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66" r:id="rId5"/>
    <p:sldId id="258"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90" r:id="rId21"/>
    <p:sldId id="283" r:id="rId22"/>
    <p:sldId id="284" r:id="rId23"/>
    <p:sldId id="285" r:id="rId24"/>
    <p:sldId id="286" r:id="rId25"/>
    <p:sldId id="287" r:id="rId26"/>
    <p:sldId id="288" r:id="rId27"/>
    <p:sldId id="289" r:id="rId28"/>
    <p:sldId id="26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7B05"/>
    <a:srgbClr val="3B60AF"/>
    <a:srgbClr val="72C267"/>
    <a:srgbClr val="99FF66"/>
    <a:srgbClr val="CCFF99"/>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86402" autoAdjust="0"/>
  </p:normalViewPr>
  <p:slideViewPr>
    <p:cSldViewPr>
      <p:cViewPr varScale="1">
        <p:scale>
          <a:sx n="123" d="100"/>
          <a:sy n="123" d="100"/>
        </p:scale>
        <p:origin x="-2016" y="-90"/>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sorterViewPr>
    <p:cViewPr>
      <p:scale>
        <a:sx n="100" d="100"/>
        <a:sy n="100" d="100"/>
      </p:scale>
      <p:origin x="0" y="7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4899"/>
          </a:xfrm>
          <a:prstGeom prst="rect">
            <a:avLst/>
          </a:prstGeom>
        </p:spPr>
        <p:txBody>
          <a:bodyPr vert="horz" lIns="91440" tIns="45720" rIns="91440" bIns="45720" rtlCol="0"/>
          <a:lstStyle>
            <a:lvl1pPr algn="r">
              <a:defRPr sz="1200"/>
            </a:lvl1pPr>
          </a:lstStyle>
          <a:p>
            <a:fld id="{E6D7E007-F693-48DD-A747-4CDC4856422C}" type="datetimeFigureOut">
              <a:rPr lang="en-CA" smtClean="0"/>
              <a:pPr/>
              <a:t>28/11/2019</a:t>
            </a:fld>
            <a:endParaRPr lang="en-CA"/>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pPr/>
              <a:t>‹#›</a:t>
            </a:fld>
            <a:endParaRPr lang="en-CA"/>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49B59A5-4548-4B1B-B9D8-29AB22327989}" type="datetimeFigureOut">
              <a:rPr lang="en-CA" smtClean="0"/>
              <a:t>28/11/2019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8F2D6C7-BEEF-4A64-BC46-79C361329772}" type="slidenum">
              <a:rPr lang="en-CA" smtClean="0"/>
              <a:t>‹#›</a:t>
            </a:fld>
            <a:endParaRPr lang="en-CA"/>
          </a:p>
        </p:txBody>
      </p:sp>
    </p:spTree>
    <p:extLst>
      <p:ext uri="{BB962C8B-B14F-4D97-AF65-F5344CB8AC3E}">
        <p14:creationId xmlns:p14="http://schemas.microsoft.com/office/powerpoint/2010/main" val="21197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srcRect/>
          <a:stretch>
            <a:fillRect/>
          </a:stretch>
        </p:blipFill>
        <p:spPr bwMode="auto">
          <a:xfrm>
            <a:off x="0" y="5715000"/>
            <a:ext cx="9144000" cy="152400"/>
          </a:xfrm>
          <a:prstGeom prst="rect">
            <a:avLst/>
          </a:prstGeom>
          <a:solidFill>
            <a:srgbClr val="FFCC00"/>
          </a:solidFill>
          <a:ln w="9525">
            <a:noFill/>
            <a:miter lim="800000"/>
            <a:headEnd/>
            <a:tailEnd/>
          </a:ln>
        </p:spPr>
      </p:pic>
      <p:sp>
        <p:nvSpPr>
          <p:cNvPr id="12" name="Rectangle 11"/>
          <p:cNvSpPr/>
          <p:nvPr userDrawn="1"/>
        </p:nvSpPr>
        <p:spPr>
          <a:xfrm>
            <a:off x="0" y="5791200"/>
            <a:ext cx="9144000" cy="10668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DSB_Circle_Colour_shadow.png"/>
          <p:cNvPicPr>
            <a:picLocks noChangeAspect="1"/>
          </p:cNvPicPr>
          <p:nvPr userDrawn="1"/>
        </p:nvPicPr>
        <p:blipFill>
          <a:blip r:embed="rId3"/>
          <a:stretch>
            <a:fillRect/>
          </a:stretch>
        </p:blipFill>
        <p:spPr>
          <a:xfrm>
            <a:off x="2686516" y="1371600"/>
            <a:ext cx="3409484" cy="3352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5638800"/>
            <a:ext cx="9144000" cy="152400"/>
          </a:xfrm>
          <a:prstGeom prst="rect">
            <a:avLst/>
          </a:prstGeom>
          <a:solidFill>
            <a:srgbClr val="3B60AF"/>
          </a:solidFill>
          <a:ln>
            <a:noFill/>
          </a:ln>
          <a:scene3d>
            <a:camera prst="orthographicFront">
              <a:rot lat="0" lon="0" rev="0"/>
            </a:camera>
            <a:lightRig rig="glow" dir="tl">
              <a:rot lat="0" lon="0" rev="1800000"/>
            </a:lightRig>
          </a:scene3d>
          <a:sp3d prstMaterial="dkEdge">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pic>
        <p:nvPicPr>
          <p:cNvPr id="6" name="Picture 4"/>
          <p:cNvPicPr>
            <a:picLocks noChangeAspect="1"/>
          </p:cNvPicPr>
          <p:nvPr userDrawn="1"/>
        </p:nvPicPr>
        <p:blipFill>
          <a:blip r:embed="rId2"/>
          <a:srcRect/>
          <a:stretch>
            <a:fillRect/>
          </a:stretch>
        </p:blipFill>
        <p:spPr bwMode="auto">
          <a:xfrm>
            <a:off x="0" y="5715000"/>
            <a:ext cx="9144000" cy="1143000"/>
          </a:xfrm>
          <a:prstGeom prst="rect">
            <a:avLst/>
          </a:prstGeom>
          <a:solidFill>
            <a:srgbClr val="FFCC00"/>
          </a:solidFill>
          <a:ln w="9525">
            <a:noFill/>
            <a:miter lim="800000"/>
            <a:headEnd/>
            <a:tailEnd/>
          </a:ln>
        </p:spPr>
      </p:pic>
      <p:pic>
        <p:nvPicPr>
          <p:cNvPr id="7" name="Picture 6" descr="TDSB_Circle_Colour_shadow.png"/>
          <p:cNvPicPr>
            <a:picLocks noChangeAspect="1"/>
          </p:cNvPicPr>
          <p:nvPr userDrawn="1"/>
        </p:nvPicPr>
        <p:blipFill>
          <a:blip r:embed="rId3"/>
          <a:stretch>
            <a:fillRect/>
          </a:stretch>
        </p:blipFill>
        <p:spPr>
          <a:xfrm>
            <a:off x="4020565" y="5715000"/>
            <a:ext cx="1084835" cy="1066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304800" y="228600"/>
            <a:ext cx="8534400" cy="381000"/>
          </a:xfrm>
          <a:prstGeom prst="rect">
            <a:avLst/>
          </a:prstGeom>
          <a:solidFill>
            <a:srgbClr val="3B60AF"/>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
        <p:nvSpPr>
          <p:cNvPr id="9" name="Content Placeholder 8"/>
          <p:cNvSpPr>
            <a:spLocks noGrp="1"/>
          </p:cNvSpPr>
          <p:nvPr>
            <p:ph sz="quarter" idx="13" hasCustomPrompt="1"/>
          </p:nvPr>
        </p:nvSpPr>
        <p:spPr>
          <a:xfrm>
            <a:off x="304800" y="228600"/>
            <a:ext cx="80772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Rectangle 14"/>
          <p:cNvSpPr/>
          <p:nvPr userDrawn="1"/>
        </p:nvSpPr>
        <p:spPr>
          <a:xfrm>
            <a:off x="304800" y="228600"/>
            <a:ext cx="8534400" cy="381000"/>
          </a:xfrm>
          <a:prstGeom prst="rect">
            <a:avLst/>
          </a:prstGeom>
          <a:solidFill>
            <a:srgbClr val="72C267"/>
          </a:solidFill>
          <a:ln>
            <a:noFill/>
          </a:ln>
          <a:scene3d>
            <a:camera prst="orthographicFront">
              <a:rot lat="0" lon="0" rev="0"/>
            </a:camera>
            <a:lightRig rig="glow" dir="tl">
              <a:rot lat="0" lon="0" rev="1800000"/>
            </a:lightRig>
          </a:scene3d>
          <a:sp3d prstMaterial="dkEdge">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2"/>
          <p:cNvSpPr>
            <a:spLocks noGrp="1"/>
          </p:cNvSpPr>
          <p:nvPr>
            <p:ph idx="13"/>
          </p:nvPr>
        </p:nvSpPr>
        <p:spPr>
          <a:xfrm>
            <a:off x="4720856"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solidFill>
                  <a:schemeClr val="bg1"/>
                </a:solidFill>
              </a:defRPr>
            </a:lvl1pPr>
          </a:lstStyle>
          <a:p>
            <a:pPr lvl="0"/>
            <a:r>
              <a:rPr lang="en-US" dirty="0" smtClean="0"/>
              <a:t>Edit section info</a:t>
            </a:r>
            <a:endParaRPr lang="en-CA" dirty="0"/>
          </a:p>
        </p:txBody>
      </p:sp>
      <p:sp>
        <p:nvSpPr>
          <p:cNvPr id="1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381000" y="6324600"/>
            <a:ext cx="609600" cy="304800"/>
          </a:xfrm>
        </p:spPr>
        <p:txBody>
          <a:bodyPr/>
          <a:lstStyle>
            <a:lvl1pPr algn="l">
              <a:defRPr>
                <a:solidFill>
                  <a:schemeClr val="bg1"/>
                </a:solidFill>
              </a:defRPr>
            </a:lvl1pPr>
          </a:lstStyle>
          <a:p>
            <a:fld id="{A313F930-D753-4E81-B9B3-D505EE818FB2}"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381000" y="6324600"/>
            <a:ext cx="609600" cy="304800"/>
          </a:xfrm>
        </p:spPr>
        <p:txBody>
          <a:bodyPr/>
          <a:lstStyle>
            <a:lvl1pPr algn="l">
              <a:defRPr>
                <a:solidFill>
                  <a:schemeClr val="tx1"/>
                </a:solidFill>
              </a:defRPr>
            </a:lvl1pPr>
          </a:lstStyle>
          <a:p>
            <a:fld id="{A313F930-D753-4E81-B9B3-D505EE818FB2}" type="slidenum">
              <a:rPr lang="en-CA" smtClean="0"/>
              <a:pPr/>
              <a:t>‹#›</a:t>
            </a:fld>
            <a:endParaRPr lang="en-CA" dirty="0"/>
          </a:p>
        </p:txBody>
      </p:sp>
    </p:spTree>
    <p:extLst>
      <p:ext uri="{BB962C8B-B14F-4D97-AF65-F5344CB8AC3E}">
        <p14:creationId xmlns:p14="http://schemas.microsoft.com/office/powerpoint/2010/main" val="3325618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6858000"/>
          </a:xfrm>
          <a:prstGeom prst="rect">
            <a:avLst/>
          </a:prstGeom>
          <a:solidFill>
            <a:srgbClr val="3B60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60AC"/>
              </a:solidFill>
            </a:endParaRPr>
          </a:p>
        </p:txBody>
      </p:sp>
      <p:pic>
        <p:nvPicPr>
          <p:cNvPr id="5" name="Picture 4" descr="TDSB_Circle_Colour_shadow.png"/>
          <p:cNvPicPr>
            <a:picLocks noChangeAspect="1"/>
          </p:cNvPicPr>
          <p:nvPr userDrawn="1"/>
        </p:nvPicPr>
        <p:blipFill>
          <a:blip r:embed="rId2"/>
          <a:stretch>
            <a:fillRect/>
          </a:stretch>
        </p:blipFill>
        <p:spPr>
          <a:xfrm>
            <a:off x="3032541" y="1828800"/>
            <a:ext cx="2944554" cy="2895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pPr/>
              <a:t>‹#›</a:t>
            </a:fld>
            <a:endParaRPr lang="en-CA" dirty="0"/>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8" name="Picture 7" descr="Footer_4CBar-01.png"/>
          <p:cNvPicPr>
            <a:picLocks noChangeAspect="1"/>
          </p:cNvPicPr>
          <p:nvPr userDrawn="1"/>
        </p:nvPicPr>
        <p:blipFill>
          <a:blip r:embed="rId10"/>
          <a:stretch>
            <a:fillRect/>
          </a:stretch>
        </p:blipFill>
        <p:spPr>
          <a:xfrm>
            <a:off x="106328" y="6096000"/>
            <a:ext cx="9037672" cy="76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4" r:id="rId4"/>
    <p:sldLayoutId id="2147483663" r:id="rId5"/>
    <p:sldLayoutId id="2147483667" r:id="rId6"/>
    <p:sldLayoutId id="2147483672" r:id="rId7"/>
    <p:sldLayoutId id="2147483669" r:id="rId8"/>
  </p:sldLayoutIdLst>
  <p:timing>
    <p:tnLst>
      <p:par>
        <p:cTn id="1" dur="indefinite" restart="never" nodeType="tmRoot"/>
      </p:par>
    </p:tnLst>
  </p:timing>
  <p:hf sldNum="0" hd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dsb.on.ca/Community/Howtogetinvolved/Schoolcouncils.asp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image" Target="../media/image18.jpeg"/><Relationship Id="rId7" Type="http://schemas.openxmlformats.org/officeDocument/2006/relationships/image" Target="../media/image1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Word_Document1.docx"/><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package" Target="../embeddings/Microsoft_Word_Document2.docx"/><Relationship Id="rId4" Type="http://schemas.openxmlformats.org/officeDocument/2006/relationships/oleObject" Target="../embeddings/oleObject2.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package" Target="../embeddings/Microsoft_Word_Document4.docx"/><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oursite.tdsb.on.ca/org/DOM/pages/Contests,%20Grants,%20Scholarships.aspx" TargetMode="External"/><Relationship Id="rId2" Type="http://schemas.openxmlformats.org/officeDocument/2006/relationships/hyperlink" Target="http://www.edu.gov.on.c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torontopiac.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elle.munroe@tdsb.on.ca" TargetMode="External"/><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smtClean="0"/>
              <a:t/>
            </a:r>
            <a:br>
              <a:rPr lang="en-CA" b="1" dirty="0" smtClean="0"/>
            </a:br>
            <a:r>
              <a:rPr lang="en-CA" sz="4000" b="1" i="1" dirty="0" smtClean="0"/>
              <a:t>School Council 101 </a:t>
            </a:r>
            <a:r>
              <a:rPr lang="en-CA" i="1" dirty="0"/>
              <a:t/>
            </a:r>
            <a:br>
              <a:rPr lang="en-CA" i="1" dirty="0"/>
            </a:br>
            <a:endParaRPr lang="en-US" i="1" dirty="0"/>
          </a:p>
        </p:txBody>
      </p:sp>
      <p:sp>
        <p:nvSpPr>
          <p:cNvPr id="5" name="Content Placeholder 4"/>
          <p:cNvSpPr>
            <a:spLocks noGrp="1"/>
          </p:cNvSpPr>
          <p:nvPr>
            <p:ph idx="1"/>
          </p:nvPr>
        </p:nvSpPr>
        <p:spPr>
          <a:xfrm>
            <a:off x="533400" y="2057400"/>
            <a:ext cx="8229600" cy="1752599"/>
          </a:xfrm>
        </p:spPr>
        <p:txBody>
          <a:bodyPr>
            <a:normAutofit fontScale="77500" lnSpcReduction="20000"/>
          </a:bodyPr>
          <a:lstStyle/>
          <a:p>
            <a:pPr marL="114300" indent="0" algn="ctr">
              <a:buNone/>
            </a:pPr>
            <a:r>
              <a:rPr lang="fr-FR" dirty="0" smtClean="0"/>
              <a:t>Prepared by: </a:t>
            </a:r>
          </a:p>
          <a:p>
            <a:pPr marL="114300" indent="0">
              <a:buNone/>
            </a:pPr>
            <a:endParaRPr lang="fr-FR" dirty="0" smtClean="0"/>
          </a:p>
          <a:p>
            <a:pPr marL="114300" indent="0">
              <a:buNone/>
            </a:pPr>
            <a:r>
              <a:rPr lang="fr-FR" dirty="0" smtClean="0"/>
              <a:t>Parent &amp; Community Engagement </a:t>
            </a:r>
            <a:r>
              <a:rPr lang="fr-FR" dirty="0"/>
              <a:t>Office (</a:t>
            </a:r>
            <a:r>
              <a:rPr lang="fr-FR" dirty="0" smtClean="0"/>
              <a:t>PCEO</a:t>
            </a:r>
            <a:r>
              <a:rPr lang="fr-FR" dirty="0"/>
              <a:t>) </a:t>
            </a:r>
          </a:p>
          <a:p>
            <a:pPr marL="114300" indent="0">
              <a:buNone/>
            </a:pPr>
            <a:r>
              <a:rPr lang="fr-FR" dirty="0">
                <a:hlinkClick r:id="rId2"/>
              </a:rPr>
              <a:t>http://</a:t>
            </a:r>
            <a:r>
              <a:rPr lang="fr-FR" dirty="0" smtClean="0">
                <a:hlinkClick r:id="rId2"/>
              </a:rPr>
              <a:t>www.tdsb.on.ca/Community/Howtogetinvolved/Schoolcouncils.aspx</a:t>
            </a:r>
            <a:r>
              <a:rPr lang="fr-FR" dirty="0" smtClean="0"/>
              <a:t>  </a:t>
            </a:r>
            <a:endParaRPr lang="fr-FR" dirty="0"/>
          </a:p>
          <a:p>
            <a:pPr marL="114300" indent="0">
              <a:buNone/>
            </a:pPr>
            <a:r>
              <a:rPr lang="fr-FR" dirty="0"/>
              <a:t>416 397-3529 </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94573"/>
            <a:ext cx="2895600" cy="1295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294573"/>
            <a:ext cx="3096651" cy="12672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By-Laws</a:t>
            </a:r>
            <a:endParaRPr lang="en-CA" sz="3200" dirty="0">
              <a:latin typeface="+mn-lt"/>
            </a:endParaRPr>
          </a:p>
        </p:txBody>
      </p:sp>
      <p:sp>
        <p:nvSpPr>
          <p:cNvPr id="3" name="Content Placeholder 2"/>
          <p:cNvSpPr>
            <a:spLocks noGrp="1"/>
          </p:cNvSpPr>
          <p:nvPr>
            <p:ph idx="1"/>
          </p:nvPr>
        </p:nvSpPr>
        <p:spPr>
          <a:xfrm>
            <a:off x="457200" y="1752601"/>
            <a:ext cx="8229600" cy="4190999"/>
          </a:xfrm>
        </p:spPr>
        <p:txBody>
          <a:bodyPr/>
          <a:lstStyle/>
          <a:p>
            <a:pPr marL="361950" lvl="1" indent="-180975" eaLnBrk="0" fontAlgn="base" hangingPunct="0">
              <a:lnSpc>
                <a:spcPct val="90000"/>
              </a:lnSpc>
              <a:spcAft>
                <a:spcPct val="0"/>
              </a:spcAft>
              <a:buClrTx/>
              <a:buNone/>
            </a:pPr>
            <a:r>
              <a:rPr lang="en-CA" altLang="en-US" sz="2400" kern="0" dirty="0">
                <a:solidFill>
                  <a:srgbClr val="000000"/>
                </a:solidFill>
                <a:cs typeface="Arial"/>
              </a:rPr>
              <a:t>Each School Council </a:t>
            </a:r>
            <a:r>
              <a:rPr lang="en-CA" altLang="en-US" sz="2400" i="1" u="sng" kern="0" dirty="0">
                <a:solidFill>
                  <a:srgbClr val="000000"/>
                </a:solidFill>
                <a:cs typeface="Arial"/>
              </a:rPr>
              <a:t>shall</a:t>
            </a:r>
            <a:r>
              <a:rPr lang="en-CA" altLang="en-US" sz="2400" kern="0" dirty="0">
                <a:solidFill>
                  <a:srgbClr val="000000"/>
                </a:solidFill>
                <a:cs typeface="Arial"/>
              </a:rPr>
              <a:t> </a:t>
            </a:r>
            <a:r>
              <a:rPr lang="en-CA" altLang="en-US" sz="2400" i="1" u="sng" kern="0" dirty="0">
                <a:solidFill>
                  <a:srgbClr val="000000"/>
                </a:solidFill>
                <a:cs typeface="Arial"/>
              </a:rPr>
              <a:t>make</a:t>
            </a:r>
            <a:r>
              <a:rPr lang="en-CA" altLang="en-US" sz="2400" kern="0" dirty="0">
                <a:solidFill>
                  <a:srgbClr val="000000"/>
                </a:solidFill>
                <a:cs typeface="Arial"/>
              </a:rPr>
              <a:t> the following by-laws:</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governing </a:t>
            </a:r>
            <a:r>
              <a:rPr lang="en-CA" altLang="en-US" sz="2400" b="1" kern="0" dirty="0">
                <a:solidFill>
                  <a:srgbClr val="000000"/>
                </a:solidFill>
                <a:cs typeface="Arial"/>
              </a:rPr>
              <a:t>election procedures</a:t>
            </a:r>
            <a:r>
              <a:rPr lang="en-CA" altLang="en-US" sz="2400" kern="0" dirty="0">
                <a:solidFill>
                  <a:srgbClr val="000000"/>
                </a:solidFill>
                <a:cs typeface="Arial"/>
              </a:rPr>
              <a:t> and </a:t>
            </a:r>
            <a:r>
              <a:rPr lang="en-CA" altLang="en-US" sz="2400" b="1" kern="0" dirty="0">
                <a:solidFill>
                  <a:srgbClr val="000000"/>
                </a:solidFill>
                <a:cs typeface="Arial"/>
              </a:rPr>
              <a:t>filling of</a:t>
            </a:r>
            <a:r>
              <a:rPr lang="en-CA" altLang="en-US" sz="2400" kern="0" dirty="0">
                <a:solidFill>
                  <a:srgbClr val="000000"/>
                </a:solidFill>
                <a:cs typeface="Arial"/>
              </a:rPr>
              <a:t> </a:t>
            </a:r>
            <a:r>
              <a:rPr lang="en-CA" altLang="en-US" sz="2400" b="1" kern="0" dirty="0">
                <a:solidFill>
                  <a:srgbClr val="000000"/>
                </a:solidFill>
                <a:cs typeface="Arial"/>
              </a:rPr>
              <a:t>vacancies</a:t>
            </a:r>
            <a:r>
              <a:rPr lang="en-CA" altLang="en-US" sz="2400" kern="0" dirty="0">
                <a:solidFill>
                  <a:srgbClr val="000000"/>
                </a:solidFill>
                <a:cs typeface="Arial"/>
              </a:rPr>
              <a:t> in the membership of council;</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establishing rules regarding participation in cases of </a:t>
            </a:r>
            <a:r>
              <a:rPr lang="en-CA" altLang="en-US" sz="2400" b="1" kern="0" dirty="0">
                <a:solidFill>
                  <a:srgbClr val="000000"/>
                </a:solidFill>
                <a:cs typeface="Arial"/>
              </a:rPr>
              <a:t>conflict of interest</a:t>
            </a:r>
            <a:r>
              <a:rPr lang="en-CA" altLang="en-US" sz="2400" kern="0" dirty="0">
                <a:solidFill>
                  <a:srgbClr val="000000"/>
                </a:solidFill>
                <a:cs typeface="Arial"/>
              </a:rPr>
              <a:t>.</a:t>
            </a:r>
          </a:p>
          <a:p>
            <a:pPr marL="361950" lvl="1" indent="-180975" eaLnBrk="0" fontAlgn="base" hangingPunct="0">
              <a:lnSpc>
                <a:spcPct val="90000"/>
              </a:lnSpc>
              <a:spcAft>
                <a:spcPct val="0"/>
              </a:spcAft>
              <a:buClrTx/>
              <a:buFontTx/>
              <a:buChar char="•"/>
            </a:pPr>
            <a:r>
              <a:rPr lang="en-CA" altLang="en-US" sz="2400" kern="0" dirty="0">
                <a:solidFill>
                  <a:srgbClr val="000000"/>
                </a:solidFill>
                <a:cs typeface="Arial"/>
              </a:rPr>
              <a:t>One defining, in accordance with TDSB policies, a </a:t>
            </a:r>
            <a:r>
              <a:rPr lang="en-CA" altLang="en-US" sz="2400" b="1" kern="0" dirty="0">
                <a:solidFill>
                  <a:srgbClr val="000000"/>
                </a:solidFill>
                <a:cs typeface="Arial"/>
              </a:rPr>
              <a:t>conflict resolution</a:t>
            </a:r>
            <a:r>
              <a:rPr lang="en-CA" altLang="en-US" sz="2400" kern="0" dirty="0">
                <a:solidFill>
                  <a:srgbClr val="000000"/>
                </a:solidFill>
                <a:cs typeface="Arial"/>
              </a:rPr>
              <a:t> process for internal School Council disputes</a:t>
            </a:r>
            <a:r>
              <a:rPr lang="en-CA" altLang="en-US" sz="2400" kern="0" dirty="0" smtClean="0">
                <a:solidFill>
                  <a:srgbClr val="000000"/>
                </a:solidFill>
                <a:cs typeface="Arial"/>
              </a:rPr>
              <a:t>.</a:t>
            </a:r>
          </a:p>
          <a:p>
            <a:pPr marL="361950" lvl="1" indent="-180975" eaLnBrk="0" fontAlgn="base" hangingPunct="0">
              <a:lnSpc>
                <a:spcPct val="90000"/>
              </a:lnSpc>
              <a:spcAft>
                <a:spcPct val="0"/>
              </a:spcAft>
              <a:buClrTx/>
              <a:buFontTx/>
              <a:buChar char="•"/>
            </a:pPr>
            <a:endParaRPr lang="en-CA" altLang="en-US" sz="2400" kern="0" dirty="0">
              <a:solidFill>
                <a:srgbClr val="000000"/>
              </a:solidFill>
              <a:cs typeface="Arial"/>
            </a:endParaRPr>
          </a:p>
          <a:p>
            <a:pPr marL="180975" lvl="1" indent="0" eaLnBrk="0" fontAlgn="base" hangingPunct="0">
              <a:lnSpc>
                <a:spcPct val="90000"/>
              </a:lnSpc>
              <a:spcAft>
                <a:spcPct val="0"/>
              </a:spcAft>
              <a:buClrTx/>
              <a:buNone/>
            </a:pPr>
            <a:endParaRPr lang="en-CA" altLang="en-US" sz="2400" kern="0" dirty="0">
              <a:solidFill>
                <a:srgbClr val="000000"/>
              </a:solidFil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4098" name="Picture 2" descr="C:\Users\091951\AppData\Local\Microsoft\Windows\Temporary Internet Files\Content.IE5\G1HRWS45\Abogad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9600"/>
            <a:ext cx="2743200" cy="106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302843527"/>
              </p:ext>
            </p:extLst>
          </p:nvPr>
        </p:nvGraphicFramePr>
        <p:xfrm>
          <a:off x="729343" y="4648200"/>
          <a:ext cx="914400" cy="771525"/>
        </p:xfrm>
        <a:graphic>
          <a:graphicData uri="http://schemas.openxmlformats.org/presentationml/2006/ole">
            <mc:AlternateContent xmlns:mc="http://schemas.openxmlformats.org/markup-compatibility/2006">
              <mc:Choice xmlns:v="urn:schemas-microsoft-com:vml" Requires="v">
                <p:oleObj spid="_x0000_s3079"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729343"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5553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Elections</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smtClean="0">
                <a:solidFill>
                  <a:srgbClr val="000000"/>
                </a:solidFill>
                <a:cs typeface="Arial"/>
              </a:rPr>
              <a:t>Elections </a:t>
            </a:r>
            <a:r>
              <a:rPr lang="en-CA" altLang="en-US" kern="0" dirty="0">
                <a:solidFill>
                  <a:srgbClr val="000000"/>
                </a:solidFill>
                <a:cs typeface="Arial"/>
              </a:rPr>
              <a:t>must be held within 30 days from the first school day in September.</a:t>
            </a:r>
          </a:p>
          <a:p>
            <a:pPr lvl="0" indent="-342900" eaLnBrk="0" fontAlgn="base" hangingPunct="0">
              <a:spcAft>
                <a:spcPct val="0"/>
              </a:spcAft>
              <a:buClrTx/>
              <a:buFontTx/>
              <a:buChar char="•"/>
            </a:pPr>
            <a:r>
              <a:rPr lang="en-CA" altLang="en-US" kern="0" dirty="0">
                <a:solidFill>
                  <a:srgbClr val="000000"/>
                </a:solidFill>
                <a:cs typeface="Arial"/>
              </a:rPr>
              <a:t>Principal shall notify the parent community 14 days before the election with details such as date, time and location.</a:t>
            </a:r>
          </a:p>
          <a:p>
            <a:pPr lvl="0" indent="-342900" eaLnBrk="0" fontAlgn="base" hangingPunct="0">
              <a:spcAft>
                <a:spcPct val="0"/>
              </a:spcAft>
              <a:buClrTx/>
              <a:buFontTx/>
              <a:buChar char="•"/>
            </a:pPr>
            <a:r>
              <a:rPr lang="en-CA" altLang="en-US" kern="0" dirty="0">
                <a:solidFill>
                  <a:srgbClr val="000000"/>
                </a:solidFill>
                <a:cs typeface="Arial"/>
              </a:rPr>
              <a:t>Election is to be done by secret ballot</a:t>
            </a:r>
            <a:r>
              <a:rPr lang="en-CA" altLang="en-US" kern="0" dirty="0" smtClean="0">
                <a:solidFill>
                  <a:srgbClr val="000000"/>
                </a:solidFill>
                <a:cs typeface="Arial"/>
              </a:rPr>
              <a:t>.</a:t>
            </a:r>
          </a:p>
          <a:p>
            <a:pPr lvl="0" indent="-342900" eaLnBrk="0" fontAlgn="base" hangingPunct="0">
              <a:spcAft>
                <a:spcPct val="0"/>
              </a:spcAft>
              <a:buClrTx/>
              <a:buFontTx/>
              <a:buChar char="•"/>
            </a:pPr>
            <a:r>
              <a:rPr lang="en-CA" altLang="en-US" kern="0" dirty="0" smtClean="0">
                <a:solidFill>
                  <a:srgbClr val="000000"/>
                </a:solidFill>
                <a:cs typeface="Arial"/>
              </a:rPr>
              <a:t>Council elections are to elect parent representatives to </a:t>
            </a:r>
            <a:r>
              <a:rPr lang="en-CA" altLang="en-US" kern="0" dirty="0" smtClean="0">
                <a:solidFill>
                  <a:srgbClr val="000000"/>
                </a:solidFill>
                <a:cs typeface="Arial"/>
              </a:rPr>
              <a:t>Council </a:t>
            </a:r>
            <a:r>
              <a:rPr lang="en-CA" altLang="en-US" kern="0" dirty="0" smtClean="0">
                <a:solidFill>
                  <a:srgbClr val="F07B05"/>
                </a:solidFill>
                <a:cs typeface="Arial"/>
              </a:rPr>
              <a:t>NOT</a:t>
            </a:r>
            <a:r>
              <a:rPr lang="en-CA" altLang="en-US" kern="0" dirty="0" smtClean="0">
                <a:solidFill>
                  <a:srgbClr val="000000"/>
                </a:solidFill>
                <a:cs typeface="Arial"/>
              </a:rPr>
              <a:t> executives (co-chair, secretary etc</a:t>
            </a:r>
            <a:r>
              <a:rPr lang="en-CA" altLang="en-US" kern="0" dirty="0" smtClean="0">
                <a:solidFill>
                  <a:srgbClr val="000000"/>
                </a:solidFill>
                <a:cs typeface="Arial"/>
              </a:rPr>
              <a:t>.).</a:t>
            </a:r>
            <a:endParaRPr lang="en-CA" altLang="en-US" kern="0" dirty="0" smtClean="0">
              <a:solidFill>
                <a:srgbClr val="000000"/>
              </a:solidFill>
              <a:cs typeface="Arial"/>
            </a:endParaRPr>
          </a:p>
          <a:p>
            <a:pPr lvl="0" indent="-342900" eaLnBrk="0" fontAlgn="base" hangingPunct="0">
              <a:spcAft>
                <a:spcPct val="0"/>
              </a:spcAft>
              <a:buClrTx/>
              <a:buFontTx/>
              <a:buChar char="•"/>
            </a:pPr>
            <a:endParaRPr lang="en-CA" altLang="en-US" kern="0" dirty="0">
              <a:solidFill>
                <a:srgbClr val="000000"/>
              </a:solidFill>
              <a:cs typeface="Arial"/>
            </a:endParaRPr>
          </a:p>
          <a:p>
            <a:pPr marL="0" lvl="0" indent="0" eaLnBrk="0" fontAlgn="base" hangingPunct="0">
              <a:spcAft>
                <a:spcPct val="0"/>
              </a:spcAft>
              <a:buClrTx/>
              <a:buNone/>
            </a:pPr>
            <a:endParaRPr lang="en-CA" altLang="en-US" kern="0" dirty="0" smtClean="0">
              <a:solidFill>
                <a:srgbClr val="000000"/>
              </a:solidFill>
              <a:cs typeface="Arial"/>
            </a:endParaRPr>
          </a:p>
          <a:p>
            <a:pPr marL="0" lvl="0" indent="0" eaLnBrk="0" fontAlgn="base" hangingPunct="0">
              <a:spcAft>
                <a:spcPct val="0"/>
              </a:spcAft>
              <a:buClrTx/>
              <a:buNone/>
            </a:pPr>
            <a:endParaRPr lang="en-CA" altLang="en-US" kern="0" dirty="0">
              <a:solidFill>
                <a:srgbClr val="000000"/>
              </a:solidFill>
              <a:cs typeface="Arial"/>
            </a:endParaRPr>
          </a:p>
          <a:p>
            <a:pPr marL="0" lvl="0" indent="0" eaLnBrk="0" fontAlgn="base" hangingPunct="0">
              <a:spcAft>
                <a:spcPct val="0"/>
              </a:spcAft>
              <a:buClrTx/>
              <a:buNone/>
            </a:pPr>
            <a:endParaRPr lang="en-CA" altLang="en-US" kern="0" dirty="0">
              <a:solidFill>
                <a:srgbClr val="000000"/>
              </a:solidFil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7170" name="Picture 2" descr="C:\Users\091951\AppData\Local\Microsoft\Windows\Temporary Internet Files\Content.IE5\4FCA0TED\VO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85800"/>
            <a:ext cx="1911096" cy="99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725312787"/>
              </p:ext>
            </p:extLst>
          </p:nvPr>
        </p:nvGraphicFramePr>
        <p:xfrm>
          <a:off x="533400" y="5029200"/>
          <a:ext cx="914400" cy="771525"/>
        </p:xfrm>
        <a:graphic>
          <a:graphicData uri="http://schemas.openxmlformats.org/presentationml/2006/ole">
            <mc:AlternateContent xmlns:mc="http://schemas.openxmlformats.org/markup-compatibility/2006">
              <mc:Choice xmlns:v="urn:schemas-microsoft-com:vml" Requires="v">
                <p:oleObj spid="_x0000_s1064"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533400" y="5029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418013"/>
              </p:ext>
            </p:extLst>
          </p:nvPr>
        </p:nvGraphicFramePr>
        <p:xfrm>
          <a:off x="3733800" y="4953000"/>
          <a:ext cx="914400" cy="771525"/>
        </p:xfrm>
        <a:graphic>
          <a:graphicData uri="http://schemas.openxmlformats.org/presentationml/2006/ole">
            <mc:AlternateContent xmlns:mc="http://schemas.openxmlformats.org/markup-compatibility/2006">
              <mc:Choice xmlns:v="urn:schemas-microsoft-com:vml" Requires="v">
                <p:oleObj spid="_x0000_s1065"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3733800" y="4953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59583008"/>
              </p:ext>
            </p:extLst>
          </p:nvPr>
        </p:nvGraphicFramePr>
        <p:xfrm>
          <a:off x="2590800" y="4953000"/>
          <a:ext cx="914400" cy="771525"/>
        </p:xfrm>
        <a:graphic>
          <a:graphicData uri="http://schemas.openxmlformats.org/presentationml/2006/ole">
            <mc:AlternateContent xmlns:mc="http://schemas.openxmlformats.org/markup-compatibility/2006">
              <mc:Choice xmlns:v="urn:schemas-microsoft-com:vml" Requires="v">
                <p:oleObj spid="_x0000_s1066" name="Document" showAsIcon="1" r:id="rId8" imgW="914400" imgH="771480" progId="Word.Document.8">
                  <p:embed/>
                </p:oleObj>
              </mc:Choice>
              <mc:Fallback>
                <p:oleObj name="Document" showAsIcon="1" r:id="rId8" imgW="914400" imgH="771480" progId="Word.Document.8">
                  <p:embed/>
                  <p:pic>
                    <p:nvPicPr>
                      <p:cNvPr id="0" name=""/>
                      <p:cNvPicPr/>
                      <p:nvPr/>
                    </p:nvPicPr>
                    <p:blipFill>
                      <a:blip r:embed="rId9"/>
                      <a:stretch>
                        <a:fillRect/>
                      </a:stretch>
                    </p:blipFill>
                    <p:spPr>
                      <a:xfrm>
                        <a:off x="2590800" y="4953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08006306"/>
              </p:ext>
            </p:extLst>
          </p:nvPr>
        </p:nvGraphicFramePr>
        <p:xfrm>
          <a:off x="1600200" y="4953000"/>
          <a:ext cx="914400" cy="771525"/>
        </p:xfrm>
        <a:graphic>
          <a:graphicData uri="http://schemas.openxmlformats.org/presentationml/2006/ole">
            <mc:AlternateContent xmlns:mc="http://schemas.openxmlformats.org/markup-compatibility/2006">
              <mc:Choice xmlns:v="urn:schemas-microsoft-com:vml" Requires="v">
                <p:oleObj spid="_x0000_s1067" name="Document" showAsIcon="1" r:id="rId10" imgW="914400" imgH="771480" progId="Word.Document.12">
                  <p:embed/>
                </p:oleObj>
              </mc:Choice>
              <mc:Fallback>
                <p:oleObj name="Document" showAsIcon="1" r:id="rId10" imgW="914400" imgH="771480" progId="Word.Document.12">
                  <p:embed/>
                  <p:pic>
                    <p:nvPicPr>
                      <p:cNvPr id="0" name=""/>
                      <p:cNvPicPr/>
                      <p:nvPr/>
                    </p:nvPicPr>
                    <p:blipFill>
                      <a:blip r:embed="rId11"/>
                      <a:stretch>
                        <a:fillRect/>
                      </a:stretch>
                    </p:blipFill>
                    <p:spPr>
                      <a:xfrm>
                        <a:off x="1600200" y="4953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20068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762000"/>
            <a:ext cx="8260672" cy="887027"/>
          </a:xfrm>
        </p:spPr>
        <p:txBody>
          <a:bodyPr>
            <a:normAutofit/>
          </a:bodyPr>
          <a:lstStyle/>
          <a:p>
            <a:r>
              <a:rPr lang="en-CA" sz="3200" dirty="0" smtClean="0">
                <a:latin typeface="+mn-lt"/>
              </a:rPr>
              <a:t>Minutes </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latin typeface="Arial"/>
                <a:cs typeface="Arial"/>
              </a:rPr>
              <a:t>Minutes must be taken at each meeting.</a:t>
            </a:r>
          </a:p>
          <a:p>
            <a:pPr lvl="0" indent="-342900" eaLnBrk="0" fontAlgn="base" hangingPunct="0">
              <a:spcAft>
                <a:spcPct val="0"/>
              </a:spcAft>
              <a:buClrTx/>
              <a:buFontTx/>
              <a:buChar char="•"/>
            </a:pPr>
            <a:r>
              <a:rPr lang="en-CA" altLang="en-US" kern="0" dirty="0">
                <a:solidFill>
                  <a:srgbClr val="000000"/>
                </a:solidFill>
                <a:latin typeface="Arial"/>
                <a:cs typeface="Arial"/>
              </a:rPr>
              <a:t>Minutes must be available to everyone and stored in an accessible location.</a:t>
            </a:r>
          </a:p>
          <a:p>
            <a:pPr lvl="0" indent="-342900" eaLnBrk="0" fontAlgn="base" hangingPunct="0">
              <a:spcAft>
                <a:spcPct val="0"/>
              </a:spcAft>
              <a:buClrTx/>
              <a:buFontTx/>
              <a:buChar char="•"/>
            </a:pPr>
            <a:r>
              <a:rPr lang="en-CA" altLang="en-US" kern="0" dirty="0">
                <a:solidFill>
                  <a:srgbClr val="000000"/>
                </a:solidFill>
                <a:latin typeface="Arial"/>
                <a:cs typeface="Arial"/>
              </a:rPr>
              <a:t>Records must be maintained for 4 years.</a:t>
            </a:r>
          </a:p>
          <a:p>
            <a:pPr lvl="0" indent="-342900" eaLnBrk="0" fontAlgn="base" hangingPunct="0">
              <a:spcAft>
                <a:spcPct val="0"/>
              </a:spcAft>
              <a:buClrTx/>
              <a:buFontTx/>
              <a:buChar char="•"/>
            </a:pPr>
            <a:r>
              <a:rPr lang="en-US" altLang="en-US" kern="0" dirty="0">
                <a:solidFill>
                  <a:srgbClr val="000000"/>
                </a:solidFill>
                <a:latin typeface="Arial"/>
                <a:cs typeface="Arial"/>
              </a:rPr>
              <a:t>Parents should be informed of minutes </a:t>
            </a:r>
            <a:r>
              <a:rPr lang="en-US" altLang="en-US" kern="0" dirty="0" smtClean="0">
                <a:solidFill>
                  <a:srgbClr val="000000"/>
                </a:solidFill>
                <a:latin typeface="Arial"/>
                <a:cs typeface="Arial"/>
              </a:rPr>
              <a:t>location.</a:t>
            </a:r>
            <a:endParaRPr lang="en-US" altLang="en-US" kern="0" dirty="0" smtClean="0">
              <a:solidFill>
                <a:srgbClr val="000000"/>
              </a:solidFill>
              <a:latin typeface="Arial"/>
              <a:cs typeface="Arial"/>
            </a:endParaRPr>
          </a:p>
          <a:p>
            <a:pPr lvl="0" indent="-342900" eaLnBrk="0" fontAlgn="base" hangingPunct="0">
              <a:spcAft>
                <a:spcPct val="0"/>
              </a:spcAft>
              <a:buClrTx/>
              <a:buFontTx/>
              <a:buChar char="•"/>
            </a:pPr>
            <a:endParaRPr lang="en-US" altLang="en-US" kern="0" dirty="0">
              <a:solidFill>
                <a:srgbClr val="000000"/>
              </a:solidFill>
              <a:latin typeface="Arial"/>
              <a:cs typeface="Arial"/>
            </a:endParaRPr>
          </a:p>
          <a:p>
            <a:pPr marL="0" lvl="0" indent="0" eaLnBrk="0" fontAlgn="base" hangingPunct="0">
              <a:spcAft>
                <a:spcPct val="0"/>
              </a:spcAft>
              <a:buClrTx/>
              <a:buNone/>
            </a:pPr>
            <a:endParaRPr lang="en-CA" altLang="en-US" kern="0" dirty="0">
              <a:solidFill>
                <a:srgbClr val="000000"/>
              </a:solidFill>
              <a:latin typeface="Aria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571356089"/>
              </p:ext>
            </p:extLst>
          </p:nvPr>
        </p:nvGraphicFramePr>
        <p:xfrm>
          <a:off x="838200" y="4419600"/>
          <a:ext cx="914400" cy="771525"/>
        </p:xfrm>
        <a:graphic>
          <a:graphicData uri="http://schemas.openxmlformats.org/presentationml/2006/ole">
            <mc:AlternateContent xmlns:mc="http://schemas.openxmlformats.org/markup-compatibility/2006">
              <mc:Choice xmlns:v="urn:schemas-microsoft-com:vml" Requires="v">
                <p:oleObj spid="_x0000_s2066"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838200" y="4419600"/>
                        <a:ext cx="914400" cy="771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18221336"/>
              </p:ext>
            </p:extLst>
          </p:nvPr>
        </p:nvGraphicFramePr>
        <p:xfrm>
          <a:off x="2133600" y="4419600"/>
          <a:ext cx="914400" cy="771525"/>
        </p:xfrm>
        <a:graphic>
          <a:graphicData uri="http://schemas.openxmlformats.org/presentationml/2006/ole">
            <mc:AlternateContent xmlns:mc="http://schemas.openxmlformats.org/markup-compatibility/2006">
              <mc:Choice xmlns:v="urn:schemas-microsoft-com:vml" Requires="v">
                <p:oleObj spid="_x0000_s206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2133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8392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838200"/>
            <a:ext cx="8260672" cy="810827"/>
          </a:xfrm>
        </p:spPr>
        <p:txBody>
          <a:bodyPr>
            <a:normAutofit/>
          </a:bodyPr>
          <a:lstStyle/>
          <a:p>
            <a:r>
              <a:rPr lang="en-CA" sz="3200" dirty="0" smtClean="0">
                <a:latin typeface="+mn-lt"/>
              </a:rPr>
              <a:t>Reporting </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lnSpc>
                <a:spcPct val="90000"/>
              </a:lnSpc>
              <a:spcAft>
                <a:spcPct val="0"/>
              </a:spcAft>
              <a:buClrTx/>
              <a:buFontTx/>
              <a:buChar char="•"/>
            </a:pPr>
            <a:r>
              <a:rPr lang="en-CA" altLang="en-US" kern="0" dirty="0">
                <a:solidFill>
                  <a:srgbClr val="000000"/>
                </a:solidFill>
                <a:cs typeface="Arial"/>
              </a:rPr>
              <a:t>School Councils need to submit an annual report on activities.</a:t>
            </a:r>
          </a:p>
          <a:p>
            <a:pPr lvl="0" indent="-342900" eaLnBrk="0" fontAlgn="base" hangingPunct="0">
              <a:lnSpc>
                <a:spcPct val="90000"/>
              </a:lnSpc>
              <a:spcAft>
                <a:spcPct val="0"/>
              </a:spcAft>
              <a:buClrTx/>
              <a:buFontTx/>
              <a:buChar char="•"/>
            </a:pPr>
            <a:r>
              <a:rPr lang="en-CA" altLang="en-US" kern="0" dirty="0">
                <a:solidFill>
                  <a:srgbClr val="000000"/>
                </a:solidFill>
                <a:cs typeface="Arial"/>
              </a:rPr>
              <a:t>Principal shares this report with the parent community and with the School Board.</a:t>
            </a:r>
          </a:p>
          <a:p>
            <a:pPr lvl="0" indent="-342900" eaLnBrk="0" fontAlgn="base" hangingPunct="0">
              <a:lnSpc>
                <a:spcPct val="90000"/>
              </a:lnSpc>
              <a:spcAft>
                <a:spcPct val="0"/>
              </a:spcAft>
              <a:buClrTx/>
              <a:buFontTx/>
              <a:buChar char="•"/>
            </a:pPr>
            <a:r>
              <a:rPr lang="en-CA" altLang="en-US" kern="0" dirty="0">
                <a:solidFill>
                  <a:srgbClr val="000000"/>
                </a:solidFill>
                <a:cs typeface="Arial"/>
              </a:rPr>
              <a:t>Financial reporting per Public Sector Accounting Board (PSAB) standards.</a:t>
            </a:r>
          </a:p>
          <a:p>
            <a:pPr marL="114300" indent="0">
              <a:buNone/>
            </a:pPr>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045783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Consultation</a:t>
            </a:r>
            <a:r>
              <a:rPr lang="en-CA" dirty="0" smtClean="0"/>
              <a:t> </a:t>
            </a:r>
            <a:endParaRPr lang="en-CA" dirty="0"/>
          </a:p>
        </p:txBody>
      </p:sp>
      <p:sp>
        <p:nvSpPr>
          <p:cNvPr id="3" name="Content Placeholder 2"/>
          <p:cNvSpPr>
            <a:spLocks noGrp="1"/>
          </p:cNvSpPr>
          <p:nvPr>
            <p:ph idx="1"/>
          </p:nvPr>
        </p:nvSpPr>
        <p:spPr/>
        <p:txBody>
          <a:bodyPr>
            <a:normAutofit/>
          </a:bodyPr>
          <a:lstStyle/>
          <a:p>
            <a:pPr marL="0" lvl="0" indent="0" eaLnBrk="0" fontAlgn="base" hangingPunct="0">
              <a:spcAft>
                <a:spcPct val="0"/>
              </a:spcAft>
              <a:buClrTx/>
              <a:buNone/>
            </a:pPr>
            <a:r>
              <a:rPr lang="en-CA" altLang="en-US" kern="0" dirty="0">
                <a:solidFill>
                  <a:srgbClr val="000000"/>
                </a:solidFill>
                <a:cs typeface="Arial"/>
              </a:rPr>
              <a:t>Must consult with parent community on issues being considered by School Council.</a:t>
            </a:r>
          </a:p>
          <a:p>
            <a:pPr marL="827088" lvl="1" indent="-285750" eaLnBrk="0" fontAlgn="base" hangingPunct="0">
              <a:spcAft>
                <a:spcPct val="0"/>
              </a:spcAft>
              <a:buClrTx/>
              <a:buFontTx/>
              <a:buChar char="•"/>
            </a:pPr>
            <a:r>
              <a:rPr lang="en-CA" altLang="en-US" sz="2400" kern="0" dirty="0">
                <a:solidFill>
                  <a:srgbClr val="000000"/>
                </a:solidFill>
                <a:cs typeface="Arial"/>
              </a:rPr>
              <a:t>Formal consultation on items such as dress code, code of conduct, school improvement plans, safe school plans, budget and issues with school-wide impact.</a:t>
            </a:r>
          </a:p>
          <a:p>
            <a:pPr marL="827088" lvl="1" indent="-285750" eaLnBrk="0" fontAlgn="base" hangingPunct="0">
              <a:spcAft>
                <a:spcPct val="0"/>
              </a:spcAft>
              <a:buClrTx/>
              <a:buFontTx/>
              <a:buChar char="•"/>
            </a:pPr>
            <a:r>
              <a:rPr lang="en-CA" altLang="en-US" sz="2400" kern="0" dirty="0">
                <a:solidFill>
                  <a:srgbClr val="000000"/>
                </a:solidFill>
                <a:cs typeface="Arial"/>
              </a:rPr>
              <a:t>Informal consultation on items such as expenditures of school council funds, field trips, lunchroom issues, change in entry times, or dismissal times.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23078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Consultation – How to do it?</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Issue based meetings with votes or consensus</a:t>
            </a:r>
          </a:p>
          <a:p>
            <a:pPr lvl="0" indent="-342900" eaLnBrk="0" fontAlgn="base" hangingPunct="0">
              <a:spcAft>
                <a:spcPct val="0"/>
              </a:spcAft>
              <a:buClrTx/>
              <a:buFontTx/>
              <a:buChar char="•"/>
            </a:pPr>
            <a:r>
              <a:rPr lang="en-CA" altLang="en-US" kern="0" dirty="0">
                <a:solidFill>
                  <a:srgbClr val="000000"/>
                </a:solidFill>
                <a:cs typeface="Arial"/>
              </a:rPr>
              <a:t>Surveys</a:t>
            </a:r>
          </a:p>
          <a:p>
            <a:pPr lvl="0" indent="-342900" eaLnBrk="0" fontAlgn="base" hangingPunct="0">
              <a:spcAft>
                <a:spcPct val="0"/>
              </a:spcAft>
              <a:buClrTx/>
              <a:buFontTx/>
              <a:buChar char="•"/>
            </a:pPr>
            <a:r>
              <a:rPr lang="en-CA" altLang="en-US" kern="0" dirty="0">
                <a:solidFill>
                  <a:srgbClr val="000000"/>
                </a:solidFill>
                <a:cs typeface="Arial"/>
              </a:rPr>
              <a:t>Requests for opinions</a:t>
            </a:r>
          </a:p>
          <a:p>
            <a:pPr lvl="0" indent="-342900" eaLnBrk="0" fontAlgn="base" hangingPunct="0">
              <a:spcAft>
                <a:spcPct val="0"/>
              </a:spcAft>
              <a:buClrTx/>
              <a:buFontTx/>
              <a:buChar char="•"/>
            </a:pPr>
            <a:r>
              <a:rPr lang="en-CA" altLang="en-US" kern="0" dirty="0">
                <a:solidFill>
                  <a:srgbClr val="000000"/>
                </a:solidFill>
                <a:cs typeface="Arial"/>
              </a:rPr>
              <a:t>Focus groups</a:t>
            </a:r>
          </a:p>
          <a:p>
            <a:pPr lvl="0" indent="-342900" eaLnBrk="0" fontAlgn="base" hangingPunct="0">
              <a:spcAft>
                <a:spcPct val="0"/>
              </a:spcAft>
              <a:buClrTx/>
              <a:buFontTx/>
              <a:buChar char="•"/>
            </a:pPr>
            <a:r>
              <a:rPr lang="en-CA" altLang="en-US" kern="0" dirty="0">
                <a:solidFill>
                  <a:srgbClr val="000000"/>
                </a:solidFill>
                <a:cs typeface="Arial"/>
              </a:rPr>
              <a:t>Informal small group discussion</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2050" name="Picture 2" descr="C:\Users\091951\AppData\Local\Microsoft\Windows\Temporary Internet Files\Content.IE5\4FCA0TED\debate_1397065157-300x2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0"/>
            <a:ext cx="2286000"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1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Communication </a:t>
            </a:r>
            <a:endParaRPr lang="en-CA" sz="3200" dirty="0"/>
          </a:p>
        </p:txBody>
      </p:sp>
      <p:sp>
        <p:nvSpPr>
          <p:cNvPr id="3" name="Content Placeholder 2"/>
          <p:cNvSpPr>
            <a:spLocks noGrp="1"/>
          </p:cNvSpPr>
          <p:nvPr>
            <p:ph idx="1"/>
          </p:nvPr>
        </p:nvSpPr>
        <p:spPr>
          <a:xfrm>
            <a:off x="457200" y="1524000"/>
            <a:ext cx="8229600" cy="4495801"/>
          </a:xfrm>
        </p:spPr>
        <p:txBody>
          <a:bodyPr>
            <a:normAutofit/>
          </a:bodyPr>
          <a:lstStyle/>
          <a:p>
            <a:pPr marL="0" lvl="0" indent="0" eaLnBrk="0" fontAlgn="base" hangingPunct="0">
              <a:lnSpc>
                <a:spcPct val="90000"/>
              </a:lnSpc>
              <a:spcAft>
                <a:spcPct val="0"/>
              </a:spcAft>
              <a:buClrTx/>
              <a:buNone/>
            </a:pPr>
            <a:r>
              <a:rPr lang="en-CA" altLang="en-US" kern="0" dirty="0">
                <a:solidFill>
                  <a:srgbClr val="000000"/>
                </a:solidFill>
                <a:cs typeface="Arial"/>
              </a:rPr>
              <a:t>Develop a communication </a:t>
            </a:r>
            <a:r>
              <a:rPr lang="en-CA" altLang="en-US" kern="0" dirty="0" smtClean="0">
                <a:solidFill>
                  <a:srgbClr val="000000"/>
                </a:solidFill>
                <a:cs typeface="Arial"/>
              </a:rPr>
              <a:t>plan</a:t>
            </a:r>
          </a:p>
          <a:p>
            <a:pPr marL="0" lvl="0" indent="0" eaLnBrk="0" fontAlgn="base" hangingPunct="0">
              <a:lnSpc>
                <a:spcPct val="90000"/>
              </a:lnSpc>
              <a:spcAft>
                <a:spcPct val="0"/>
              </a:spcAft>
              <a:buClrTx/>
              <a:buNone/>
            </a:pPr>
            <a:r>
              <a:rPr lang="en-CA" altLang="en-US" kern="0" dirty="0" smtClean="0">
                <a:solidFill>
                  <a:srgbClr val="000000"/>
                </a:solidFill>
                <a:cs typeface="Arial"/>
              </a:rPr>
              <a:t>Use </a:t>
            </a:r>
            <a:r>
              <a:rPr lang="en-CA" altLang="en-US" kern="0" dirty="0">
                <a:solidFill>
                  <a:srgbClr val="000000"/>
                </a:solidFill>
                <a:cs typeface="Arial"/>
              </a:rPr>
              <a:t>different forms of communication:</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Monthly newsletters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Pamphlets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Attendance at school functions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Email distribution lists</a:t>
            </a: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Telephone </a:t>
            </a:r>
            <a:r>
              <a:rPr lang="en-CA" altLang="en-US" sz="2400" kern="0" dirty="0" smtClean="0">
                <a:solidFill>
                  <a:srgbClr val="000000"/>
                </a:solidFill>
                <a:cs typeface="Arial"/>
              </a:rPr>
              <a:t>trees</a:t>
            </a:r>
            <a:endParaRPr lang="en-CA" altLang="en-US" sz="2400" kern="0" dirty="0">
              <a:solidFill>
                <a:srgbClr val="000000"/>
              </a:solidFill>
              <a:cs typeface="Arial"/>
            </a:endParaRPr>
          </a:p>
          <a:p>
            <a:pPr marL="742950" lvl="1" indent="-285750" eaLnBrk="0" fontAlgn="base" hangingPunct="0">
              <a:lnSpc>
                <a:spcPct val="90000"/>
              </a:lnSpc>
              <a:spcAft>
                <a:spcPct val="0"/>
              </a:spcAft>
              <a:buClrTx/>
              <a:buFontTx/>
              <a:buChar char="•"/>
            </a:pPr>
            <a:r>
              <a:rPr lang="en-CA" altLang="en-US" sz="2400" kern="0" dirty="0">
                <a:solidFill>
                  <a:srgbClr val="000000"/>
                </a:solidFill>
                <a:cs typeface="Arial"/>
              </a:rPr>
              <a:t>School council display in a central public location in </a:t>
            </a:r>
            <a:r>
              <a:rPr lang="en-CA" altLang="en-US" sz="2400" kern="0" dirty="0" smtClean="0">
                <a:solidFill>
                  <a:srgbClr val="000000"/>
                </a:solidFill>
                <a:cs typeface="Arial"/>
              </a:rPr>
              <a:t>school</a:t>
            </a:r>
            <a:endParaRPr lang="en-CA" altLang="en-US" sz="2400" kern="0" dirty="0" smtClean="0">
              <a:solidFill>
                <a:srgbClr val="000000"/>
              </a:solidFill>
              <a:cs typeface="Arial"/>
            </a:endParaRPr>
          </a:p>
          <a:p>
            <a:pPr marL="742950" lvl="1" indent="-285750" eaLnBrk="0" fontAlgn="base" hangingPunct="0">
              <a:lnSpc>
                <a:spcPct val="90000"/>
              </a:lnSpc>
              <a:spcAft>
                <a:spcPct val="0"/>
              </a:spcAft>
              <a:buClrTx/>
              <a:buFontTx/>
              <a:buChar char="•"/>
            </a:pPr>
            <a:r>
              <a:rPr lang="en-CA" altLang="en-US" sz="2400" kern="0" dirty="0" smtClean="0">
                <a:solidFill>
                  <a:srgbClr val="000000"/>
                </a:solidFill>
                <a:cs typeface="Arial"/>
              </a:rPr>
              <a:t>Social Media</a:t>
            </a:r>
          </a:p>
          <a:p>
            <a:pPr marL="742950" lvl="1" indent="-285750" eaLnBrk="0" fontAlgn="base" hangingPunct="0">
              <a:lnSpc>
                <a:spcPct val="90000"/>
              </a:lnSpc>
              <a:spcAft>
                <a:spcPct val="0"/>
              </a:spcAft>
              <a:buClrTx/>
              <a:buFontTx/>
              <a:buChar char="•"/>
            </a:pPr>
            <a:endParaRPr lang="en-CA" altLang="en-US" sz="2800" kern="0" dirty="0">
              <a:solidFill>
                <a:srgbClr val="000000"/>
              </a:solidFill>
              <a:latin typeface="Arial"/>
              <a:cs typeface="Arial"/>
            </a:endParaRP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5833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Communication </a:t>
            </a:r>
          </a:p>
        </p:txBody>
      </p:sp>
      <p:sp>
        <p:nvSpPr>
          <p:cNvPr id="3" name="Content Placeholder 2"/>
          <p:cNvSpPr>
            <a:spLocks noGrp="1"/>
          </p:cNvSpPr>
          <p:nvPr>
            <p:ph idx="1"/>
          </p:nvPr>
        </p:nvSpPr>
        <p:spPr/>
        <p:txBody>
          <a:bodyPr/>
          <a:lstStyle/>
          <a:p>
            <a:pPr marL="114300" indent="0">
              <a:buNone/>
            </a:pPr>
            <a:r>
              <a:rPr lang="en-CA" dirty="0" smtClean="0">
                <a:solidFill>
                  <a:srgbClr val="F07B05"/>
                </a:solidFill>
              </a:rPr>
              <a:t>School  Council TDSB E-mail Accounts </a:t>
            </a:r>
          </a:p>
          <a:p>
            <a:r>
              <a:rPr lang="en-CA" dirty="0" smtClean="0"/>
              <a:t>All </a:t>
            </a:r>
            <a:r>
              <a:rPr lang="en-CA" dirty="0" smtClean="0"/>
              <a:t>School Council chairs/co-chairs/vice chairs </a:t>
            </a:r>
            <a:r>
              <a:rPr lang="en-CA" dirty="0" smtClean="0"/>
              <a:t>are eligible for one shared TDSB e-mail account. </a:t>
            </a:r>
          </a:p>
          <a:p>
            <a:r>
              <a:rPr lang="en-CA" dirty="0" smtClean="0"/>
              <a:t>To activate the e-mail account please contact the Principal. </a:t>
            </a:r>
            <a:endParaRPr lang="en-CA" dirty="0"/>
          </a:p>
        </p:txBody>
      </p:sp>
      <p:sp>
        <p:nvSpPr>
          <p:cNvPr id="4" name="Content Placeholder 3"/>
          <p:cNvSpPr>
            <a:spLocks noGrp="1"/>
          </p:cNvSpPr>
          <p:nvPr>
            <p:ph sz="quarter" idx="13"/>
          </p:nvPr>
        </p:nvSpPr>
        <p:spPr/>
        <p:txBody>
          <a:bodyPr/>
          <a:lstStyle/>
          <a:p>
            <a:r>
              <a:rPr lang="en-CA" dirty="0"/>
              <a:t>SC Overview Cont’d…</a:t>
            </a:r>
          </a:p>
          <a:p>
            <a:endParaRPr lang="en-CA" dirty="0"/>
          </a:p>
        </p:txBody>
      </p:sp>
    </p:spTree>
    <p:extLst>
      <p:ext uri="{BB962C8B-B14F-4D97-AF65-F5344CB8AC3E}">
        <p14:creationId xmlns:p14="http://schemas.microsoft.com/office/powerpoint/2010/main" val="65668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09601"/>
            <a:ext cx="8260672" cy="838200"/>
          </a:xfrm>
        </p:spPr>
        <p:txBody>
          <a:bodyPr>
            <a:normAutofit/>
          </a:bodyPr>
          <a:lstStyle/>
          <a:p>
            <a:r>
              <a:rPr lang="en-CA" sz="3200" dirty="0" smtClean="0"/>
              <a:t>Funds/Grants</a:t>
            </a:r>
            <a:endParaRPr lang="en-CA" sz="3200" dirty="0"/>
          </a:p>
        </p:txBody>
      </p:sp>
      <p:sp>
        <p:nvSpPr>
          <p:cNvPr id="3" name="Content Placeholder 2"/>
          <p:cNvSpPr>
            <a:spLocks noGrp="1"/>
          </p:cNvSpPr>
          <p:nvPr>
            <p:ph idx="1"/>
          </p:nvPr>
        </p:nvSpPr>
        <p:spPr>
          <a:xfrm>
            <a:off x="457200" y="1371600"/>
            <a:ext cx="8229600" cy="4648201"/>
          </a:xfrm>
        </p:spPr>
        <p:txBody>
          <a:bodyPr>
            <a:normAutofit fontScale="92500"/>
          </a:bodyPr>
          <a:lstStyle/>
          <a:p>
            <a:pPr lvl="0" indent="-342900" fontAlgn="base">
              <a:spcAft>
                <a:spcPct val="0"/>
              </a:spcAft>
              <a:buClrTx/>
              <a:buFontTx/>
              <a:buChar char="•"/>
            </a:pPr>
            <a:r>
              <a:rPr lang="en-US" altLang="en-US" kern="0" dirty="0">
                <a:solidFill>
                  <a:srgbClr val="000000"/>
                </a:solidFill>
                <a:cs typeface="Arial"/>
              </a:rPr>
              <a:t>Each </a:t>
            </a:r>
            <a:r>
              <a:rPr lang="en-US" altLang="en-US" kern="0" dirty="0" smtClean="0">
                <a:solidFill>
                  <a:srgbClr val="000000"/>
                </a:solidFill>
                <a:cs typeface="Arial"/>
              </a:rPr>
              <a:t>year, </a:t>
            </a:r>
            <a:r>
              <a:rPr lang="en-US" altLang="en-US" kern="0" dirty="0">
                <a:solidFill>
                  <a:srgbClr val="000000"/>
                </a:solidFill>
                <a:cs typeface="Arial"/>
              </a:rPr>
              <a:t>schools are allocated funds from the TDSB of $1.25/per pupil…minimum of $300.00 maximum of $100.00. Usage to be determined by </a:t>
            </a:r>
            <a:r>
              <a:rPr lang="en-US" altLang="en-US" kern="0" dirty="0" smtClean="0">
                <a:solidFill>
                  <a:srgbClr val="000000"/>
                </a:solidFill>
                <a:cs typeface="Arial"/>
              </a:rPr>
              <a:t>Council</a:t>
            </a:r>
            <a:r>
              <a:rPr lang="en-US" altLang="en-US" kern="0" dirty="0" smtClean="0">
                <a:solidFill>
                  <a:srgbClr val="000000"/>
                </a:solidFill>
                <a:cs typeface="Arial"/>
              </a:rPr>
              <a:t>. Council access funds via the Principal. </a:t>
            </a:r>
            <a:endParaRPr lang="en-US" altLang="en-US" kern="0" dirty="0">
              <a:solidFill>
                <a:srgbClr val="000000"/>
              </a:solidFill>
              <a:cs typeface="Arial"/>
            </a:endParaRPr>
          </a:p>
          <a:p>
            <a:pPr lvl="0" indent="-342900" fontAlgn="base">
              <a:spcAft>
                <a:spcPct val="0"/>
              </a:spcAft>
              <a:buClrTx/>
              <a:buFontTx/>
              <a:buChar char="•"/>
            </a:pPr>
            <a:r>
              <a:rPr lang="en-US" altLang="en-US" kern="0" dirty="0">
                <a:solidFill>
                  <a:srgbClr val="000000"/>
                </a:solidFill>
                <a:cs typeface="Arial"/>
              </a:rPr>
              <a:t>Each year the MOE allocates each school $500.00 for parent engagement &amp; outreach. Usage to be determined by </a:t>
            </a:r>
            <a:r>
              <a:rPr lang="en-US" altLang="en-US" kern="0" dirty="0" smtClean="0">
                <a:solidFill>
                  <a:srgbClr val="000000"/>
                </a:solidFill>
                <a:cs typeface="Arial"/>
              </a:rPr>
              <a:t>Council. </a:t>
            </a:r>
            <a:endParaRPr lang="en-US" altLang="en-US" kern="0" dirty="0">
              <a:solidFill>
                <a:srgbClr val="000000"/>
              </a:solidFill>
              <a:cs typeface="Arial"/>
            </a:endParaRPr>
          </a:p>
          <a:p>
            <a:pPr lvl="0" indent="-342900" fontAlgn="base">
              <a:spcAft>
                <a:spcPct val="0"/>
              </a:spcAft>
              <a:buClrTx/>
              <a:buFontTx/>
              <a:buChar char="•"/>
            </a:pPr>
            <a:r>
              <a:rPr lang="en-US" altLang="en-US" kern="0" dirty="0">
                <a:solidFill>
                  <a:srgbClr val="000000"/>
                </a:solidFill>
                <a:cs typeface="Arial"/>
              </a:rPr>
              <a:t>Each year </a:t>
            </a:r>
            <a:r>
              <a:rPr lang="en-US" altLang="en-US" kern="0" dirty="0" smtClean="0">
                <a:solidFill>
                  <a:srgbClr val="000000"/>
                </a:solidFill>
                <a:cs typeface="Arial"/>
              </a:rPr>
              <a:t>School Councils  </a:t>
            </a:r>
            <a:r>
              <a:rPr lang="en-US" altLang="en-US" kern="0" dirty="0">
                <a:solidFill>
                  <a:srgbClr val="000000"/>
                </a:solidFill>
                <a:cs typeface="Arial"/>
              </a:rPr>
              <a:t>can apply for the Parent Reaching out grant for up to $1000.00.  Deadline is </a:t>
            </a:r>
            <a:r>
              <a:rPr lang="en-US" altLang="en-US" kern="0" dirty="0" smtClean="0">
                <a:solidFill>
                  <a:srgbClr val="000000"/>
                </a:solidFill>
                <a:cs typeface="Arial"/>
              </a:rPr>
              <a:t>usually early </a:t>
            </a:r>
            <a:r>
              <a:rPr lang="en-US" altLang="en-US" kern="0" dirty="0" smtClean="0">
                <a:solidFill>
                  <a:srgbClr val="000000"/>
                </a:solidFill>
                <a:cs typeface="Arial"/>
              </a:rPr>
              <a:t>spring </a:t>
            </a:r>
            <a:r>
              <a:rPr lang="en-US" altLang="en-US" kern="0" dirty="0" smtClean="0">
                <a:solidFill>
                  <a:srgbClr val="000000"/>
                </a:solidFill>
                <a:cs typeface="Arial"/>
              </a:rPr>
              <a:t>(May). </a:t>
            </a:r>
            <a:r>
              <a:rPr lang="en-US" altLang="en-US" kern="0" dirty="0">
                <a:solidFill>
                  <a:srgbClr val="000000"/>
                </a:solidFill>
                <a:cs typeface="Arial"/>
              </a:rPr>
              <a:t>Visit </a:t>
            </a:r>
            <a:r>
              <a:rPr lang="en-US" altLang="en-US" kern="0" dirty="0">
                <a:solidFill>
                  <a:srgbClr val="000000"/>
                </a:solidFill>
                <a:cs typeface="Arial"/>
                <a:hlinkClick r:id="rId2"/>
              </a:rPr>
              <a:t>www.edu.gov.on.ca</a:t>
            </a:r>
            <a:r>
              <a:rPr lang="en-US" altLang="en-US" kern="0" dirty="0">
                <a:solidFill>
                  <a:srgbClr val="000000"/>
                </a:solidFill>
                <a:cs typeface="Arial"/>
              </a:rPr>
              <a:t> and select parents.  </a:t>
            </a:r>
          </a:p>
          <a:p>
            <a:pPr lvl="0" indent="-342900" fontAlgn="base">
              <a:spcAft>
                <a:spcPct val="0"/>
              </a:spcAft>
              <a:buClrTx/>
              <a:buFontTx/>
              <a:buChar char="•"/>
            </a:pPr>
            <a:r>
              <a:rPr lang="en-US" altLang="en-US" kern="0" dirty="0">
                <a:solidFill>
                  <a:srgbClr val="000000"/>
                </a:solidFill>
                <a:cs typeface="Arial"/>
              </a:rPr>
              <a:t>PSAB reports are due annually!</a:t>
            </a:r>
          </a:p>
          <a:p>
            <a:r>
              <a:rPr lang="en-US" altLang="en-US" kern="0" dirty="0">
                <a:solidFill>
                  <a:srgbClr val="000000"/>
                </a:solidFill>
                <a:cs typeface="Arial"/>
              </a:rPr>
              <a:t>Available grants can be </a:t>
            </a:r>
            <a:r>
              <a:rPr lang="en-US" altLang="en-US" kern="0" dirty="0" smtClean="0">
                <a:solidFill>
                  <a:srgbClr val="000000"/>
                </a:solidFill>
                <a:cs typeface="Arial"/>
              </a:rPr>
              <a:t>accessed by </a:t>
            </a:r>
            <a:r>
              <a:rPr lang="en-US" altLang="en-US" kern="0" dirty="0" smtClean="0">
                <a:solidFill>
                  <a:srgbClr val="000000"/>
                </a:solidFill>
                <a:cs typeface="Arial"/>
              </a:rPr>
              <a:t>Council </a:t>
            </a:r>
            <a:r>
              <a:rPr lang="en-US" altLang="en-US" kern="0" dirty="0" smtClean="0">
                <a:solidFill>
                  <a:srgbClr val="000000"/>
                </a:solidFill>
                <a:cs typeface="Arial"/>
              </a:rPr>
              <a:t>chairs with a TDSB e-mail address </a:t>
            </a:r>
            <a:r>
              <a:rPr lang="en-US" altLang="en-US" kern="0" dirty="0" smtClean="0">
                <a:solidFill>
                  <a:srgbClr val="000000"/>
                </a:solidFill>
                <a:cs typeface="Arial"/>
              </a:rPr>
              <a:t>at: </a:t>
            </a:r>
            <a:r>
              <a:rPr lang="en-CA" u="sng" dirty="0" smtClean="0">
                <a:hlinkClick r:id="rId3"/>
              </a:rPr>
              <a:t>https</a:t>
            </a:r>
            <a:r>
              <a:rPr lang="en-CA" u="sng" dirty="0">
                <a:hlinkClick r:id="rId3"/>
              </a:rPr>
              <a:t>://oursite.tdsb.on.ca/org/DOM/pages/Contests,%20Grants,%20Scholarships.aspx</a:t>
            </a:r>
            <a:endParaRPr lang="en-CA" dirty="0"/>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274217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School Statement of Need (SSON)</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SSON outlines the parent/community priorities for the school that the superintendent will use to identify a principal if one needs to be appointed.</a:t>
            </a:r>
            <a:r>
              <a:rPr lang="en-CA" altLang="en-US" i="1" kern="0" dirty="0">
                <a:solidFill>
                  <a:srgbClr val="000000"/>
                </a:solidFill>
                <a:cs typeface="Arial"/>
              </a:rPr>
              <a:t> </a:t>
            </a:r>
          </a:p>
          <a:p>
            <a:pPr lvl="0" indent="-342900" eaLnBrk="0" fontAlgn="base" hangingPunct="0">
              <a:spcAft>
                <a:spcPct val="0"/>
              </a:spcAft>
              <a:buClrTx/>
              <a:buFontTx/>
              <a:buChar char="•"/>
            </a:pPr>
            <a:r>
              <a:rPr lang="en-CA" altLang="en-US" kern="0" dirty="0">
                <a:solidFill>
                  <a:srgbClr val="000000"/>
                </a:solidFill>
                <a:cs typeface="Arial"/>
              </a:rPr>
              <a:t>The SSON form is completed by the school </a:t>
            </a:r>
            <a:r>
              <a:rPr lang="en-CA" altLang="en-US" kern="0" dirty="0" smtClean="0">
                <a:solidFill>
                  <a:srgbClr val="000000"/>
                </a:solidFill>
                <a:cs typeface="Arial"/>
              </a:rPr>
              <a:t>council/parent/guardian representative </a:t>
            </a:r>
            <a:r>
              <a:rPr lang="en-CA" altLang="en-US" kern="0" dirty="0">
                <a:solidFill>
                  <a:srgbClr val="000000"/>
                </a:solidFill>
                <a:cs typeface="Arial"/>
              </a:rPr>
              <a:t>and submitted to the Superintendent each fall/November. </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8195" name="Picture 3" descr="C:\Users\091951\AppData\Local\Microsoft\Windows\Temporary Internet Files\Content.IE5\17QQ9TFC\priority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19600"/>
            <a:ext cx="3048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6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CA" altLang="en-US" sz="3200" kern="0" dirty="0">
                <a:solidFill>
                  <a:srgbClr val="000000"/>
                </a:solidFill>
                <a:latin typeface="+mn-lt"/>
                <a:cs typeface="Arial"/>
              </a:rPr>
              <a:t>Agenda </a:t>
            </a:r>
            <a:endParaRPr lang="en-US" sz="3200" dirty="0">
              <a:latin typeface="+mn-lt"/>
            </a:endParaRPr>
          </a:p>
        </p:txBody>
      </p:sp>
      <p:sp>
        <p:nvSpPr>
          <p:cNvPr id="16" name="Content Placeholder 15"/>
          <p:cNvSpPr>
            <a:spLocks noGrp="1"/>
          </p:cNvSpPr>
          <p:nvPr>
            <p:ph idx="1"/>
          </p:nvPr>
        </p:nvSpPr>
        <p:spPr/>
        <p:txBody>
          <a:bodyPr/>
          <a:lstStyle/>
          <a:p>
            <a:pPr lvl="0" indent="-342900" eaLnBrk="0" fontAlgn="base" hangingPunct="0">
              <a:spcAft>
                <a:spcPct val="0"/>
              </a:spcAft>
              <a:buClrTx/>
              <a:buFontTx/>
              <a:buChar char="•"/>
            </a:pPr>
            <a:r>
              <a:rPr lang="en-CA" altLang="en-US" sz="2000" kern="0" dirty="0">
                <a:solidFill>
                  <a:srgbClr val="000000"/>
                </a:solidFill>
                <a:cs typeface="Arial"/>
              </a:rPr>
              <a:t>Welcome/Introductions</a:t>
            </a:r>
          </a:p>
          <a:p>
            <a:pPr lvl="0" indent="-342900" eaLnBrk="0" fontAlgn="base" hangingPunct="0">
              <a:spcAft>
                <a:spcPct val="0"/>
              </a:spcAft>
              <a:buClrTx/>
              <a:buFontTx/>
              <a:buChar char="•"/>
            </a:pPr>
            <a:r>
              <a:rPr lang="en-CA" altLang="en-US" sz="2000" kern="0" dirty="0">
                <a:solidFill>
                  <a:srgbClr val="000000"/>
                </a:solidFill>
                <a:cs typeface="Arial"/>
              </a:rPr>
              <a:t>Attributes of an Effective Council </a:t>
            </a:r>
          </a:p>
          <a:p>
            <a:pPr lvl="0" indent="-342900" eaLnBrk="0" fontAlgn="base" hangingPunct="0">
              <a:spcAft>
                <a:spcPct val="0"/>
              </a:spcAft>
              <a:buClrTx/>
              <a:buFontTx/>
              <a:buChar char="•"/>
            </a:pPr>
            <a:r>
              <a:rPr lang="en-US" altLang="en-US" sz="2000" kern="0" dirty="0">
                <a:solidFill>
                  <a:srgbClr val="000000"/>
                </a:solidFill>
                <a:cs typeface="Arial"/>
              </a:rPr>
              <a:t>Regulations 612 Overview </a:t>
            </a:r>
          </a:p>
          <a:p>
            <a:pPr lvl="0" indent="-342900" eaLnBrk="0" fontAlgn="base" hangingPunct="0">
              <a:spcAft>
                <a:spcPct val="0"/>
              </a:spcAft>
              <a:buClrTx/>
              <a:buFontTx/>
              <a:buChar char="•"/>
            </a:pPr>
            <a:r>
              <a:rPr lang="en-US" altLang="en-US" sz="2000" kern="0" dirty="0">
                <a:solidFill>
                  <a:srgbClr val="000000"/>
                </a:solidFill>
                <a:cs typeface="Arial"/>
              </a:rPr>
              <a:t>Funds &amp; Grants</a:t>
            </a:r>
          </a:p>
          <a:p>
            <a:pPr lvl="0" indent="-342900" eaLnBrk="0" fontAlgn="base" hangingPunct="0">
              <a:spcAft>
                <a:spcPct val="0"/>
              </a:spcAft>
              <a:buClrTx/>
              <a:buFontTx/>
              <a:buChar char="•"/>
            </a:pPr>
            <a:r>
              <a:rPr lang="en-US" altLang="en-US" sz="2000" kern="0" dirty="0">
                <a:solidFill>
                  <a:srgbClr val="000000"/>
                </a:solidFill>
                <a:cs typeface="Arial"/>
              </a:rPr>
              <a:t>School Statement of Needs (SSON)</a:t>
            </a:r>
          </a:p>
          <a:p>
            <a:pPr lvl="0" indent="-342900" eaLnBrk="0" fontAlgn="base" hangingPunct="0">
              <a:spcAft>
                <a:spcPct val="0"/>
              </a:spcAft>
              <a:buClrTx/>
              <a:buFontTx/>
              <a:buChar char="•"/>
            </a:pPr>
            <a:r>
              <a:rPr lang="en-US" altLang="en-US" sz="2000" kern="0" dirty="0">
                <a:solidFill>
                  <a:srgbClr val="000000"/>
                </a:solidFill>
                <a:cs typeface="Arial"/>
              </a:rPr>
              <a:t>School Committee Participation</a:t>
            </a:r>
          </a:p>
          <a:p>
            <a:pPr lvl="0" indent="-342900" eaLnBrk="0" fontAlgn="base" hangingPunct="0">
              <a:spcAft>
                <a:spcPct val="0"/>
              </a:spcAft>
              <a:buClrTx/>
              <a:buFontTx/>
              <a:buChar char="•"/>
            </a:pPr>
            <a:r>
              <a:rPr lang="en-US" altLang="en-US" sz="2000" kern="0" dirty="0">
                <a:solidFill>
                  <a:srgbClr val="000000"/>
                </a:solidFill>
                <a:cs typeface="Arial"/>
              </a:rPr>
              <a:t>PIAC</a:t>
            </a:r>
          </a:p>
          <a:p>
            <a:endParaRPr lang="en-US" dirty="0"/>
          </a:p>
        </p:txBody>
      </p:sp>
      <p:sp>
        <p:nvSpPr>
          <p:cNvPr id="17" name="Content Placeholder 16"/>
          <p:cNvSpPr>
            <a:spLocks noGrp="1"/>
          </p:cNvSpPr>
          <p:nvPr>
            <p:ph sz="quarter" idx="13"/>
          </p:nvPr>
        </p:nvSpPr>
        <p:spPr/>
        <p:txBody>
          <a:bodyPr/>
          <a:lstStyle/>
          <a:p>
            <a:r>
              <a:rPr lang="en-US" dirty="0" smtClean="0"/>
              <a:t>SC Overview </a:t>
            </a:r>
            <a:endParaRPr lang="en-US" dirty="0"/>
          </a:p>
        </p:txBody>
      </p:sp>
      <p:pic>
        <p:nvPicPr>
          <p:cNvPr id="5122" name="Picture 2" descr="C:\Users\091951\AppData\Local\Microsoft\Windows\Temporary Internet Files\Content.IE5\9QE025F1\Agend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724400"/>
            <a:ext cx="37338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SSON Cont’d…</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This new form replaces the previous “Principal Profile” that school councils completed annually.</a:t>
            </a:r>
          </a:p>
          <a:p>
            <a:pPr lvl="0" indent="-342900" eaLnBrk="0" fontAlgn="base" hangingPunct="0">
              <a:spcAft>
                <a:spcPct val="0"/>
              </a:spcAft>
              <a:buClrTx/>
              <a:buFontTx/>
              <a:buChar char="•"/>
            </a:pPr>
            <a:r>
              <a:rPr lang="en-CA" altLang="en-US" kern="0" dirty="0">
                <a:solidFill>
                  <a:srgbClr val="000000"/>
                </a:solidFill>
                <a:cs typeface="Arial"/>
              </a:rPr>
              <a:t>Every school in the TDSB should complete the SSON and give it to their superintendent by October/November of each school year</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124633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mn-lt"/>
              </a:rPr>
              <a:t>School Committee Participation </a:t>
            </a:r>
            <a:endParaRPr lang="en-CA" sz="3200" dirty="0">
              <a:latin typeface="+mn-lt"/>
            </a:endParaRPr>
          </a:p>
        </p:txBody>
      </p:sp>
      <p:sp>
        <p:nvSpPr>
          <p:cNvPr id="3" name="Content Placeholder 2"/>
          <p:cNvSpPr>
            <a:spLocks noGrp="1"/>
          </p:cNvSpPr>
          <p:nvPr>
            <p:ph idx="1"/>
          </p:nvPr>
        </p:nvSpPr>
        <p:spPr/>
        <p:txBody>
          <a:bodyPr>
            <a:normAutofit/>
          </a:bodyPr>
          <a:lstStyle/>
          <a:p>
            <a:pPr marL="0" lvl="0" indent="0" eaLnBrk="0" fontAlgn="base" hangingPunct="0">
              <a:spcAft>
                <a:spcPct val="0"/>
              </a:spcAft>
              <a:buClrTx/>
              <a:buNone/>
              <a:defRPr/>
            </a:pPr>
            <a:r>
              <a:rPr lang="en-CA" kern="0" dirty="0">
                <a:solidFill>
                  <a:srgbClr val="000000"/>
                </a:solidFill>
                <a:cs typeface="Arial"/>
              </a:rPr>
              <a:t>School </a:t>
            </a:r>
            <a:r>
              <a:rPr lang="en-CA" kern="0" dirty="0" smtClean="0">
                <a:solidFill>
                  <a:srgbClr val="000000"/>
                </a:solidFill>
                <a:cs typeface="Arial"/>
              </a:rPr>
              <a:t>Council </a:t>
            </a:r>
            <a:r>
              <a:rPr lang="en-CA" kern="0" dirty="0">
                <a:solidFill>
                  <a:srgbClr val="000000"/>
                </a:solidFill>
                <a:cs typeface="Arial"/>
              </a:rPr>
              <a:t>representatives and/or parents must participate on the:</a:t>
            </a:r>
          </a:p>
          <a:p>
            <a:pPr lvl="0" indent="-342900" eaLnBrk="0" fontAlgn="base" hangingPunct="0">
              <a:spcAft>
                <a:spcPct val="0"/>
              </a:spcAft>
              <a:buClrTx/>
              <a:buFontTx/>
              <a:buChar char="•"/>
              <a:defRPr/>
            </a:pPr>
            <a:r>
              <a:rPr lang="en-CA" kern="0" dirty="0">
                <a:solidFill>
                  <a:srgbClr val="000000"/>
                </a:solidFill>
                <a:cs typeface="Arial"/>
              </a:rPr>
              <a:t> Caring and Safe Schools Committee (PPM 144, 145 &amp; Operational Procedure PR. 703)</a:t>
            </a:r>
          </a:p>
          <a:p>
            <a:pPr lvl="0" indent="-342900" eaLnBrk="0" fontAlgn="base" hangingPunct="0">
              <a:spcAft>
                <a:spcPct val="0"/>
              </a:spcAft>
              <a:buClrTx/>
              <a:buFontTx/>
              <a:buChar char="•"/>
              <a:defRPr/>
            </a:pPr>
            <a:r>
              <a:rPr lang="en-CA" kern="0" dirty="0">
                <a:solidFill>
                  <a:srgbClr val="000000"/>
                </a:solidFill>
                <a:cs typeface="Arial"/>
              </a:rPr>
              <a:t>Staffing Committee (Board direction) </a:t>
            </a:r>
          </a:p>
          <a:p>
            <a:pPr lvl="0" indent="-342900" eaLnBrk="0" fontAlgn="base" hangingPunct="0">
              <a:spcAft>
                <a:spcPct val="0"/>
              </a:spcAft>
              <a:buClrTx/>
              <a:buFontTx/>
              <a:buChar char="•"/>
              <a:defRPr/>
            </a:pPr>
            <a:r>
              <a:rPr lang="en-CA" kern="0" dirty="0">
                <a:solidFill>
                  <a:srgbClr val="000000"/>
                </a:solidFill>
                <a:cs typeface="Arial"/>
              </a:rPr>
              <a:t>School Improvement Plan (SIP) (Reg. 612)</a:t>
            </a:r>
          </a:p>
          <a:p>
            <a:pPr marL="114300" indent="0">
              <a:buNone/>
            </a:pPr>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724400"/>
            <a:ext cx="1676400" cy="1611264"/>
          </a:xfrm>
          <a:prstGeom prst="rect">
            <a:avLst/>
          </a:prstGeom>
        </p:spPr>
      </p:pic>
    </p:spTree>
    <p:extLst>
      <p:ext uri="{BB962C8B-B14F-4D97-AF65-F5344CB8AC3E}">
        <p14:creationId xmlns:p14="http://schemas.microsoft.com/office/powerpoint/2010/main" val="4128168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Committees Cont’d…</a:t>
            </a:r>
            <a:endParaRPr lang="en-CA" sz="3200" dirty="0"/>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Schools are also encouraged to establish a </a:t>
            </a:r>
            <a:r>
              <a:rPr lang="en-CA" altLang="en-US" kern="0" dirty="0">
                <a:solidFill>
                  <a:srgbClr val="F07B05"/>
                </a:solidFill>
                <a:cs typeface="Arial"/>
              </a:rPr>
              <a:t>school budget committee </a:t>
            </a:r>
            <a:r>
              <a:rPr lang="en-CA" altLang="en-US" kern="0" dirty="0">
                <a:solidFill>
                  <a:srgbClr val="000000"/>
                </a:solidFill>
                <a:cs typeface="Arial"/>
              </a:rPr>
              <a:t>and must include school council representatives in developing their expenditure plan. </a:t>
            </a:r>
          </a:p>
          <a:p>
            <a:pPr lvl="0" indent="-342900" eaLnBrk="0" fontAlgn="base" hangingPunct="0">
              <a:spcAft>
                <a:spcPct val="0"/>
              </a:spcAft>
              <a:buClrTx/>
              <a:buFontTx/>
              <a:buChar char="•"/>
            </a:pPr>
            <a:r>
              <a:rPr lang="en-CA" altLang="en-US" kern="0" dirty="0">
                <a:solidFill>
                  <a:srgbClr val="000000"/>
                </a:solidFill>
                <a:cs typeface="Arial"/>
              </a:rPr>
              <a:t>The plan should be reviewed with the school’s Superintendent to ensure that the curriculum objectives for the year are supported by the school’s expenditure plan.</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920468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85800"/>
            <a:ext cx="8260672" cy="963227"/>
          </a:xfrm>
        </p:spPr>
        <p:txBody>
          <a:bodyPr>
            <a:noAutofit/>
          </a:bodyPr>
          <a:lstStyle/>
          <a:p>
            <a:r>
              <a:rPr lang="en-CA" altLang="en-US" sz="3200" kern="0" dirty="0">
                <a:solidFill>
                  <a:srgbClr val="000000"/>
                </a:solidFill>
                <a:latin typeface="+mn-lt"/>
                <a:cs typeface="Arial"/>
              </a:rPr>
              <a:t>Parent Involvement Advisory Committee (PIAC)</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PIAC is mandated to “support, encourage and enhance engagement at the board level to improve student achievement and well-being”. </a:t>
            </a:r>
          </a:p>
          <a:p>
            <a:pPr lvl="0" indent="-342900" eaLnBrk="0" fontAlgn="base" hangingPunct="0">
              <a:spcAft>
                <a:spcPct val="0"/>
              </a:spcAft>
              <a:buClrTx/>
              <a:buFontTx/>
              <a:buChar char="•"/>
            </a:pPr>
            <a:r>
              <a:rPr lang="en-CA" altLang="en-US" kern="0" dirty="0">
                <a:solidFill>
                  <a:srgbClr val="000000"/>
                </a:solidFill>
                <a:cs typeface="Arial"/>
              </a:rPr>
              <a:t>Membership is open to parents/guardians with a child in TDSB. </a:t>
            </a:r>
          </a:p>
          <a:p>
            <a:pPr lvl="0" indent="-342900" eaLnBrk="0" fontAlgn="base" hangingPunct="0">
              <a:spcAft>
                <a:spcPct val="0"/>
              </a:spcAft>
              <a:buClrTx/>
              <a:buFontTx/>
              <a:buChar char="•"/>
            </a:pPr>
            <a:r>
              <a:rPr lang="en-CA" altLang="en-US" kern="0" dirty="0">
                <a:solidFill>
                  <a:srgbClr val="000000"/>
                </a:solidFill>
                <a:cs typeface="Arial"/>
              </a:rPr>
              <a:t>For information visit: </a:t>
            </a:r>
            <a:r>
              <a:rPr lang="en-CA" altLang="en-US" kern="0" dirty="0">
                <a:solidFill>
                  <a:srgbClr val="000000"/>
                </a:solidFill>
                <a:cs typeface="Arial"/>
                <a:hlinkClick r:id="rId2"/>
              </a:rPr>
              <a:t>www.torontopiac.com</a:t>
            </a:r>
            <a:r>
              <a:rPr lang="en-CA" altLang="en-US" sz="3200" kern="0" dirty="0">
                <a:solidFill>
                  <a:srgbClr val="000000"/>
                </a:solidFill>
                <a:latin typeface="Arial"/>
                <a:cs typeface="Arial"/>
              </a:rPr>
              <a:t> </a:t>
            </a:r>
          </a:p>
          <a:p>
            <a:endParaRPr lang="en-CA" dirty="0"/>
          </a:p>
        </p:txBody>
      </p:sp>
      <p:sp>
        <p:nvSpPr>
          <p:cNvPr id="5" name="Content Placeholder 4"/>
          <p:cNvSpPr>
            <a:spLocks noGrp="1"/>
          </p:cNvSpPr>
          <p:nvPr>
            <p:ph sz="quarter" idx="13"/>
          </p:nvPr>
        </p:nvSpPr>
        <p:spPr/>
        <p:txBody>
          <a:bodyPr/>
          <a:lstStyle/>
          <a:p>
            <a:r>
              <a:rPr lang="en-CA" dirty="0" smtClean="0"/>
              <a:t>PIAC </a:t>
            </a:r>
            <a:endParaRPr lang="en-CA" dirty="0"/>
          </a:p>
        </p:txBody>
      </p:sp>
    </p:spTree>
    <p:extLst>
      <p:ext uri="{BB962C8B-B14F-4D97-AF65-F5344CB8AC3E}">
        <p14:creationId xmlns:p14="http://schemas.microsoft.com/office/powerpoint/2010/main" val="319672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5105400"/>
            <a:ext cx="2209800" cy="1219200"/>
          </a:xfrm>
        </p:spPr>
      </p:pic>
      <p:sp>
        <p:nvSpPr>
          <p:cNvPr id="6" name="Text Box 10"/>
          <p:cNvSpPr txBox="1">
            <a:spLocks noChangeArrowheads="1"/>
          </p:cNvSpPr>
          <p:nvPr/>
        </p:nvSpPr>
        <p:spPr bwMode="auto">
          <a:xfrm>
            <a:off x="1066800" y="2514600"/>
            <a:ext cx="7239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4400" b="0" i="0" u="none" strike="noStrike" kern="0" cap="none" spc="0" normalizeH="0" baseline="0" noProof="0" dirty="0" smtClean="0">
                <a:ln>
                  <a:noFill/>
                </a:ln>
                <a:solidFill>
                  <a:srgbClr val="000000"/>
                </a:solidFill>
                <a:effectLst/>
                <a:uLnTx/>
                <a:uFillTx/>
                <a:latin typeface="+mn-lt"/>
                <a:cs typeface="Arial" charset="0"/>
              </a:rPr>
              <a:t>Question &amp; Answers</a:t>
            </a:r>
          </a:p>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4400" kern="0" dirty="0" smtClean="0">
                <a:solidFill>
                  <a:srgbClr val="000000"/>
                </a:solidFill>
                <a:latin typeface="+mn-lt"/>
                <a:hlinkClick r:id="rId3"/>
              </a:rPr>
              <a:t>michelle.munroe@tdsb.on.ca</a:t>
            </a:r>
            <a:r>
              <a:rPr lang="en-US" altLang="en-US" sz="4400" kern="0" dirty="0" smtClean="0">
                <a:solidFill>
                  <a:srgbClr val="000000"/>
                </a:solidFill>
                <a:latin typeface="+mn-lt"/>
              </a:rPr>
              <a:t> </a:t>
            </a:r>
            <a:endParaRPr kumimoji="0" lang="en-CA" altLang="en-US" sz="4400" b="0" i="0" u="none" strike="noStrike" kern="0" cap="none" spc="0" normalizeH="0" baseline="0" noProof="0" dirty="0" smtClean="0">
              <a:ln>
                <a:noFill/>
              </a:ln>
              <a:solidFill>
                <a:srgbClr val="000000"/>
              </a:solidFill>
              <a:effectLst/>
              <a:uLnTx/>
              <a:uFillTx/>
              <a:latin typeface="+mn-lt"/>
              <a:cs typeface="Arial"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685800"/>
            <a:ext cx="2236304" cy="1143000"/>
          </a:xfrm>
          <a:prstGeom prst="rect">
            <a:avLst/>
          </a:prstGeom>
        </p:spPr>
      </p:pic>
    </p:spTree>
    <p:extLst>
      <p:ext uri="{BB962C8B-B14F-4D97-AF65-F5344CB8AC3E}">
        <p14:creationId xmlns:p14="http://schemas.microsoft.com/office/powerpoint/2010/main" val="3974068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Attributes of an Effective </a:t>
            </a:r>
            <a:r>
              <a:rPr lang="en-CA" altLang="en-US" sz="3200" kern="0" dirty="0" smtClean="0">
                <a:solidFill>
                  <a:srgbClr val="000000"/>
                </a:solidFill>
                <a:latin typeface="+mn-lt"/>
                <a:cs typeface="Arial"/>
              </a:rPr>
              <a:t>Council</a:t>
            </a:r>
            <a:endParaRPr lang="en-CA" sz="3200" dirty="0">
              <a:latin typeface="+mn-lt"/>
            </a:endParaRPr>
          </a:p>
        </p:txBody>
      </p:sp>
      <p:sp>
        <p:nvSpPr>
          <p:cNvPr id="3" name="Content Placeholder 2"/>
          <p:cNvSpPr>
            <a:spLocks noGrp="1"/>
          </p:cNvSpPr>
          <p:nvPr>
            <p:ph idx="1"/>
          </p:nvPr>
        </p:nvSpPr>
        <p:spPr/>
        <p:txBody>
          <a:bodyPr/>
          <a:lstStyle/>
          <a:p>
            <a:pPr marL="2514600" lvl="0" indent="-704850" eaLnBrk="0" fontAlgn="base" hangingPunct="0">
              <a:lnSpc>
                <a:spcPct val="90000"/>
              </a:lnSpc>
              <a:spcAft>
                <a:spcPct val="0"/>
              </a:spcAft>
              <a:buClrTx/>
              <a:buFontTx/>
              <a:buChar char="•"/>
            </a:pPr>
            <a:endParaRPr lang="en-CA" altLang="en-US" sz="2000" kern="0" dirty="0" smtClean="0">
              <a:solidFill>
                <a:srgbClr val="000000"/>
              </a:solidFill>
              <a:latin typeface="Arial"/>
              <a:cs typeface="Arial"/>
            </a:endParaRPr>
          </a:p>
          <a:p>
            <a:pPr marL="2514600" lvl="0" indent="-704850" eaLnBrk="0" fontAlgn="base" hangingPunct="0">
              <a:lnSpc>
                <a:spcPct val="90000"/>
              </a:lnSpc>
              <a:spcAft>
                <a:spcPct val="0"/>
              </a:spcAft>
              <a:buClrTx/>
              <a:buFontTx/>
              <a:buChar char="•"/>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smtClean="0">
                <a:solidFill>
                  <a:srgbClr val="000000"/>
                </a:solidFill>
                <a:latin typeface="Arial"/>
                <a:cs typeface="Arial"/>
              </a:rPr>
              <a:t>Accountability</a:t>
            </a: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None/>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a:solidFill>
                  <a:srgbClr val="000000"/>
                </a:solidFill>
                <a:latin typeface="Arial"/>
                <a:cs typeface="Arial"/>
              </a:rPr>
              <a:t> Transparency</a:t>
            </a:r>
          </a:p>
          <a:p>
            <a:pPr marL="2514600" lvl="0" indent="-704850" eaLnBrk="0" fontAlgn="base" hangingPunct="0">
              <a:lnSpc>
                <a:spcPct val="90000"/>
              </a:lnSpc>
              <a:spcAft>
                <a:spcPct val="0"/>
              </a:spcAft>
              <a:buClrTx/>
              <a:buFontTx/>
              <a:buChar char="•"/>
            </a:pPr>
            <a:endParaRPr lang="en-CA" altLang="en-US" sz="2000" kern="0" dirty="0">
              <a:solidFill>
                <a:srgbClr val="000000"/>
              </a:solidFill>
              <a:latin typeface="Arial"/>
              <a:cs typeface="Arial"/>
            </a:endParaRPr>
          </a:p>
          <a:p>
            <a:pPr marL="2514600" lvl="0" indent="-704850" eaLnBrk="0" fontAlgn="base" hangingPunct="0">
              <a:lnSpc>
                <a:spcPct val="90000"/>
              </a:lnSpc>
              <a:spcAft>
                <a:spcPct val="0"/>
              </a:spcAft>
              <a:buClrTx/>
              <a:buFontTx/>
              <a:buChar char="•"/>
            </a:pPr>
            <a:r>
              <a:rPr lang="en-CA" altLang="en-US" sz="2000" kern="0" dirty="0">
                <a:solidFill>
                  <a:srgbClr val="000000"/>
                </a:solidFill>
                <a:latin typeface="Arial"/>
                <a:cs typeface="Arial"/>
              </a:rPr>
              <a:t> Inclusiveness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962400"/>
            <a:ext cx="2286000" cy="2255520"/>
          </a:xfrm>
          <a:prstGeom prst="rect">
            <a:avLst/>
          </a:prstGeom>
        </p:spPr>
      </p:pic>
    </p:spTree>
    <p:extLst>
      <p:ext uri="{BB962C8B-B14F-4D97-AF65-F5344CB8AC3E}">
        <p14:creationId xmlns:p14="http://schemas.microsoft.com/office/powerpoint/2010/main" val="2315157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School Council Regulations</a:t>
            </a:r>
            <a:endParaRPr lang="en-CA" sz="3200" dirty="0">
              <a:latin typeface="+mn-lt"/>
            </a:endParaRPr>
          </a:p>
        </p:txBody>
      </p:sp>
      <p:sp>
        <p:nvSpPr>
          <p:cNvPr id="3" name="Content Placeholder 2"/>
          <p:cNvSpPr>
            <a:spLocks noGrp="1"/>
          </p:cNvSpPr>
          <p:nvPr>
            <p:ph idx="1"/>
          </p:nvPr>
        </p:nvSpPr>
        <p:spPr/>
        <p:txBody>
          <a:bodyPr/>
          <a:lstStyle/>
          <a:p>
            <a:pPr lvl="0" indent="-342900" eaLnBrk="0" fontAlgn="base" hangingPunct="0">
              <a:spcAft>
                <a:spcPct val="0"/>
              </a:spcAft>
              <a:buClrTx/>
              <a:buFontTx/>
              <a:buChar char="•"/>
            </a:pPr>
            <a:r>
              <a:rPr lang="en-CA" altLang="en-US" kern="0" dirty="0">
                <a:solidFill>
                  <a:srgbClr val="000000"/>
                </a:solidFill>
                <a:cs typeface="Arial"/>
              </a:rPr>
              <a:t>School </a:t>
            </a:r>
            <a:r>
              <a:rPr lang="en-CA" altLang="en-US" kern="0" dirty="0" smtClean="0">
                <a:solidFill>
                  <a:srgbClr val="000000"/>
                </a:solidFill>
                <a:cs typeface="Arial"/>
              </a:rPr>
              <a:t>Councils </a:t>
            </a:r>
            <a:r>
              <a:rPr lang="en-CA" altLang="en-US" kern="0" dirty="0">
                <a:solidFill>
                  <a:srgbClr val="000000"/>
                </a:solidFill>
                <a:cs typeface="Arial"/>
              </a:rPr>
              <a:t>are governed by the regulations outlined in the Education Act:  Ontario Regulation 612/00 and 613/00 (2001).</a:t>
            </a:r>
          </a:p>
          <a:p>
            <a:pPr lvl="0" indent="-342900" eaLnBrk="0" fontAlgn="base" hangingPunct="0">
              <a:spcAft>
                <a:spcPct val="0"/>
              </a:spcAft>
              <a:buClrTx/>
              <a:buFontTx/>
              <a:buChar char="•"/>
            </a:pPr>
            <a:r>
              <a:rPr lang="en-CA" altLang="en-US" kern="0" dirty="0">
                <a:solidFill>
                  <a:srgbClr val="000000"/>
                </a:solidFill>
                <a:cs typeface="Arial"/>
              </a:rPr>
              <a:t>Toronto District School Board policies such as Equity, Parent and Community Involvement, Fundraising, etc.</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29200"/>
            <a:ext cx="301783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8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Purpose</a:t>
            </a:r>
            <a:endParaRPr lang="en-CA" sz="3200" dirty="0">
              <a:latin typeface="+mn-lt"/>
            </a:endParaRPr>
          </a:p>
        </p:txBody>
      </p:sp>
      <p:sp>
        <p:nvSpPr>
          <p:cNvPr id="3" name="Content Placeholder 2"/>
          <p:cNvSpPr>
            <a:spLocks noGrp="1"/>
          </p:cNvSpPr>
          <p:nvPr>
            <p:ph idx="1"/>
          </p:nvPr>
        </p:nvSpPr>
        <p:spPr>
          <a:xfrm>
            <a:off x="457200" y="1752601"/>
            <a:ext cx="8229600" cy="3047999"/>
          </a:xfrm>
        </p:spPr>
        <p:txBody>
          <a:bodyPr>
            <a:normAutofit/>
          </a:bodyPr>
          <a:lstStyle/>
          <a:p>
            <a:pPr marL="0" lvl="0" indent="0" eaLnBrk="0" fontAlgn="base" hangingPunct="0">
              <a:lnSpc>
                <a:spcPct val="90000"/>
              </a:lnSpc>
              <a:spcAft>
                <a:spcPct val="0"/>
              </a:spcAft>
              <a:buClrTx/>
              <a:buNone/>
              <a:tabLst>
                <a:tab pos="4667250" algn="l"/>
              </a:tabLst>
            </a:pPr>
            <a:endParaRPr lang="en-CA" altLang="en-US" kern="0" dirty="0" smtClean="0">
              <a:solidFill>
                <a:srgbClr val="000000"/>
              </a:solidFill>
              <a:cs typeface="Arial"/>
            </a:endParaRPr>
          </a:p>
          <a:p>
            <a:pPr marL="0" lvl="0" indent="0" eaLnBrk="0" fontAlgn="base" hangingPunct="0">
              <a:lnSpc>
                <a:spcPct val="90000"/>
              </a:lnSpc>
              <a:spcAft>
                <a:spcPct val="0"/>
              </a:spcAft>
              <a:buClrTx/>
              <a:buNone/>
              <a:tabLst>
                <a:tab pos="4667250" algn="l"/>
              </a:tabLst>
            </a:pPr>
            <a:r>
              <a:rPr lang="en-CA" altLang="en-US" kern="0" dirty="0" smtClean="0">
                <a:solidFill>
                  <a:srgbClr val="000000"/>
                </a:solidFill>
                <a:cs typeface="Arial"/>
              </a:rPr>
              <a:t>The </a:t>
            </a:r>
            <a:r>
              <a:rPr lang="en-CA" altLang="en-US" kern="0" dirty="0">
                <a:solidFill>
                  <a:srgbClr val="000000"/>
                </a:solidFill>
                <a:cs typeface="Arial"/>
              </a:rPr>
              <a:t>purpose of a </a:t>
            </a:r>
            <a:r>
              <a:rPr lang="en-CA" altLang="en-US" kern="0" dirty="0" smtClean="0">
                <a:solidFill>
                  <a:srgbClr val="000000"/>
                </a:solidFill>
                <a:cs typeface="Arial"/>
              </a:rPr>
              <a:t>School Council</a:t>
            </a:r>
            <a:r>
              <a:rPr lang="en-CA" altLang="en-US" kern="0" dirty="0">
                <a:solidFill>
                  <a:srgbClr val="000000"/>
                </a:solidFill>
                <a:cs typeface="Arial"/>
              </a:rPr>
              <a:t>, is through the active participation of parents, to improve pupil achievement and enhance the accountability of the education system to parents.</a:t>
            </a:r>
          </a:p>
          <a:p>
            <a:pPr marL="0" lvl="0" indent="0" eaLnBrk="0" fontAlgn="base" hangingPunct="0">
              <a:lnSpc>
                <a:spcPct val="90000"/>
              </a:lnSpc>
              <a:spcAft>
                <a:spcPct val="0"/>
              </a:spcAft>
              <a:buClrTx/>
              <a:buNone/>
              <a:tabLst>
                <a:tab pos="4667250" algn="l"/>
              </a:tabLst>
            </a:pPr>
            <a:r>
              <a:rPr lang="en-CA" altLang="en-US" kern="0" dirty="0">
                <a:solidFill>
                  <a:srgbClr val="000000"/>
                </a:solidFill>
                <a:cs typeface="Arial"/>
              </a:rPr>
              <a:t>	</a:t>
            </a:r>
            <a:r>
              <a:rPr lang="en-CA" altLang="en-US" i="1" kern="0" dirty="0">
                <a:solidFill>
                  <a:srgbClr val="000000"/>
                </a:solidFill>
                <a:cs typeface="Arial"/>
              </a:rPr>
              <a:t>Reg. 612/2.1</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953000"/>
            <a:ext cx="2514600" cy="1371600"/>
          </a:xfrm>
          <a:prstGeom prst="rect">
            <a:avLst/>
          </a:prstGeom>
        </p:spPr>
      </p:pic>
    </p:spTree>
    <p:extLst>
      <p:ext uri="{BB962C8B-B14F-4D97-AF65-F5344CB8AC3E}">
        <p14:creationId xmlns:p14="http://schemas.microsoft.com/office/powerpoint/2010/main" val="268848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smtClean="0">
                <a:solidFill>
                  <a:srgbClr val="000000"/>
                </a:solidFill>
                <a:latin typeface="+mn-lt"/>
                <a:cs typeface="Arial"/>
              </a:rPr>
              <a:t>Role</a:t>
            </a:r>
            <a:endParaRPr lang="en-CA" sz="3200" dirty="0">
              <a:latin typeface="+mn-lt"/>
            </a:endParaRPr>
          </a:p>
        </p:txBody>
      </p:sp>
      <p:sp>
        <p:nvSpPr>
          <p:cNvPr id="3" name="Content Placeholder 2"/>
          <p:cNvSpPr>
            <a:spLocks noGrp="1"/>
          </p:cNvSpPr>
          <p:nvPr>
            <p:ph idx="1"/>
          </p:nvPr>
        </p:nvSpPr>
        <p:spPr/>
        <p:txBody>
          <a:bodyPr>
            <a:normAutofit/>
          </a:bodyPr>
          <a:lstStyle/>
          <a:p>
            <a:pPr lvl="0" indent="-342900" eaLnBrk="0" fontAlgn="base" hangingPunct="0">
              <a:spcAft>
                <a:spcPct val="0"/>
              </a:spcAft>
              <a:buClrTx/>
              <a:buFontTx/>
              <a:buChar char="•"/>
            </a:pPr>
            <a:r>
              <a:rPr lang="en-CA" altLang="en-US" kern="0" dirty="0">
                <a:solidFill>
                  <a:srgbClr val="000000"/>
                </a:solidFill>
                <a:cs typeface="Arial"/>
              </a:rPr>
              <a:t>A School Council is an advisory group.</a:t>
            </a:r>
          </a:p>
          <a:p>
            <a:pPr marL="4038600" lvl="4" indent="-266700" eaLnBrk="0" fontAlgn="base" hangingPunct="0">
              <a:spcAft>
                <a:spcPct val="0"/>
              </a:spcAft>
              <a:buClrTx/>
              <a:buFontTx/>
              <a:buChar char="•"/>
            </a:pPr>
            <a:r>
              <a:rPr lang="en-CA" altLang="en-US" sz="2400" i="1" kern="0" dirty="0">
                <a:solidFill>
                  <a:srgbClr val="000000"/>
                </a:solidFill>
                <a:cs typeface="Arial"/>
              </a:rPr>
              <a:t>Reg. 612/3.8</a:t>
            </a:r>
          </a:p>
          <a:p>
            <a:pPr lvl="0" indent="-342900" eaLnBrk="0" fontAlgn="base" hangingPunct="0">
              <a:spcAft>
                <a:spcPct val="0"/>
              </a:spcAft>
              <a:buClrTx/>
              <a:buFontTx/>
              <a:buChar char="•"/>
            </a:pPr>
            <a:endParaRPr lang="en-CA" altLang="en-US" i="1" kern="0" dirty="0">
              <a:solidFill>
                <a:srgbClr val="000000"/>
              </a:solidFill>
              <a:cs typeface="Arial"/>
            </a:endParaRPr>
          </a:p>
          <a:p>
            <a:pPr lvl="0" indent="-342900" eaLnBrk="0" fontAlgn="base" hangingPunct="0">
              <a:spcAft>
                <a:spcPct val="0"/>
              </a:spcAft>
              <a:buClrTx/>
              <a:buFontTx/>
              <a:buChar char="•"/>
            </a:pPr>
            <a:r>
              <a:rPr lang="en-CA" altLang="en-US" kern="0" dirty="0">
                <a:solidFill>
                  <a:srgbClr val="000000"/>
                </a:solidFill>
                <a:cs typeface="Arial"/>
              </a:rPr>
              <a:t>Provides advice to the school </a:t>
            </a:r>
            <a:r>
              <a:rPr lang="en-CA" altLang="en-US" kern="0" dirty="0" smtClean="0">
                <a:solidFill>
                  <a:srgbClr val="000000"/>
                </a:solidFill>
                <a:cs typeface="Arial"/>
              </a:rPr>
              <a:t>Principal </a:t>
            </a:r>
            <a:r>
              <a:rPr lang="en-CA" altLang="en-US" kern="0" dirty="0">
                <a:solidFill>
                  <a:srgbClr val="000000"/>
                </a:solidFill>
                <a:cs typeface="Arial"/>
              </a:rPr>
              <a:t>and or to the School Board on any matter.</a:t>
            </a:r>
          </a:p>
          <a:p>
            <a:pPr marL="4038600" lvl="4" indent="-266700" eaLnBrk="0" fontAlgn="base" hangingPunct="0">
              <a:spcAft>
                <a:spcPct val="0"/>
              </a:spcAft>
              <a:buClrTx/>
              <a:buFontTx/>
              <a:buChar char="•"/>
            </a:pPr>
            <a:r>
              <a:rPr lang="en-CA" altLang="en-US" sz="2400" i="1" kern="0" dirty="0">
                <a:solidFill>
                  <a:srgbClr val="000000"/>
                </a:solidFill>
                <a:cs typeface="Arial"/>
              </a:rPr>
              <a:t>Reg. 612/20</a:t>
            </a:r>
          </a:p>
          <a:p>
            <a:endParaRPr lang="en-CA" dirty="0"/>
          </a:p>
        </p:txBody>
      </p:sp>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4800" y="5105400"/>
            <a:ext cx="2438400" cy="1295400"/>
          </a:xfrm>
        </p:spPr>
      </p:pic>
    </p:spTree>
    <p:extLst>
      <p:ext uri="{BB962C8B-B14F-4D97-AF65-F5344CB8AC3E}">
        <p14:creationId xmlns:p14="http://schemas.microsoft.com/office/powerpoint/2010/main" val="175384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of a School Council</a:t>
            </a:r>
            <a:endParaRPr lang="en-CA" sz="3200" dirty="0">
              <a:latin typeface="+mn-lt"/>
            </a:endParaRPr>
          </a:p>
        </p:txBody>
      </p:sp>
      <p:sp>
        <p:nvSpPr>
          <p:cNvPr id="3" name="Content Placeholder 2"/>
          <p:cNvSpPr>
            <a:spLocks noGrp="1"/>
          </p:cNvSpPr>
          <p:nvPr>
            <p:ph idx="1"/>
          </p:nvPr>
        </p:nvSpPr>
        <p:spPr>
          <a:xfrm>
            <a:off x="457200" y="2057399"/>
            <a:ext cx="8229600" cy="3962401"/>
          </a:xfrm>
        </p:spPr>
        <p:txBody>
          <a:bodyPr>
            <a:normAutofit/>
          </a:bodyPr>
          <a:lstStyle/>
          <a:p>
            <a:pPr marL="1076325" lvl="0" indent="-714375" eaLnBrk="0" fontAlgn="base" hangingPunct="0">
              <a:spcAft>
                <a:spcPct val="0"/>
              </a:spcAft>
              <a:buClrTx/>
              <a:buFontTx/>
              <a:buChar char="•"/>
            </a:pPr>
            <a:r>
              <a:rPr lang="en-CA" altLang="en-US" kern="0" dirty="0">
                <a:solidFill>
                  <a:srgbClr val="000000"/>
                </a:solidFill>
                <a:cs typeface="Arial"/>
              </a:rPr>
              <a:t>Constitution and </a:t>
            </a:r>
            <a:r>
              <a:rPr lang="en-CA" altLang="en-US" kern="0" dirty="0" smtClean="0">
                <a:solidFill>
                  <a:srgbClr val="000000"/>
                </a:solidFill>
                <a:cs typeface="Arial"/>
              </a:rPr>
              <a:t>By-Laws</a:t>
            </a:r>
            <a:endParaRPr lang="en-CA" altLang="en-US" kern="0" dirty="0">
              <a:solidFill>
                <a:srgbClr val="000000"/>
              </a:solidFill>
              <a:cs typeface="Arial"/>
            </a:endParaRPr>
          </a:p>
          <a:p>
            <a:pPr marL="1076325" lvl="0" indent="-714375" eaLnBrk="0" fontAlgn="base" hangingPunct="0">
              <a:spcAft>
                <a:spcPct val="0"/>
              </a:spcAft>
              <a:buClrTx/>
              <a:buFontTx/>
              <a:buChar char="•"/>
            </a:pPr>
            <a:r>
              <a:rPr lang="en-CA" altLang="en-US" kern="0" dirty="0">
                <a:solidFill>
                  <a:srgbClr val="000000"/>
                </a:solidFill>
                <a:cs typeface="Arial"/>
              </a:rPr>
              <a:t>Recording</a:t>
            </a:r>
          </a:p>
          <a:p>
            <a:pPr marL="1076325" lvl="0" indent="-714375" eaLnBrk="0" fontAlgn="base" hangingPunct="0">
              <a:spcAft>
                <a:spcPct val="0"/>
              </a:spcAft>
              <a:buClrTx/>
              <a:buFontTx/>
              <a:buChar char="•"/>
            </a:pPr>
            <a:r>
              <a:rPr lang="en-CA" altLang="en-US" kern="0" dirty="0">
                <a:solidFill>
                  <a:srgbClr val="000000"/>
                </a:solidFill>
                <a:cs typeface="Arial"/>
              </a:rPr>
              <a:t>Reporting</a:t>
            </a:r>
          </a:p>
          <a:p>
            <a:pPr marL="1076325" lvl="0" indent="-714375" eaLnBrk="0" fontAlgn="base" hangingPunct="0">
              <a:spcAft>
                <a:spcPct val="0"/>
              </a:spcAft>
              <a:buClrTx/>
              <a:buFontTx/>
              <a:buChar char="•"/>
            </a:pPr>
            <a:r>
              <a:rPr lang="en-CA" altLang="en-US" kern="0" dirty="0">
                <a:solidFill>
                  <a:srgbClr val="000000"/>
                </a:solidFill>
                <a:cs typeface="Arial"/>
              </a:rPr>
              <a:t>Consultation</a:t>
            </a:r>
          </a:p>
          <a:p>
            <a:pPr marL="1076325" lvl="0" indent="-714375" eaLnBrk="0" fontAlgn="base" hangingPunct="0">
              <a:spcAft>
                <a:spcPct val="0"/>
              </a:spcAft>
              <a:buClrTx/>
              <a:buFontTx/>
              <a:buChar char="•"/>
            </a:pPr>
            <a:r>
              <a:rPr lang="en-CA" altLang="en-US" kern="0" dirty="0">
                <a:solidFill>
                  <a:srgbClr val="000000"/>
                </a:solidFill>
                <a:cs typeface="Arial"/>
              </a:rPr>
              <a:t>Communicating</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150314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a:t>
            </a:r>
            <a:r>
              <a:rPr lang="en-CA" altLang="en-US" sz="3200" kern="0" dirty="0" smtClean="0">
                <a:solidFill>
                  <a:srgbClr val="000000"/>
                </a:solidFill>
                <a:latin typeface="+mn-lt"/>
                <a:cs typeface="Arial"/>
              </a:rPr>
              <a:t>of </a:t>
            </a:r>
            <a:r>
              <a:rPr lang="en-CA" altLang="en-US" sz="3200" kern="0" dirty="0" smtClean="0">
                <a:solidFill>
                  <a:srgbClr val="000000"/>
                </a:solidFill>
                <a:latin typeface="+mn-lt"/>
                <a:cs typeface="Arial"/>
              </a:rPr>
              <a:t>Chair/Co-Chair/Vice Chair</a:t>
            </a:r>
            <a:endParaRPr lang="en-CA" sz="3200" dirty="0">
              <a:latin typeface="+mn-lt"/>
            </a:endParaRPr>
          </a:p>
        </p:txBody>
      </p:sp>
      <p:sp>
        <p:nvSpPr>
          <p:cNvPr id="3" name="Content Placeholder 2"/>
          <p:cNvSpPr>
            <a:spLocks noGrp="1"/>
          </p:cNvSpPr>
          <p:nvPr>
            <p:ph idx="1"/>
          </p:nvPr>
        </p:nvSpPr>
        <p:spPr>
          <a:xfrm>
            <a:off x="457200" y="2209799"/>
            <a:ext cx="8229600" cy="3810001"/>
          </a:xfrm>
        </p:spPr>
        <p:txBody>
          <a:bodyPr>
            <a:normAutofit/>
          </a:bodyPr>
          <a:lstStyle/>
          <a:p>
            <a:pPr lvl="0" indent="-342900" eaLnBrk="0" fontAlgn="base" hangingPunct="0">
              <a:lnSpc>
                <a:spcPct val="80000"/>
              </a:lnSpc>
              <a:spcAft>
                <a:spcPct val="0"/>
              </a:spcAft>
              <a:buClrTx/>
              <a:buFontTx/>
              <a:buChar char="•"/>
            </a:pPr>
            <a:r>
              <a:rPr lang="en-CA" altLang="en-US" kern="0" dirty="0">
                <a:solidFill>
                  <a:srgbClr val="000000"/>
                </a:solidFill>
                <a:cs typeface="Arial"/>
              </a:rPr>
              <a:t>Arrange and chair Council meetings.</a:t>
            </a:r>
          </a:p>
          <a:p>
            <a:pPr lvl="0" indent="-342900" eaLnBrk="0" fontAlgn="base" hangingPunct="0">
              <a:lnSpc>
                <a:spcPct val="80000"/>
              </a:lnSpc>
              <a:spcAft>
                <a:spcPct val="0"/>
              </a:spcAft>
              <a:buClrTx/>
              <a:buFontTx/>
              <a:buChar char="•"/>
            </a:pPr>
            <a:r>
              <a:rPr lang="en-CA" altLang="en-US" kern="0" dirty="0">
                <a:solidFill>
                  <a:srgbClr val="000000"/>
                </a:solidFill>
                <a:cs typeface="Arial"/>
              </a:rPr>
              <a:t>Prepare meeting agendas.</a:t>
            </a:r>
          </a:p>
          <a:p>
            <a:pPr lvl="0" indent="-342900" eaLnBrk="0" fontAlgn="base" hangingPunct="0">
              <a:lnSpc>
                <a:spcPct val="80000"/>
              </a:lnSpc>
              <a:spcAft>
                <a:spcPct val="0"/>
              </a:spcAft>
              <a:buClrTx/>
              <a:buFontTx/>
              <a:buChar char="•"/>
            </a:pPr>
            <a:r>
              <a:rPr lang="en-CA" altLang="en-US" kern="0" dirty="0">
                <a:solidFill>
                  <a:srgbClr val="000000"/>
                </a:solidFill>
                <a:cs typeface="Arial"/>
              </a:rPr>
              <a:t>Ensure minutes are recorded and maintained.</a:t>
            </a:r>
          </a:p>
          <a:p>
            <a:pPr lvl="0" indent="-342900" eaLnBrk="0" fontAlgn="base" hangingPunct="0">
              <a:lnSpc>
                <a:spcPct val="80000"/>
              </a:lnSpc>
              <a:spcAft>
                <a:spcPct val="0"/>
              </a:spcAft>
              <a:buClrTx/>
              <a:buFontTx/>
              <a:buChar char="•"/>
            </a:pPr>
            <a:r>
              <a:rPr lang="en-CA" altLang="en-US" kern="0" dirty="0">
                <a:solidFill>
                  <a:srgbClr val="000000"/>
                </a:solidFill>
                <a:cs typeface="Arial"/>
              </a:rPr>
              <a:t>Facilitate conflict resolution.</a:t>
            </a:r>
          </a:p>
          <a:p>
            <a:pPr lvl="0" indent="-342900" eaLnBrk="0" fontAlgn="base" hangingPunct="0">
              <a:lnSpc>
                <a:spcPct val="80000"/>
              </a:lnSpc>
              <a:spcAft>
                <a:spcPct val="0"/>
              </a:spcAft>
              <a:buClrTx/>
              <a:buFontTx/>
              <a:buChar char="•"/>
            </a:pPr>
            <a:r>
              <a:rPr lang="en-CA" altLang="en-US" kern="0" dirty="0">
                <a:solidFill>
                  <a:srgbClr val="000000"/>
                </a:solidFill>
                <a:cs typeface="Arial"/>
              </a:rPr>
              <a:t>Participate as ex-officio member on Council </a:t>
            </a:r>
          </a:p>
          <a:p>
            <a:pPr lvl="0" indent="-342900" eaLnBrk="0" fontAlgn="base" hangingPunct="0">
              <a:lnSpc>
                <a:spcPct val="80000"/>
              </a:lnSpc>
              <a:spcAft>
                <a:spcPct val="0"/>
              </a:spcAft>
              <a:buClrTx/>
              <a:buNone/>
            </a:pPr>
            <a:r>
              <a:rPr lang="en-CA" altLang="en-US" kern="0" dirty="0">
                <a:solidFill>
                  <a:srgbClr val="000000"/>
                </a:solidFill>
                <a:cs typeface="Arial"/>
              </a:rPr>
              <a:t>	sub-committees.</a:t>
            </a:r>
          </a:p>
          <a:p>
            <a:pPr lvl="0" indent="-342900" eaLnBrk="0" fontAlgn="base" hangingPunct="0">
              <a:lnSpc>
                <a:spcPct val="80000"/>
              </a:lnSpc>
              <a:spcAft>
                <a:spcPct val="0"/>
              </a:spcAft>
              <a:buClrTx/>
              <a:buFontTx/>
              <a:buChar char="•"/>
            </a:pPr>
            <a:r>
              <a:rPr lang="en-CA" altLang="en-US" kern="0" dirty="0">
                <a:solidFill>
                  <a:srgbClr val="000000"/>
                </a:solidFill>
                <a:cs typeface="Arial"/>
              </a:rPr>
              <a:t>Communicate with principal on behalf of Council.</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90787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kern="0" dirty="0">
                <a:solidFill>
                  <a:srgbClr val="000000"/>
                </a:solidFill>
                <a:latin typeface="+mn-lt"/>
                <a:cs typeface="Arial"/>
              </a:rPr>
              <a:t>Responsibilities of the School Principal</a:t>
            </a:r>
            <a:endParaRPr lang="en-CA" sz="3200" dirty="0">
              <a:latin typeface="+mn-lt"/>
            </a:endParaRPr>
          </a:p>
        </p:txBody>
      </p:sp>
      <p:sp>
        <p:nvSpPr>
          <p:cNvPr id="3" name="Content Placeholder 2"/>
          <p:cNvSpPr>
            <a:spLocks noGrp="1"/>
          </p:cNvSpPr>
          <p:nvPr>
            <p:ph idx="1"/>
          </p:nvPr>
        </p:nvSpPr>
        <p:spPr>
          <a:xfrm>
            <a:off x="457200" y="1981199"/>
            <a:ext cx="8229600" cy="4038601"/>
          </a:xfrm>
        </p:spPr>
        <p:txBody>
          <a:bodyPr>
            <a:normAutofit/>
          </a:bodyPr>
          <a:lstStyle/>
          <a:p>
            <a:pPr lvl="0" indent="-342900" eaLnBrk="0" fontAlgn="base" hangingPunct="0">
              <a:lnSpc>
                <a:spcPct val="80000"/>
              </a:lnSpc>
              <a:spcAft>
                <a:spcPct val="0"/>
              </a:spcAft>
              <a:buClrTx/>
              <a:buFontTx/>
              <a:buChar char="•"/>
            </a:pPr>
            <a:r>
              <a:rPr lang="en-CA" altLang="en-US" kern="0" dirty="0">
                <a:solidFill>
                  <a:srgbClr val="000000"/>
                </a:solidFill>
                <a:cs typeface="Arial"/>
              </a:rPr>
              <a:t>Acts as a resource on laws, regulations and Board policies.</a:t>
            </a:r>
          </a:p>
          <a:p>
            <a:pPr lvl="0" indent="-342900" eaLnBrk="0" fontAlgn="base" hangingPunct="0">
              <a:lnSpc>
                <a:spcPct val="80000"/>
              </a:lnSpc>
              <a:spcAft>
                <a:spcPct val="0"/>
              </a:spcAft>
              <a:buClrTx/>
              <a:buFontTx/>
              <a:buChar char="•"/>
            </a:pPr>
            <a:r>
              <a:rPr lang="en-CA" altLang="en-US" kern="0" dirty="0">
                <a:solidFill>
                  <a:srgbClr val="000000"/>
                </a:solidFill>
                <a:cs typeface="Arial"/>
              </a:rPr>
              <a:t>Attends </a:t>
            </a:r>
            <a:r>
              <a:rPr lang="en-CA" altLang="en-US" kern="0" dirty="0" smtClean="0">
                <a:solidFill>
                  <a:srgbClr val="000000"/>
                </a:solidFill>
                <a:cs typeface="Arial"/>
              </a:rPr>
              <a:t>School Council </a:t>
            </a:r>
            <a:r>
              <a:rPr lang="en-CA" altLang="en-US" kern="0" dirty="0">
                <a:solidFill>
                  <a:srgbClr val="000000"/>
                </a:solidFill>
                <a:cs typeface="Arial"/>
              </a:rPr>
              <a:t>meetings.</a:t>
            </a:r>
          </a:p>
          <a:p>
            <a:pPr lvl="0" indent="-342900" eaLnBrk="0" fontAlgn="base" hangingPunct="0">
              <a:lnSpc>
                <a:spcPct val="80000"/>
              </a:lnSpc>
              <a:spcAft>
                <a:spcPct val="0"/>
              </a:spcAft>
              <a:buClrTx/>
              <a:buFontTx/>
              <a:buChar char="•"/>
            </a:pPr>
            <a:r>
              <a:rPr lang="en-CA" altLang="en-US" kern="0" dirty="0">
                <a:solidFill>
                  <a:srgbClr val="000000"/>
                </a:solidFill>
                <a:cs typeface="Arial"/>
              </a:rPr>
              <a:t>Considers advice and </a:t>
            </a:r>
            <a:r>
              <a:rPr lang="en-CA" altLang="en-US" i="1" u="sng" kern="0" dirty="0">
                <a:solidFill>
                  <a:srgbClr val="000000"/>
                </a:solidFill>
                <a:cs typeface="Arial"/>
              </a:rPr>
              <a:t>provides response </a:t>
            </a:r>
            <a:r>
              <a:rPr lang="en-CA" altLang="en-US" i="1" u="sng" kern="0" dirty="0" smtClean="0">
                <a:solidFill>
                  <a:srgbClr val="000000"/>
                </a:solidFill>
                <a:cs typeface="Arial"/>
              </a:rPr>
              <a:t>to the  </a:t>
            </a:r>
            <a:r>
              <a:rPr lang="en-CA" altLang="en-US" i="1" u="sng" kern="0" dirty="0">
                <a:solidFill>
                  <a:srgbClr val="000000"/>
                </a:solidFill>
                <a:cs typeface="Arial"/>
              </a:rPr>
              <a:t>advice</a:t>
            </a:r>
            <a:r>
              <a:rPr lang="en-CA" altLang="en-US" kern="0" dirty="0">
                <a:solidFill>
                  <a:srgbClr val="000000"/>
                </a:solidFill>
                <a:cs typeface="Arial"/>
              </a:rPr>
              <a:t>.</a:t>
            </a:r>
          </a:p>
          <a:p>
            <a:pPr lvl="0" indent="-342900" eaLnBrk="0" fontAlgn="base" hangingPunct="0">
              <a:lnSpc>
                <a:spcPct val="80000"/>
              </a:lnSpc>
              <a:spcAft>
                <a:spcPct val="0"/>
              </a:spcAft>
              <a:buClrTx/>
              <a:buFontTx/>
              <a:buChar char="•"/>
            </a:pPr>
            <a:r>
              <a:rPr lang="en-CA" altLang="en-US" kern="0" dirty="0">
                <a:solidFill>
                  <a:srgbClr val="000000"/>
                </a:solidFill>
                <a:cs typeface="Arial"/>
              </a:rPr>
              <a:t>Consults on items pertaining to school policies and guidelines related to student achievement, accountability of the system to parents and communication of these plans to the public.  (i.e. code of conduct, school improvement plan, EQAO results, etc.)</a:t>
            </a:r>
          </a:p>
          <a:p>
            <a:pPr lvl="0" indent="-342900" eaLnBrk="0" fontAlgn="base" hangingPunct="0">
              <a:lnSpc>
                <a:spcPct val="80000"/>
              </a:lnSpc>
              <a:spcAft>
                <a:spcPct val="0"/>
              </a:spcAft>
              <a:buClrTx/>
              <a:buFontTx/>
              <a:buChar char="•"/>
            </a:pPr>
            <a:r>
              <a:rPr lang="en-CA" altLang="en-US" kern="0" dirty="0">
                <a:solidFill>
                  <a:srgbClr val="000000"/>
                </a:solidFill>
                <a:cs typeface="Arial"/>
              </a:rPr>
              <a:t>Provides written notice of School Council elections to community at least 14 days before elections.</a:t>
            </a:r>
          </a:p>
          <a:p>
            <a:endParaRPr lang="en-CA" dirty="0"/>
          </a:p>
        </p:txBody>
      </p:sp>
      <p:sp>
        <p:nvSpPr>
          <p:cNvPr id="5" name="Content Placeholder 4"/>
          <p:cNvSpPr>
            <a:spLocks noGrp="1"/>
          </p:cNvSpPr>
          <p:nvPr>
            <p:ph sz="quarter" idx="13"/>
          </p:nvPr>
        </p:nvSpPr>
        <p:spPr/>
        <p:txBody>
          <a:bodyPr/>
          <a:lstStyle/>
          <a:p>
            <a:r>
              <a:rPr lang="en-CA" dirty="0" smtClean="0"/>
              <a:t>SC Overview   Cont’d…</a:t>
            </a:r>
            <a:endParaRPr lang="en-CA" dirty="0"/>
          </a:p>
        </p:txBody>
      </p:sp>
    </p:spTree>
    <p:extLst>
      <p:ext uri="{BB962C8B-B14F-4D97-AF65-F5344CB8AC3E}">
        <p14:creationId xmlns:p14="http://schemas.microsoft.com/office/powerpoint/2010/main" val="3870410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A439248-2C53-4EF4-A52F-0345C92DBDF4}">
  <ds:schemaRefs>
    <ds:schemaRef ds:uri="http://schemas.microsoft.com/sharepoint/v3/contenttype/forms"/>
  </ds:schemaRefs>
</ds:datastoreItem>
</file>

<file path=customXml/itemProps2.xml><?xml version="1.0" encoding="utf-8"?>
<ds:datastoreItem xmlns:ds="http://schemas.openxmlformats.org/officeDocument/2006/customXml" ds:itemID="{93A85AE6-86CA-43D3-9C71-0BD15067AF54}">
  <ds:schemaRefs>
    <ds:schemaRef ds:uri="http://purl.org/dc/term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TDSB</Template>
  <TotalTime>3653</TotalTime>
  <Words>1076</Words>
  <Application>Microsoft Office PowerPoint</Application>
  <PresentationFormat>On-screen Show (4:3)</PresentationFormat>
  <Paragraphs>150</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TDSB</vt:lpstr>
      <vt:lpstr>Adobe Acrobat Document</vt:lpstr>
      <vt:lpstr>Document</vt:lpstr>
      <vt:lpstr>Microsoft Word Document</vt:lpstr>
      <vt:lpstr> School Council 101  </vt:lpstr>
      <vt:lpstr>Agenda </vt:lpstr>
      <vt:lpstr>Attributes of an Effective Council</vt:lpstr>
      <vt:lpstr>School Council Regulations</vt:lpstr>
      <vt:lpstr>Purpose</vt:lpstr>
      <vt:lpstr>Role</vt:lpstr>
      <vt:lpstr>Responsibilities of a School Council</vt:lpstr>
      <vt:lpstr>Responsibilities of Chair/Co-Chair/Vice Chair</vt:lpstr>
      <vt:lpstr>Responsibilities of the School Principal</vt:lpstr>
      <vt:lpstr>By-Laws</vt:lpstr>
      <vt:lpstr>Elections</vt:lpstr>
      <vt:lpstr>Minutes </vt:lpstr>
      <vt:lpstr>Reporting </vt:lpstr>
      <vt:lpstr>Consultation </vt:lpstr>
      <vt:lpstr>Consultation – How to do it?</vt:lpstr>
      <vt:lpstr>Communication </vt:lpstr>
      <vt:lpstr>Communication </vt:lpstr>
      <vt:lpstr>Funds/Grants</vt:lpstr>
      <vt:lpstr>School Statement of Need (SSON)</vt:lpstr>
      <vt:lpstr>SSON Cont’d…</vt:lpstr>
      <vt:lpstr>School Committee Participation </vt:lpstr>
      <vt:lpstr>Committees Cont’d…</vt:lpstr>
      <vt:lpstr>Parent Involvement Advisory Committee (PIAC)</vt:lpstr>
      <vt:lpstr>PowerPoint Presentation</vt:lpstr>
      <vt:lpstr>PowerPoint Presentation</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Horvath, Margaret</cp:lastModifiedBy>
  <cp:revision>267</cp:revision>
  <cp:lastPrinted>2016-10-06T15:53:25Z</cp:lastPrinted>
  <dcterms:created xsi:type="dcterms:W3CDTF">2015-01-27T18:38:34Z</dcterms:created>
  <dcterms:modified xsi:type="dcterms:W3CDTF">2019-11-28T21:37:54Z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