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Cabin"/>
      <p:regular r:id="rId17"/>
      <p:bold r:id="rId18"/>
      <p:italic r:id="rId19"/>
      <p:boldItalic r:id="rId20"/>
    </p:embeddedFont>
    <p:embeddedFont>
      <p:font typeface="PT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boldItalic.fntdata"/><Relationship Id="rId11" Type="http://schemas.openxmlformats.org/officeDocument/2006/relationships/slide" Target="slides/slide6.xml"/><Relationship Id="rId22" Type="http://schemas.openxmlformats.org/officeDocument/2006/relationships/font" Target="fonts/PTSans-bold.fntdata"/><Relationship Id="rId10" Type="http://schemas.openxmlformats.org/officeDocument/2006/relationships/slide" Target="slides/slide5.xml"/><Relationship Id="rId21" Type="http://schemas.openxmlformats.org/officeDocument/2006/relationships/font" Target="fonts/PTSans-regular.fntdata"/><Relationship Id="rId13" Type="http://schemas.openxmlformats.org/officeDocument/2006/relationships/slide" Target="slides/slide8.xml"/><Relationship Id="rId24" Type="http://schemas.openxmlformats.org/officeDocument/2006/relationships/font" Target="fonts/PTSans-boldItalic.fntdata"/><Relationship Id="rId12" Type="http://schemas.openxmlformats.org/officeDocument/2006/relationships/slide" Target="slides/slide7.xml"/><Relationship Id="rId23" Type="http://schemas.openxmlformats.org/officeDocument/2006/relationships/font" Target="fonts/PT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bin-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abin-italic.fntdata"/><Relationship Id="rId6" Type="http://schemas.openxmlformats.org/officeDocument/2006/relationships/slide" Target="slides/slide1.xml"/><Relationship Id="rId18" Type="http://schemas.openxmlformats.org/officeDocument/2006/relationships/font" Target="fonts/Cabin-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a02259e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a02259e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a5e45175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a5e45175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82acb9c48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82acb9c48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a377111d3_0_18:notes"/>
          <p:cNvSpPr txBox="1"/>
          <p:nvPr>
            <p:ph idx="1" type="body"/>
          </p:nvPr>
        </p:nvSpPr>
        <p:spPr>
          <a:xfrm>
            <a:off x="914710" y="4344025"/>
            <a:ext cx="5028600" cy="41145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p:txBody>
      </p:sp>
      <p:sp>
        <p:nvSpPr>
          <p:cNvPr id="65" name="Google Shape;65;g9a377111d3_0_18:notes"/>
          <p:cNvSpPr/>
          <p:nvPr>
            <p:ph idx="2" type="sldImg"/>
          </p:nvPr>
        </p:nvSpPr>
        <p:spPr>
          <a:xfrm>
            <a:off x="397607" y="685487"/>
            <a:ext cx="606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a377111d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a377111d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a5e4517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a5e4517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a377111d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a377111d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a377111d3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a377111d3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a5e45175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a5e45175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a4af4f2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a4af4f2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a5e45175f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a5e45175f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26128" y="457200"/>
            <a:ext cx="8260800" cy="7797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2800"/>
              <a:buFont typeface="PT Sans"/>
              <a:buNone/>
              <a:defRPr b="0" i="0" sz="3500" u="none" cap="none" strike="noStrike">
                <a:solidFill>
                  <a:schemeClr val="dk1"/>
                </a:solidFill>
                <a:latin typeface="PT Sans"/>
                <a:ea typeface="PT Sans"/>
                <a:cs typeface="PT Sans"/>
                <a:sym typeface="PT Sans"/>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52" name="Google Shape;52;p13"/>
          <p:cNvSpPr txBox="1"/>
          <p:nvPr>
            <p:ph idx="1" type="body"/>
          </p:nvPr>
        </p:nvSpPr>
        <p:spPr>
          <a:xfrm>
            <a:off x="457200" y="1314451"/>
            <a:ext cx="8229600" cy="3200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PT Sans"/>
                <a:ea typeface="PT Sans"/>
                <a:cs typeface="PT Sans"/>
                <a:sym typeface="PT Sans"/>
              </a:defRPr>
            </a:lvl1pPr>
            <a:lvl2pPr indent="-355600" lvl="1" marL="914400" marR="0" rtl="0" algn="l">
              <a:spcBef>
                <a:spcPts val="16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2pPr>
            <a:lvl3pPr indent="-342900" lvl="2" marL="1371600" marR="0" rtl="0" algn="l">
              <a:spcBef>
                <a:spcPts val="160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3pPr>
            <a:lvl4pPr indent="-330200" lvl="3" marL="1828800" marR="0" rtl="0" algn="l">
              <a:spcBef>
                <a:spcPts val="160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4pPr>
            <a:lvl5pPr indent="-330200" lvl="4" marL="2286000" marR="0" rtl="0" algn="l">
              <a:spcBef>
                <a:spcPts val="160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5pPr>
            <a:lvl6pPr indent="-317500" lvl="5" marL="2743200" marR="0" rtl="0" algn="l">
              <a:spcBef>
                <a:spcPts val="1600"/>
              </a:spcBef>
              <a:spcAft>
                <a:spcPts val="0"/>
              </a:spcAft>
              <a:buClr>
                <a:schemeClr val="accent1"/>
              </a:buClr>
              <a:buSzPts val="1400"/>
              <a:buFont typeface="Arial"/>
              <a:buChar char="•"/>
              <a:defRPr b="0" i="0" sz="1400" u="none" cap="none" strike="noStrike">
                <a:solidFill>
                  <a:schemeClr val="dk2"/>
                </a:solidFill>
                <a:latin typeface="PT Sans"/>
                <a:ea typeface="PT Sans"/>
                <a:cs typeface="PT Sans"/>
                <a:sym typeface="PT Sans"/>
              </a:defRPr>
            </a:lvl6pPr>
            <a:lvl7pPr indent="-317500" lvl="6" marL="3200400" marR="0" rtl="0" algn="l">
              <a:spcBef>
                <a:spcPts val="1600"/>
              </a:spcBef>
              <a:spcAft>
                <a:spcPts val="0"/>
              </a:spcAft>
              <a:buClr>
                <a:schemeClr val="accent2"/>
              </a:buClr>
              <a:buSzPts val="1400"/>
              <a:buFont typeface="Arial"/>
              <a:buChar char="•"/>
              <a:defRPr b="0" i="0" sz="1400" u="none" cap="none" strike="noStrike">
                <a:solidFill>
                  <a:schemeClr val="dk2"/>
                </a:solidFill>
                <a:latin typeface="PT Sans"/>
                <a:ea typeface="PT Sans"/>
                <a:cs typeface="PT Sans"/>
                <a:sym typeface="PT Sans"/>
              </a:defRPr>
            </a:lvl7pPr>
            <a:lvl8pPr indent="-317500" lvl="7" marL="3657600" marR="0" rtl="0" algn="l">
              <a:spcBef>
                <a:spcPts val="1600"/>
              </a:spcBef>
              <a:spcAft>
                <a:spcPts val="0"/>
              </a:spcAft>
              <a:buClr>
                <a:schemeClr val="accent3"/>
              </a:buClr>
              <a:buSzPts val="1400"/>
              <a:buFont typeface="Arial"/>
              <a:buChar char="•"/>
              <a:defRPr b="0" i="0" sz="1400" u="none" cap="none" strike="noStrike">
                <a:solidFill>
                  <a:schemeClr val="dk2"/>
                </a:solidFill>
                <a:latin typeface="PT Sans"/>
                <a:ea typeface="PT Sans"/>
                <a:cs typeface="PT Sans"/>
                <a:sym typeface="PT Sans"/>
              </a:defRPr>
            </a:lvl8pPr>
            <a:lvl9pPr indent="-317500" lvl="8" marL="4114800" marR="0" rtl="0" algn="l">
              <a:spcBef>
                <a:spcPts val="1600"/>
              </a:spcBef>
              <a:spcAft>
                <a:spcPts val="1600"/>
              </a:spcAft>
              <a:buClr>
                <a:schemeClr val="accent4"/>
              </a:buClr>
              <a:buSzPts val="1400"/>
              <a:buFont typeface="Arial"/>
              <a:buChar char="•"/>
              <a:defRPr b="0" i="0" sz="1400" u="none" cap="none" strike="noStrike">
                <a:solidFill>
                  <a:schemeClr val="dk2"/>
                </a:solidFill>
                <a:latin typeface="PT Sans"/>
                <a:ea typeface="PT Sans"/>
                <a:cs typeface="PT Sans"/>
                <a:sym typeface="PT Sans"/>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1pPr>
            <a:lvl2pPr indent="0" lvl="1" marL="457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1pPr>
            <a:lvl2pPr indent="0" lvl="1" marL="457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55" name="Google Shape;55;p13"/>
          <p:cNvSpPr txBox="1"/>
          <p:nvPr>
            <p:ph idx="12" type="sldNum"/>
          </p:nvPr>
        </p:nvSpPr>
        <p:spPr>
          <a:xfrm>
            <a:off x="7924800" y="114300"/>
            <a:ext cx="1066800" cy="246900"/>
          </a:xfrm>
          <a:prstGeom prst="rect">
            <a:avLst/>
          </a:prstGeom>
          <a:noFill/>
          <a:ln>
            <a:noFill/>
          </a:ln>
        </p:spPr>
        <p:txBody>
          <a:bodyPr anchorCtr="1" anchor="b" bIns="0" lIns="91425" spcFirstLastPara="1" rIns="91425" wrap="square" tIns="45700">
            <a:noAutofit/>
          </a:bodyPr>
          <a:lstStyle>
            <a:lvl1pPr indent="0" lvl="0" marL="0" marR="0" rtl="0" algn="r">
              <a:spcBef>
                <a:spcPts val="0"/>
              </a:spcBef>
              <a:buNone/>
              <a:defRPr b="0" i="0" sz="1200" u="none" cap="none" strike="noStrike">
                <a:solidFill>
                  <a:schemeClr val="dk1"/>
                </a:solidFill>
                <a:latin typeface="PT Sans"/>
                <a:ea typeface="PT Sans"/>
                <a:cs typeface="PT Sans"/>
                <a:sym typeface="PT Sans"/>
              </a:defRPr>
            </a:lvl1pPr>
            <a:lvl2pPr indent="0" lvl="1" marL="0" marR="0" rtl="0" algn="r">
              <a:spcBef>
                <a:spcPts val="0"/>
              </a:spcBef>
              <a:buNone/>
              <a:defRPr b="0" i="0" sz="1200" u="none" cap="none" strike="noStrike">
                <a:solidFill>
                  <a:schemeClr val="dk1"/>
                </a:solidFill>
                <a:latin typeface="PT Sans"/>
                <a:ea typeface="PT Sans"/>
                <a:cs typeface="PT Sans"/>
                <a:sym typeface="PT Sans"/>
              </a:defRPr>
            </a:lvl2pPr>
            <a:lvl3pPr indent="0" lvl="2" marL="0" marR="0" rtl="0" algn="r">
              <a:spcBef>
                <a:spcPts val="0"/>
              </a:spcBef>
              <a:buNone/>
              <a:defRPr b="0" i="0" sz="1200" u="none" cap="none" strike="noStrike">
                <a:solidFill>
                  <a:schemeClr val="dk1"/>
                </a:solidFill>
                <a:latin typeface="PT Sans"/>
                <a:ea typeface="PT Sans"/>
                <a:cs typeface="PT Sans"/>
                <a:sym typeface="PT Sans"/>
              </a:defRPr>
            </a:lvl3pPr>
            <a:lvl4pPr indent="0" lvl="3" marL="0" marR="0" rtl="0" algn="r">
              <a:spcBef>
                <a:spcPts val="0"/>
              </a:spcBef>
              <a:buNone/>
              <a:defRPr b="0" i="0" sz="1200" u="none" cap="none" strike="noStrike">
                <a:solidFill>
                  <a:schemeClr val="dk1"/>
                </a:solidFill>
                <a:latin typeface="PT Sans"/>
                <a:ea typeface="PT Sans"/>
                <a:cs typeface="PT Sans"/>
                <a:sym typeface="PT Sans"/>
              </a:defRPr>
            </a:lvl4pPr>
            <a:lvl5pPr indent="0" lvl="4" marL="0" marR="0" rtl="0" algn="r">
              <a:spcBef>
                <a:spcPts val="0"/>
              </a:spcBef>
              <a:buNone/>
              <a:defRPr b="0" i="0" sz="1200" u="none" cap="none" strike="noStrike">
                <a:solidFill>
                  <a:schemeClr val="dk1"/>
                </a:solidFill>
                <a:latin typeface="PT Sans"/>
                <a:ea typeface="PT Sans"/>
                <a:cs typeface="PT Sans"/>
                <a:sym typeface="PT Sans"/>
              </a:defRPr>
            </a:lvl5pPr>
            <a:lvl6pPr indent="0" lvl="5" marL="0" marR="0" rtl="0" algn="r">
              <a:spcBef>
                <a:spcPts val="0"/>
              </a:spcBef>
              <a:buNone/>
              <a:defRPr b="0" i="0" sz="1200" u="none" cap="none" strike="noStrike">
                <a:solidFill>
                  <a:schemeClr val="dk1"/>
                </a:solidFill>
                <a:latin typeface="PT Sans"/>
                <a:ea typeface="PT Sans"/>
                <a:cs typeface="PT Sans"/>
                <a:sym typeface="PT Sans"/>
              </a:defRPr>
            </a:lvl6pPr>
            <a:lvl7pPr indent="0" lvl="6" marL="0" marR="0" rtl="0" algn="r">
              <a:spcBef>
                <a:spcPts val="0"/>
              </a:spcBef>
              <a:buNone/>
              <a:defRPr b="0" i="0" sz="1200" u="none" cap="none" strike="noStrike">
                <a:solidFill>
                  <a:schemeClr val="dk1"/>
                </a:solidFill>
                <a:latin typeface="PT Sans"/>
                <a:ea typeface="PT Sans"/>
                <a:cs typeface="PT Sans"/>
                <a:sym typeface="PT Sans"/>
              </a:defRPr>
            </a:lvl7pPr>
            <a:lvl8pPr indent="0" lvl="7" marL="0" marR="0" rtl="0" algn="r">
              <a:spcBef>
                <a:spcPts val="0"/>
              </a:spcBef>
              <a:buNone/>
              <a:defRPr b="0" i="0" sz="1200" u="none" cap="none" strike="noStrike">
                <a:solidFill>
                  <a:schemeClr val="dk1"/>
                </a:solidFill>
                <a:latin typeface="PT Sans"/>
                <a:ea typeface="PT Sans"/>
                <a:cs typeface="PT Sans"/>
                <a:sym typeface="PT Sans"/>
              </a:defRPr>
            </a:lvl8pPr>
            <a:lvl9pPr indent="0" lvl="8" marL="0" marR="0" rtl="0" algn="r">
              <a:spcBef>
                <a:spcPts val="0"/>
              </a:spcBef>
              <a:buNone/>
              <a:defRPr b="0" i="0" sz="1200" u="none" cap="none" strike="noStrike">
                <a:solidFill>
                  <a:schemeClr val="dk1"/>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idello.org/en/resource/29938-On-Fete-Ensemble" TargetMode="External"/><Relationship Id="rId4" Type="http://schemas.openxmlformats.org/officeDocument/2006/relationships/hyperlink" Target="https://docs.google.com/document/d/16LZfvyV548PwoMdLTkMr8GoOaaMYHBrZFPczcBbThkw/copy?usp=sharing" TargetMode="External"/><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drive.google.com/file/d/1nAlQPpzHubPFdxl9On1xrpLCw9eLsB1A/view" TargetMode="External"/><Relationship Id="rId5" Type="http://schemas.openxmlformats.org/officeDocument/2006/relationships/image" Target="../media/image1.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drive.google.com/open?id=1Kc_hijGXLhwMUKYZHVKSZANJLlHXtbLk&amp;authuser=0" TargetMode="External"/><Relationship Id="rId4" Type="http://schemas.openxmlformats.org/officeDocument/2006/relationships/hyperlink" Target="https://safeyoutube.net/w/4OdC" TargetMode="External"/><Relationship Id="rId9" Type="http://schemas.openxmlformats.org/officeDocument/2006/relationships/image" Target="../media/image7.png"/><Relationship Id="rId5" Type="http://schemas.openxmlformats.org/officeDocument/2006/relationships/hyperlink" Target="https://www.idello.org/en" TargetMode="External"/><Relationship Id="rId6" Type="http://schemas.openxmlformats.org/officeDocument/2006/relationships/image" Target="../media/image6.png"/><Relationship Id="rId7" Type="http://schemas.openxmlformats.org/officeDocument/2006/relationships/hyperlink" Target="https://www.idello.org/en" TargetMode="External"/><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cs.google.com/document/d/180flQtS1GaZed6_p5B9dg4g6nyKha3XHaDMOWC3qnAE/copy?usp=sharing" TargetMode="External"/><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hyperlink" Target="http://drive.google.com/file/d/1qVEKCL8N81vMbwdlzKLi7JxM3hy7LV0X/view" TargetMode="External"/><Relationship Id="rId7"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cs.google.com/document/d/10MzhFF70srrLl2_DAYWN_9LSe1mMWbH1atgrtxTA1cE/copy?usp=sharing" TargetMode="External"/><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21.png"/><Relationship Id="rId7" Type="http://schemas.openxmlformats.org/officeDocument/2006/relationships/hyperlink" Target="http://drive.google.com/file/d/1kpIHT_-X02gQLcpwEw_oNhLWzfMvBXZ2/view" TargetMode="External"/><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rPr lang="fr-CA" sz="4800">
                <a:solidFill>
                  <a:srgbClr val="FFFFFF"/>
                </a:solidFill>
                <a:latin typeface="Cabin"/>
                <a:ea typeface="Cabin"/>
                <a:cs typeface="Cabin"/>
                <a:sym typeface="Cabin"/>
              </a:rPr>
              <a:t>École virtuelle TDSB</a:t>
            </a:r>
            <a:endParaRPr sz="4800">
              <a:solidFill>
                <a:srgbClr val="FFFFFF"/>
              </a:solidFill>
              <a:latin typeface="Cabin"/>
              <a:ea typeface="Cabin"/>
              <a:cs typeface="Cabin"/>
              <a:sym typeface="Cabin"/>
            </a:endParaRPr>
          </a:p>
          <a:p>
            <a:pPr indent="0" lvl="0" marL="0" rtl="0" algn="ctr">
              <a:spcBef>
                <a:spcPts val="0"/>
              </a:spcBef>
              <a:spcAft>
                <a:spcPts val="0"/>
              </a:spcAft>
              <a:buNone/>
            </a:pPr>
            <a:r>
              <a:rPr b="1" lang="fr-CA">
                <a:solidFill>
                  <a:srgbClr val="FFFFFF"/>
                </a:solidFill>
                <a:latin typeface="Cabin"/>
                <a:ea typeface="Cabin"/>
                <a:cs typeface="Cabin"/>
                <a:sym typeface="Cabin"/>
              </a:rPr>
              <a:t>Grade 4 Core French</a:t>
            </a:r>
            <a:endParaRPr b="1">
              <a:solidFill>
                <a:srgbClr val="FFFFFF"/>
              </a:solidFill>
              <a:latin typeface="Cabin"/>
              <a:ea typeface="Cabin"/>
              <a:cs typeface="Cabin"/>
              <a:sym typeface="Cabin"/>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a:solidFill>
                  <a:schemeClr val="lt1"/>
                </a:solidFill>
                <a:latin typeface="Cabin"/>
                <a:ea typeface="Cabin"/>
                <a:cs typeface="Cabin"/>
                <a:sym typeface="Cabin"/>
              </a:rPr>
              <a:t>vendredi le 25 septembre 2020</a:t>
            </a:r>
            <a:endParaRPr>
              <a:solidFill>
                <a:srgbClr val="FFFFFF"/>
              </a:solidFill>
              <a:latin typeface="Cabin"/>
              <a:ea typeface="Cabin"/>
              <a:cs typeface="Cabin"/>
              <a:sym typeface="Cabin"/>
            </a:endParaRPr>
          </a:p>
        </p:txBody>
      </p:sp>
      <p:pic>
        <p:nvPicPr>
          <p:cNvPr id="62" name="Google Shape;62;p14"/>
          <p:cNvPicPr preferRelativeResize="0"/>
          <p:nvPr/>
        </p:nvPicPr>
        <p:blipFill>
          <a:blip r:embed="rId3">
            <a:alphaModFix/>
          </a:blip>
          <a:stretch>
            <a:fillRect/>
          </a:stretch>
        </p:blipFill>
        <p:spPr>
          <a:xfrm>
            <a:off x="579600" y="455275"/>
            <a:ext cx="514350" cy="657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CA">
                <a:latin typeface="Cabin"/>
                <a:ea typeface="Cabin"/>
                <a:cs typeface="Cabin"/>
                <a:sym typeface="Cabin"/>
              </a:rPr>
              <a:t>Les célébrations et les événements spéciaux</a:t>
            </a:r>
            <a:endParaRPr/>
          </a:p>
        </p:txBody>
      </p:sp>
      <p:sp>
        <p:nvSpPr>
          <p:cNvPr id="142" name="Google Shape;142;p23"/>
          <p:cNvSpPr txBox="1"/>
          <p:nvPr>
            <p:ph idx="1" type="body"/>
          </p:nvPr>
        </p:nvSpPr>
        <p:spPr>
          <a:xfrm>
            <a:off x="1350175" y="1152475"/>
            <a:ext cx="7482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fr-CA"/>
              <a:t>Choose and watch one or more videos from the series “</a:t>
            </a:r>
            <a:r>
              <a:rPr i="1" lang="fr-CA" u="sng">
                <a:solidFill>
                  <a:schemeClr val="hlink"/>
                </a:solidFill>
                <a:hlinkClick r:id="rId3"/>
              </a:rPr>
              <a:t>On fête ensemble</a:t>
            </a:r>
            <a:r>
              <a:rPr i="1" lang="fr-CA"/>
              <a:t>”.</a:t>
            </a:r>
            <a:endParaRPr i="1"/>
          </a:p>
          <a:p>
            <a:pPr indent="0" lvl="0" marL="0" rtl="0" algn="l">
              <a:spcBef>
                <a:spcPts val="1600"/>
              </a:spcBef>
              <a:spcAft>
                <a:spcPts val="0"/>
              </a:spcAft>
              <a:buNone/>
            </a:pPr>
            <a:r>
              <a:rPr i="1" lang="fr-CA"/>
              <a:t>While you are listening, focus on the images you are seeing and understanding the main idea.</a:t>
            </a:r>
            <a:r>
              <a:rPr i="1" lang="fr-CA"/>
              <a:t>You won’t understand all the words and that’s ok!</a:t>
            </a:r>
            <a:endParaRPr i="1"/>
          </a:p>
          <a:p>
            <a:pPr indent="0" lvl="0" marL="0" rtl="0" algn="l">
              <a:spcBef>
                <a:spcPts val="1600"/>
              </a:spcBef>
              <a:spcAft>
                <a:spcPts val="0"/>
              </a:spcAft>
              <a:buNone/>
            </a:pPr>
            <a:r>
              <a:rPr i="1" lang="fr-CA"/>
              <a:t>After listening, complete a </a:t>
            </a:r>
            <a:r>
              <a:rPr i="1" lang="fr-CA" u="sng">
                <a:solidFill>
                  <a:schemeClr val="hlink"/>
                </a:solidFill>
                <a:hlinkClick r:id="rId4"/>
              </a:rPr>
              <a:t>Venn diagram</a:t>
            </a:r>
            <a:r>
              <a:rPr i="1" lang="fr-CA"/>
              <a:t> to note the main ideas and any similarities between the celebration from the video and a celebration/event of your choice. </a:t>
            </a:r>
            <a:endParaRPr i="1"/>
          </a:p>
          <a:p>
            <a:pPr indent="0" lvl="0" marL="0" rtl="0" algn="l">
              <a:spcBef>
                <a:spcPts val="1600"/>
              </a:spcBef>
              <a:spcAft>
                <a:spcPts val="1600"/>
              </a:spcAft>
              <a:buNone/>
            </a:pPr>
            <a:r>
              <a:t/>
            </a:r>
            <a:endParaRPr/>
          </a:p>
        </p:txBody>
      </p:sp>
      <p:pic>
        <p:nvPicPr>
          <p:cNvPr id="143" name="Google Shape;143;p23"/>
          <p:cNvPicPr preferRelativeResize="0"/>
          <p:nvPr/>
        </p:nvPicPr>
        <p:blipFill>
          <a:blip r:embed="rId5">
            <a:alphaModFix/>
          </a:blip>
          <a:stretch>
            <a:fillRect/>
          </a:stretch>
        </p:blipFill>
        <p:spPr>
          <a:xfrm>
            <a:off x="734025" y="1259625"/>
            <a:ext cx="423288" cy="423288"/>
          </a:xfrm>
          <a:prstGeom prst="rect">
            <a:avLst/>
          </a:prstGeom>
          <a:noFill/>
          <a:ln>
            <a:noFill/>
          </a:ln>
        </p:spPr>
      </p:pic>
      <p:pic>
        <p:nvPicPr>
          <p:cNvPr id="144" name="Google Shape;144;p23"/>
          <p:cNvPicPr preferRelativeResize="0"/>
          <p:nvPr/>
        </p:nvPicPr>
        <p:blipFill>
          <a:blip r:embed="rId6">
            <a:alphaModFix/>
          </a:blip>
          <a:stretch>
            <a:fillRect/>
          </a:stretch>
        </p:blipFill>
        <p:spPr>
          <a:xfrm>
            <a:off x="601579" y="2057392"/>
            <a:ext cx="688175" cy="688200"/>
          </a:xfrm>
          <a:prstGeom prst="rect">
            <a:avLst/>
          </a:prstGeom>
          <a:noFill/>
          <a:ln>
            <a:noFill/>
          </a:ln>
        </p:spPr>
      </p:pic>
      <p:pic>
        <p:nvPicPr>
          <p:cNvPr id="145" name="Google Shape;145;p23"/>
          <p:cNvPicPr preferRelativeResize="0"/>
          <p:nvPr/>
        </p:nvPicPr>
        <p:blipFill>
          <a:blip r:embed="rId7">
            <a:alphaModFix/>
          </a:blip>
          <a:stretch>
            <a:fillRect/>
          </a:stretch>
        </p:blipFill>
        <p:spPr>
          <a:xfrm>
            <a:off x="601575" y="3059925"/>
            <a:ext cx="688175" cy="688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fr-CA" sz="2400">
                <a:latin typeface="Cabin"/>
                <a:ea typeface="Cabin"/>
                <a:cs typeface="Cabin"/>
                <a:sym typeface="Cabin"/>
              </a:rPr>
              <a:t>Bravo! À bientôt!</a:t>
            </a:r>
            <a:endParaRPr b="1" i="1" sz="2400">
              <a:latin typeface="Cabin"/>
              <a:ea typeface="Cabin"/>
              <a:cs typeface="Cabin"/>
              <a:sym typeface="Cabin"/>
            </a:endParaRPr>
          </a:p>
          <a:p>
            <a:pPr indent="0" lvl="0" marL="0" rtl="0" algn="l">
              <a:spcBef>
                <a:spcPts val="1600"/>
              </a:spcBef>
              <a:spcAft>
                <a:spcPts val="1600"/>
              </a:spcAft>
              <a:buNone/>
            </a:pPr>
            <a:r>
              <a:rPr lang="fr-CA"/>
              <a:t> </a:t>
            </a:r>
            <a:endParaRPr/>
          </a:p>
        </p:txBody>
      </p:sp>
      <p:pic>
        <p:nvPicPr>
          <p:cNvPr id="151" name="Google Shape;151;p24"/>
          <p:cNvPicPr preferRelativeResize="0"/>
          <p:nvPr/>
        </p:nvPicPr>
        <p:blipFill>
          <a:blip r:embed="rId3">
            <a:alphaModFix/>
          </a:blip>
          <a:stretch>
            <a:fillRect/>
          </a:stretch>
        </p:blipFill>
        <p:spPr>
          <a:xfrm>
            <a:off x="3500425" y="1960963"/>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441603" y="556325"/>
            <a:ext cx="8260800" cy="584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Garamond"/>
              <a:buNone/>
            </a:pPr>
            <a:r>
              <a:rPr b="1" lang="fr-CA" sz="3500">
                <a:latin typeface="Cabin"/>
                <a:ea typeface="Cabin"/>
                <a:cs typeface="Cabin"/>
                <a:sym typeface="Cabin"/>
              </a:rPr>
              <a:t>Texte reconnaissant de traités</a:t>
            </a:r>
            <a:endParaRPr b="1" sz="3500">
              <a:latin typeface="Cabin"/>
              <a:ea typeface="Cabin"/>
              <a:cs typeface="Cabin"/>
              <a:sym typeface="Cabin"/>
            </a:endParaRPr>
          </a:p>
        </p:txBody>
      </p:sp>
      <p:sp>
        <p:nvSpPr>
          <p:cNvPr id="68" name="Google Shape;68;p15"/>
          <p:cNvSpPr txBox="1"/>
          <p:nvPr/>
        </p:nvSpPr>
        <p:spPr>
          <a:xfrm>
            <a:off x="6553200" y="4686300"/>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Verdana"/>
              <a:buNone/>
            </a:pPr>
            <a:fld id="{00000000-1234-1234-1234-123412341234}" type="slidenum">
              <a:rPr b="0" i="0" lang="fr-CA" sz="1000" u="none">
                <a:solidFill>
                  <a:schemeClr val="dk1"/>
                </a:solidFill>
                <a:latin typeface="Verdana"/>
                <a:ea typeface="Verdana"/>
                <a:cs typeface="Verdana"/>
                <a:sym typeface="Verdana"/>
              </a:rPr>
              <a:t>‹#›</a:t>
            </a:fld>
            <a:endParaRPr/>
          </a:p>
        </p:txBody>
      </p:sp>
      <p:sp>
        <p:nvSpPr>
          <p:cNvPr id="69" name="Google Shape;69;p15"/>
          <p:cNvSpPr txBox="1"/>
          <p:nvPr/>
        </p:nvSpPr>
        <p:spPr>
          <a:xfrm>
            <a:off x="457200" y="1415550"/>
            <a:ext cx="8001000" cy="2147100"/>
          </a:xfrm>
          <a:prstGeom prst="rect">
            <a:avLst/>
          </a:prstGeom>
          <a:noFill/>
          <a:ln>
            <a:noFill/>
          </a:ln>
        </p:spPr>
        <p:txBody>
          <a:bodyPr anchorCtr="0" anchor="ctr" bIns="91425" lIns="91425" spcFirstLastPara="1" rIns="91425" wrap="square" tIns="91425">
            <a:noAutofit/>
          </a:bodyPr>
          <a:lstStyle/>
          <a:p>
            <a:pPr indent="0" lvl="0" marL="0" rtl="0" algn="ctr">
              <a:spcBef>
                <a:spcPts val="480"/>
              </a:spcBef>
              <a:spcAft>
                <a:spcPts val="0"/>
              </a:spcAft>
              <a:buClr>
                <a:schemeClr val="dk1"/>
              </a:buClr>
              <a:buSzPts val="1100"/>
              <a:buFont typeface="Arial"/>
              <a:buNone/>
            </a:pPr>
            <a:r>
              <a:rPr lang="fr-CA" sz="2200">
                <a:latin typeface="Cabin"/>
                <a:ea typeface="Cabin"/>
                <a:cs typeface="Cabin"/>
                <a:sym typeface="Cabin"/>
              </a:rPr>
              <a:t>Nous reconnaissons que nous sommes accueillis sur les terres des Mississaugas des Anichinabés, de la Confédération Haudenosaunee et du Wendat. Nous voulons également reconnaître la pérennité de la présence des Premières Nations, du Métis et du Inuit.</a:t>
            </a:r>
            <a:endParaRPr sz="2200">
              <a:latin typeface="Cabin"/>
              <a:ea typeface="Cabin"/>
              <a:cs typeface="Cabin"/>
              <a:sym typeface="Cabin"/>
            </a:endParaRPr>
          </a:p>
        </p:txBody>
      </p:sp>
      <p:pic>
        <p:nvPicPr>
          <p:cNvPr id="70" name="Google Shape;70;p15"/>
          <p:cNvPicPr preferRelativeResize="0"/>
          <p:nvPr/>
        </p:nvPicPr>
        <p:blipFill rotWithShape="1">
          <a:blip r:embed="rId3">
            <a:alphaModFix/>
          </a:blip>
          <a:srcRect b="0" l="0" r="0" t="0"/>
          <a:stretch/>
        </p:blipFill>
        <p:spPr>
          <a:xfrm>
            <a:off x="3795375" y="3461477"/>
            <a:ext cx="1285550" cy="1285550"/>
          </a:xfrm>
          <a:prstGeom prst="rect">
            <a:avLst/>
          </a:prstGeom>
          <a:noFill/>
          <a:ln>
            <a:noFill/>
          </a:ln>
        </p:spPr>
      </p:pic>
      <p:pic>
        <p:nvPicPr>
          <p:cNvPr id="71" name="Google Shape;71;p15" title="Texte reconnaissant les traites.mp3">
            <a:hlinkClick r:id="rId4"/>
          </p:cNvPr>
          <p:cNvPicPr preferRelativeResize="0"/>
          <p:nvPr/>
        </p:nvPicPr>
        <p:blipFill>
          <a:blip r:embed="rId5">
            <a:alphaModFix/>
          </a:blip>
          <a:stretch>
            <a:fillRect/>
          </a:stretch>
        </p:blipFill>
        <p:spPr>
          <a:xfrm>
            <a:off x="8290375" y="190725"/>
            <a:ext cx="457200" cy="457200"/>
          </a:xfrm>
          <a:prstGeom prst="rect">
            <a:avLst/>
          </a:prstGeom>
          <a:noFill/>
          <a:ln>
            <a:noFill/>
          </a:ln>
        </p:spPr>
      </p:pic>
      <p:pic>
        <p:nvPicPr>
          <p:cNvPr id="72" name="Google Shape;72;p15"/>
          <p:cNvPicPr preferRelativeResize="0"/>
          <p:nvPr/>
        </p:nvPicPr>
        <p:blipFill>
          <a:blip r:embed="rId6">
            <a:alphaModFix/>
          </a:blip>
          <a:stretch>
            <a:fillRect/>
          </a:stretch>
        </p:blipFill>
        <p:spPr>
          <a:xfrm>
            <a:off x="8194699" y="4390624"/>
            <a:ext cx="766750" cy="70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Font typeface="Cabin"/>
              <a:buChar char="●"/>
            </a:pPr>
            <a:r>
              <a:rPr lang="fr-CA">
                <a:solidFill>
                  <a:schemeClr val="accent2"/>
                </a:solidFill>
                <a:latin typeface="Cabin"/>
                <a:ea typeface="Cabin"/>
                <a:cs typeface="Cabin"/>
                <a:sym typeface="Cabin"/>
              </a:rPr>
              <a:t>Offers free French-language educational videos, digital books, apps and games to engage K-12 children in their second language learning</a:t>
            </a:r>
            <a:endParaRPr>
              <a:solidFill>
                <a:schemeClr val="accent2"/>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fr-CA">
                <a:solidFill>
                  <a:schemeClr val="accent2"/>
                </a:solidFill>
                <a:latin typeface="Cabin"/>
                <a:ea typeface="Cabin"/>
                <a:cs typeface="Cabin"/>
                <a:sym typeface="Cabin"/>
              </a:rPr>
              <a:t>Subtitles available (</a:t>
            </a:r>
            <a:r>
              <a:rPr b="1" lang="fr-CA">
                <a:solidFill>
                  <a:schemeClr val="accent2"/>
                </a:solidFill>
                <a:latin typeface="Cabin"/>
                <a:ea typeface="Cabin"/>
                <a:cs typeface="Cabin"/>
                <a:sym typeface="Cabin"/>
              </a:rPr>
              <a:t>use of French subtitles is suggested</a:t>
            </a:r>
            <a:r>
              <a:rPr lang="fr-CA">
                <a:solidFill>
                  <a:schemeClr val="accent2"/>
                </a:solidFill>
                <a:latin typeface="Cabin"/>
                <a:ea typeface="Cabin"/>
                <a:cs typeface="Cabin"/>
                <a:sym typeface="Cabin"/>
              </a:rPr>
              <a:t>)</a:t>
            </a:r>
            <a:endParaRPr>
              <a:solidFill>
                <a:schemeClr val="dk1"/>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fr-CA" u="sng">
                <a:solidFill>
                  <a:srgbClr val="4A86E8"/>
                </a:solidFill>
                <a:latin typeface="Cabin"/>
                <a:ea typeface="Cabin"/>
                <a:cs typeface="Cabin"/>
                <a:sym typeface="Cabin"/>
                <a:hlinkClick r:id="rId3">
                  <a:extLst>
                    <a:ext uri="{A12FA001-AC4F-418D-AE19-62706E023703}">
                      <ahyp:hlinkClr val="tx"/>
                    </a:ext>
                  </a:extLst>
                </a:hlinkClick>
              </a:rPr>
              <a:t>How to create an Idello account (parents and students)</a:t>
            </a:r>
            <a:endParaRPr u="sng">
              <a:solidFill>
                <a:srgbClr val="4A86E8"/>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fr-CA" u="sng">
                <a:solidFill>
                  <a:srgbClr val="4A86E8"/>
                </a:solidFill>
                <a:latin typeface="Cabin"/>
                <a:ea typeface="Cabin"/>
                <a:cs typeface="Cabin"/>
                <a:sym typeface="Cabin"/>
                <a:hlinkClick r:id="rId4">
                  <a:extLst>
                    <a:ext uri="{A12FA001-AC4F-418D-AE19-62706E023703}">
                      <ahyp:hlinkClr val="tx"/>
                    </a:ext>
                  </a:extLst>
                </a:hlinkClick>
              </a:rPr>
              <a:t>IDÉLLO : Video Tutorial for Parents &amp; Students on how to create an account</a:t>
            </a:r>
            <a:endParaRPr sz="2500">
              <a:solidFill>
                <a:srgbClr val="4A86E8"/>
              </a:solidFill>
              <a:latin typeface="Cabin"/>
              <a:ea typeface="Cabin"/>
              <a:cs typeface="Cabin"/>
              <a:sym typeface="Cabin"/>
            </a:endParaRPr>
          </a:p>
        </p:txBody>
      </p:sp>
      <p:pic>
        <p:nvPicPr>
          <p:cNvPr id="78" name="Google Shape;78;p16">
            <a:hlinkClick r:id="rId5"/>
          </p:cNvPr>
          <p:cNvPicPr preferRelativeResize="0"/>
          <p:nvPr/>
        </p:nvPicPr>
        <p:blipFill>
          <a:blip r:embed="rId6">
            <a:alphaModFix/>
          </a:blip>
          <a:stretch>
            <a:fillRect/>
          </a:stretch>
        </p:blipFill>
        <p:spPr>
          <a:xfrm>
            <a:off x="1612525" y="830075"/>
            <a:ext cx="1143000" cy="1133475"/>
          </a:xfrm>
          <a:prstGeom prst="rect">
            <a:avLst/>
          </a:prstGeom>
          <a:noFill/>
          <a:ln>
            <a:noFill/>
          </a:ln>
        </p:spPr>
      </p:pic>
      <p:sp>
        <p:nvSpPr>
          <p:cNvPr id="79" name="Google Shape;79;p16"/>
          <p:cNvSpPr txBox="1"/>
          <p:nvPr>
            <p:ph idx="1" type="subTitle"/>
          </p:nvPr>
        </p:nvSpPr>
        <p:spPr>
          <a:xfrm>
            <a:off x="265500" y="2269675"/>
            <a:ext cx="4045200" cy="183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1800">
                <a:solidFill>
                  <a:schemeClr val="dk1"/>
                </a:solidFill>
                <a:latin typeface="Cabin"/>
                <a:ea typeface="Cabin"/>
                <a:cs typeface="Cabin"/>
                <a:sym typeface="Cabin"/>
              </a:rPr>
              <a:t>In order to access some resources that you will be using in class, it will be useful to have an account with </a:t>
            </a:r>
            <a:r>
              <a:rPr lang="fr-CA" sz="1800" u="sng">
                <a:solidFill>
                  <a:schemeClr val="hlink"/>
                </a:solidFill>
                <a:latin typeface="Cabin"/>
                <a:ea typeface="Cabin"/>
                <a:cs typeface="Cabin"/>
                <a:sym typeface="Cabin"/>
                <a:hlinkClick r:id="rId7"/>
              </a:rPr>
              <a:t>Idéllo</a:t>
            </a:r>
            <a:r>
              <a:rPr lang="fr-CA" sz="1800">
                <a:solidFill>
                  <a:schemeClr val="dk1"/>
                </a:solidFill>
                <a:latin typeface="Cabin"/>
                <a:ea typeface="Cabin"/>
                <a:cs typeface="Cabin"/>
                <a:sym typeface="Cabin"/>
              </a:rPr>
              <a:t>. If you don’t already have one, please take some time to set one up with the help of an adult. </a:t>
            </a:r>
            <a:endParaRPr sz="1800">
              <a:latin typeface="Cabin"/>
              <a:ea typeface="Cabin"/>
              <a:cs typeface="Cabin"/>
              <a:sym typeface="Cabin"/>
            </a:endParaRPr>
          </a:p>
          <a:p>
            <a:pPr indent="0" lvl="0" marL="0" rtl="0" algn="ctr">
              <a:spcBef>
                <a:spcPts val="0"/>
              </a:spcBef>
              <a:spcAft>
                <a:spcPts val="0"/>
              </a:spcAft>
              <a:buClr>
                <a:schemeClr val="dk1"/>
              </a:buClr>
              <a:buSzPts val="1100"/>
              <a:buFont typeface="Arial"/>
              <a:buNone/>
            </a:pPr>
            <a:r>
              <a:t/>
            </a:r>
            <a:endParaRPr sz="1800">
              <a:solidFill>
                <a:schemeClr val="dk1"/>
              </a:solidFill>
              <a:latin typeface="Cabin"/>
              <a:ea typeface="Cabin"/>
              <a:cs typeface="Cabin"/>
              <a:sym typeface="Cabin"/>
            </a:endParaRPr>
          </a:p>
        </p:txBody>
      </p:sp>
      <p:pic>
        <p:nvPicPr>
          <p:cNvPr id="80" name="Google Shape;80;p16"/>
          <p:cNvPicPr preferRelativeResize="0"/>
          <p:nvPr/>
        </p:nvPicPr>
        <p:blipFill>
          <a:blip r:embed="rId8">
            <a:alphaModFix/>
          </a:blip>
          <a:stretch>
            <a:fillRect/>
          </a:stretch>
        </p:blipFill>
        <p:spPr>
          <a:xfrm>
            <a:off x="4721149" y="4469012"/>
            <a:ext cx="766750" cy="701525"/>
          </a:xfrm>
          <a:prstGeom prst="rect">
            <a:avLst/>
          </a:prstGeom>
          <a:noFill/>
          <a:ln>
            <a:noFill/>
          </a:ln>
        </p:spPr>
      </p:pic>
      <p:sp>
        <p:nvSpPr>
          <p:cNvPr id="81" name="Google Shape;81;p16"/>
          <p:cNvSpPr txBox="1"/>
          <p:nvPr/>
        </p:nvSpPr>
        <p:spPr>
          <a:xfrm>
            <a:off x="5564100" y="46031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800">
                <a:solidFill>
                  <a:srgbClr val="595959"/>
                </a:solidFill>
                <a:latin typeface="Cabin"/>
                <a:ea typeface="Cabin"/>
                <a:cs typeface="Cabin"/>
                <a:sym typeface="Cabin"/>
              </a:rPr>
              <a:t>Regarde </a:t>
            </a:r>
            <a:r>
              <a:rPr lang="fr-CA"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82" name="Google Shape;82;p16"/>
          <p:cNvPicPr preferRelativeResize="0"/>
          <p:nvPr/>
        </p:nvPicPr>
        <p:blipFill>
          <a:blip r:embed="rId9">
            <a:alphaModFix/>
          </a:blip>
          <a:stretch>
            <a:fillRect/>
          </a:stretch>
        </p:blipFill>
        <p:spPr>
          <a:xfrm>
            <a:off x="6489500" y="4603175"/>
            <a:ext cx="423288" cy="4232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Cabin"/>
                <a:ea typeface="Cabin"/>
                <a:cs typeface="Cabin"/>
                <a:sym typeface="Cabin"/>
              </a:rPr>
              <a:t>French subtitles</a:t>
            </a:r>
            <a:endParaRPr b="1">
              <a:latin typeface="Cabin"/>
              <a:ea typeface="Cabin"/>
              <a:cs typeface="Cabin"/>
              <a:sym typeface="Cabin"/>
            </a:endParaRPr>
          </a:p>
        </p:txBody>
      </p:sp>
      <p:sp>
        <p:nvSpPr>
          <p:cNvPr id="88" name="Google Shape;88;p17"/>
          <p:cNvSpPr txBox="1"/>
          <p:nvPr>
            <p:ph idx="1" type="body"/>
          </p:nvPr>
        </p:nvSpPr>
        <p:spPr>
          <a:xfrm>
            <a:off x="192875" y="1152475"/>
            <a:ext cx="3236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Cabin"/>
                <a:ea typeface="Cabin"/>
                <a:cs typeface="Cabin"/>
                <a:sym typeface="Cabin"/>
              </a:rPr>
              <a:t>It’s a good idea to play the French subtitles while you watch a video. You might recognize some words and you can make a connection between the sounds and the words.</a:t>
            </a:r>
            <a:endParaRPr>
              <a:latin typeface="Cabin"/>
              <a:ea typeface="Cabin"/>
              <a:cs typeface="Cabin"/>
              <a:sym typeface="Cabin"/>
            </a:endParaRPr>
          </a:p>
          <a:p>
            <a:pPr indent="0" lvl="0" marL="0" rtl="0" algn="l">
              <a:spcBef>
                <a:spcPts val="1600"/>
              </a:spcBef>
              <a:spcAft>
                <a:spcPts val="1600"/>
              </a:spcAft>
              <a:buNone/>
            </a:pPr>
            <a:r>
              <a:rPr lang="fr-CA">
                <a:latin typeface="Cabin"/>
                <a:ea typeface="Cabin"/>
                <a:cs typeface="Cabin"/>
                <a:sym typeface="Cabin"/>
              </a:rPr>
              <a:t>To turn on the subtitles, start a video. Then, click on the button and then click on “Sub-titles” like you see in this screenshot.</a:t>
            </a:r>
            <a:endParaRPr>
              <a:latin typeface="Cabin"/>
              <a:ea typeface="Cabin"/>
              <a:cs typeface="Cabin"/>
              <a:sym typeface="Cabin"/>
            </a:endParaRPr>
          </a:p>
        </p:txBody>
      </p:sp>
      <p:pic>
        <p:nvPicPr>
          <p:cNvPr id="89" name="Google Shape;89;p17"/>
          <p:cNvPicPr preferRelativeResize="0"/>
          <p:nvPr/>
        </p:nvPicPr>
        <p:blipFill>
          <a:blip r:embed="rId3">
            <a:alphaModFix/>
          </a:blip>
          <a:stretch>
            <a:fillRect/>
          </a:stretch>
        </p:blipFill>
        <p:spPr>
          <a:xfrm>
            <a:off x="3820150" y="1202550"/>
            <a:ext cx="5012150" cy="282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426128" y="457200"/>
            <a:ext cx="8260800" cy="77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CA">
                <a:latin typeface="Cabin"/>
                <a:ea typeface="Cabin"/>
                <a:cs typeface="Cabin"/>
                <a:sym typeface="Cabin"/>
              </a:rPr>
              <a:t>Please note...</a:t>
            </a:r>
            <a:endParaRPr b="1">
              <a:latin typeface="Cabin"/>
              <a:ea typeface="Cabin"/>
              <a:cs typeface="Cabin"/>
              <a:sym typeface="Cabin"/>
            </a:endParaRPr>
          </a:p>
        </p:txBody>
      </p:sp>
      <p:sp>
        <p:nvSpPr>
          <p:cNvPr id="95" name="Google Shape;95;p18"/>
          <p:cNvSpPr txBox="1"/>
          <p:nvPr>
            <p:ph idx="1" type="body"/>
          </p:nvPr>
        </p:nvSpPr>
        <p:spPr>
          <a:xfrm>
            <a:off x="457200" y="1314451"/>
            <a:ext cx="8229600" cy="32004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fr-CA">
                <a:latin typeface="Cabin"/>
                <a:ea typeface="Cabin"/>
                <a:cs typeface="Cabin"/>
                <a:sym typeface="Cabin"/>
              </a:rPr>
              <a:t>For all documents, students can make their own copy so they may type and edit directly in their copy. Students may also choose to use a piece of paper and record their work if they prefer.</a:t>
            </a:r>
            <a:endParaRPr>
              <a:latin typeface="Cabin"/>
              <a:ea typeface="Cabin"/>
              <a:cs typeface="Cabin"/>
              <a:sym typeface="Cabin"/>
            </a:endParaRPr>
          </a:p>
          <a:p>
            <a:pPr indent="0" lvl="0" marL="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1600"/>
              </a:spcAft>
              <a:buNone/>
            </a:pPr>
            <a:r>
              <a:rPr lang="fr-CA">
                <a:latin typeface="Cabin"/>
                <a:ea typeface="Cabin"/>
                <a:cs typeface="Cabin"/>
                <a:sym typeface="Cabin"/>
              </a:rPr>
              <a:t>Merci!</a:t>
            </a:r>
            <a:endParaRPr>
              <a:latin typeface="Cabin"/>
              <a:ea typeface="Cabin"/>
              <a:cs typeface="Cabin"/>
              <a:sym typeface="Cabin"/>
            </a:endParaRPr>
          </a:p>
        </p:txBody>
      </p:sp>
      <p:grpSp>
        <p:nvGrpSpPr>
          <p:cNvPr id="96" name="Google Shape;96;p18"/>
          <p:cNvGrpSpPr/>
          <p:nvPr/>
        </p:nvGrpSpPr>
        <p:grpSpPr>
          <a:xfrm>
            <a:off x="4721149" y="4240412"/>
            <a:ext cx="4111151" cy="786063"/>
            <a:chOff x="4721149" y="4240412"/>
            <a:chExt cx="4111151" cy="786063"/>
          </a:xfrm>
        </p:grpSpPr>
        <p:pic>
          <p:nvPicPr>
            <p:cNvPr id="97" name="Google Shape;97;p18"/>
            <p:cNvPicPr preferRelativeResize="0"/>
            <p:nvPr/>
          </p:nvPicPr>
          <p:blipFill>
            <a:blip r:embed="rId3">
              <a:alphaModFix/>
            </a:blip>
            <a:stretch>
              <a:fillRect/>
            </a:stretch>
          </p:blipFill>
          <p:spPr>
            <a:xfrm>
              <a:off x="4721149" y="4240412"/>
              <a:ext cx="766750" cy="701525"/>
            </a:xfrm>
            <a:prstGeom prst="rect">
              <a:avLst/>
            </a:prstGeom>
            <a:noFill/>
            <a:ln>
              <a:noFill/>
            </a:ln>
          </p:spPr>
        </p:pic>
        <p:sp>
          <p:nvSpPr>
            <p:cNvPr id="98" name="Google Shape;98;p18"/>
            <p:cNvSpPr txBox="1"/>
            <p:nvPr/>
          </p:nvSpPr>
          <p:spPr>
            <a:xfrm>
              <a:off x="5564100" y="44408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800">
                  <a:solidFill>
                    <a:srgbClr val="595959"/>
                  </a:solidFill>
                  <a:latin typeface="Cabin"/>
                  <a:ea typeface="Cabin"/>
                  <a:cs typeface="Cabin"/>
                  <a:sym typeface="Cabin"/>
                </a:rPr>
                <a:t>Regarde </a:t>
              </a:r>
              <a:r>
                <a:rPr lang="fr-CA"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99" name="Google Shape;99;p18"/>
            <p:cNvPicPr preferRelativeResize="0"/>
            <p:nvPr/>
          </p:nvPicPr>
          <p:blipFill>
            <a:blip r:embed="rId4">
              <a:alphaModFix/>
            </a:blip>
            <a:stretch>
              <a:fillRect/>
            </a:stretch>
          </p:blipFill>
          <p:spPr>
            <a:xfrm>
              <a:off x="6478800" y="4440875"/>
              <a:ext cx="423288" cy="423288"/>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Cabin"/>
                <a:ea typeface="Cabin"/>
                <a:cs typeface="Cabin"/>
                <a:sym typeface="Cabin"/>
              </a:rPr>
              <a:t>Bonjour!</a:t>
            </a:r>
            <a:endParaRPr>
              <a:latin typeface="Cabin"/>
              <a:ea typeface="Cabin"/>
              <a:cs typeface="Cabin"/>
              <a:sym typeface="Cabin"/>
            </a:endParaRPr>
          </a:p>
        </p:txBody>
      </p:sp>
      <p:sp>
        <p:nvSpPr>
          <p:cNvPr id="105" name="Google Shape;105;p19"/>
          <p:cNvSpPr txBox="1"/>
          <p:nvPr>
            <p:ph idx="1" type="body"/>
          </p:nvPr>
        </p:nvSpPr>
        <p:spPr>
          <a:xfrm>
            <a:off x="311700" y="1017725"/>
            <a:ext cx="8520600" cy="40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latin typeface="Cabin"/>
                <a:ea typeface="Cabin"/>
                <a:cs typeface="Cabin"/>
                <a:sym typeface="Cabin"/>
              </a:rPr>
              <a:t>Bonjour!                    </a:t>
            </a:r>
            <a:r>
              <a:rPr lang="fr-CA">
                <a:solidFill>
                  <a:srgbClr val="FF0000"/>
                </a:solidFill>
                <a:latin typeface="Cabin"/>
                <a:ea typeface="Cabin"/>
                <a:cs typeface="Cabin"/>
                <a:sym typeface="Cabin"/>
              </a:rPr>
              <a:t>B</a:t>
            </a:r>
            <a:r>
              <a:rPr lang="fr-CA">
                <a:solidFill>
                  <a:srgbClr val="0000FF"/>
                </a:solidFill>
                <a:latin typeface="Cabin"/>
                <a:ea typeface="Cabin"/>
                <a:cs typeface="Cabin"/>
                <a:sym typeface="Cabin"/>
              </a:rPr>
              <a:t>i</a:t>
            </a:r>
            <a:r>
              <a:rPr lang="fr-CA">
                <a:solidFill>
                  <a:srgbClr val="FF00FF"/>
                </a:solidFill>
                <a:latin typeface="Cabin"/>
                <a:ea typeface="Cabin"/>
                <a:cs typeface="Cabin"/>
                <a:sym typeface="Cabin"/>
              </a:rPr>
              <a:t>e</a:t>
            </a:r>
            <a:r>
              <a:rPr lang="fr-CA">
                <a:solidFill>
                  <a:srgbClr val="38761D"/>
                </a:solidFill>
                <a:latin typeface="Cabin"/>
                <a:ea typeface="Cabin"/>
                <a:cs typeface="Cabin"/>
                <a:sym typeface="Cabin"/>
              </a:rPr>
              <a:t>n</a:t>
            </a:r>
            <a:r>
              <a:rPr lang="fr-CA">
                <a:solidFill>
                  <a:srgbClr val="B45F06"/>
                </a:solidFill>
                <a:latin typeface="Cabin"/>
                <a:ea typeface="Cabin"/>
                <a:cs typeface="Cabin"/>
                <a:sym typeface="Cabin"/>
              </a:rPr>
              <a:t>v</a:t>
            </a:r>
            <a:r>
              <a:rPr lang="fr-CA">
                <a:solidFill>
                  <a:schemeClr val="accent5"/>
                </a:solidFill>
                <a:latin typeface="Cabin"/>
                <a:ea typeface="Cabin"/>
                <a:cs typeface="Cabin"/>
                <a:sym typeface="Cabin"/>
              </a:rPr>
              <a:t>e</a:t>
            </a:r>
            <a:r>
              <a:rPr lang="fr-CA">
                <a:solidFill>
                  <a:srgbClr val="20124D"/>
                </a:solidFill>
                <a:latin typeface="Cabin"/>
                <a:ea typeface="Cabin"/>
                <a:cs typeface="Cabin"/>
                <a:sym typeface="Cabin"/>
              </a:rPr>
              <a:t>n</a:t>
            </a:r>
            <a:r>
              <a:rPr lang="fr-CA">
                <a:solidFill>
                  <a:srgbClr val="9900FF"/>
                </a:solidFill>
                <a:latin typeface="Cabin"/>
                <a:ea typeface="Cabin"/>
                <a:cs typeface="Cabin"/>
                <a:sym typeface="Cabin"/>
              </a:rPr>
              <a:t>u</a:t>
            </a:r>
            <a:r>
              <a:rPr lang="fr-CA">
                <a:solidFill>
                  <a:srgbClr val="FF9900"/>
                </a:solidFill>
                <a:latin typeface="Cabin"/>
                <a:ea typeface="Cabin"/>
                <a:cs typeface="Cabin"/>
                <a:sym typeface="Cabin"/>
              </a:rPr>
              <a:t>e</a:t>
            </a:r>
            <a:r>
              <a:rPr lang="fr-CA">
                <a:latin typeface="Cabin"/>
                <a:ea typeface="Cabin"/>
                <a:cs typeface="Cabin"/>
                <a:sym typeface="Cabin"/>
              </a:rPr>
              <a:t>  à la classe de français cadre! </a:t>
            </a:r>
            <a:endParaRPr>
              <a:latin typeface="Cabin"/>
              <a:ea typeface="Cabin"/>
              <a:cs typeface="Cabin"/>
              <a:sym typeface="Cabin"/>
            </a:endParaRPr>
          </a:p>
          <a:p>
            <a:pPr indent="0" lvl="0" marL="0" rtl="0" algn="l">
              <a:spcBef>
                <a:spcPts val="1600"/>
              </a:spcBef>
              <a:spcAft>
                <a:spcPts val="0"/>
              </a:spcAft>
              <a:buClr>
                <a:schemeClr val="dk1"/>
              </a:buClr>
              <a:buSzPts val="1100"/>
              <a:buFont typeface="Arial"/>
              <a:buNone/>
            </a:pPr>
            <a:r>
              <a:rPr i="1" lang="fr-CA">
                <a:latin typeface="Cabin"/>
                <a:ea typeface="Cabin"/>
                <a:cs typeface="Cabin"/>
                <a:sym typeface="Cabin"/>
              </a:rPr>
              <a:t>Today is the </a:t>
            </a:r>
            <a:r>
              <a:rPr b="1" i="1" lang="fr-CA">
                <a:latin typeface="Cabin"/>
                <a:ea typeface="Cabin"/>
                <a:cs typeface="Cabin"/>
                <a:sym typeface="Cabin"/>
              </a:rPr>
              <a:t>vendredi</a:t>
            </a:r>
            <a:r>
              <a:rPr i="1" lang="fr-CA">
                <a:latin typeface="Cabin"/>
                <a:ea typeface="Cabin"/>
                <a:cs typeface="Cabin"/>
                <a:sym typeface="Cabin"/>
              </a:rPr>
              <a:t> and it is the </a:t>
            </a:r>
            <a:r>
              <a:rPr b="1" i="1" lang="fr-CA">
                <a:latin typeface="Cabin"/>
                <a:ea typeface="Cabin"/>
                <a:cs typeface="Cabin"/>
                <a:sym typeface="Cabin"/>
              </a:rPr>
              <a:t>4th</a:t>
            </a:r>
            <a:r>
              <a:rPr i="1" lang="fr-CA">
                <a:latin typeface="Cabin"/>
                <a:ea typeface="Cabin"/>
                <a:cs typeface="Cabin"/>
                <a:sym typeface="Cabin"/>
              </a:rPr>
              <a:t> day of Core French (“</a:t>
            </a:r>
            <a:r>
              <a:rPr b="1" lang="fr-CA">
                <a:latin typeface="Cabin"/>
                <a:ea typeface="Cabin"/>
                <a:cs typeface="Cabin"/>
                <a:sym typeface="Cabin"/>
              </a:rPr>
              <a:t>le français cadre</a:t>
            </a:r>
            <a:r>
              <a:rPr b="1" i="1" lang="fr-CA">
                <a:latin typeface="Cabin"/>
                <a:ea typeface="Cabin"/>
                <a:cs typeface="Cabin"/>
                <a:sym typeface="Cabin"/>
              </a:rPr>
              <a:t>”</a:t>
            </a:r>
            <a:r>
              <a:rPr i="1" lang="fr-CA">
                <a:latin typeface="Cabin"/>
                <a:ea typeface="Cabin"/>
                <a:cs typeface="Cabin"/>
                <a:sym typeface="Cabin"/>
              </a:rPr>
              <a:t>) in the TDSB Virtual School.  </a:t>
            </a:r>
            <a:endParaRPr i="1">
              <a:latin typeface="Cabin"/>
              <a:ea typeface="Cabin"/>
              <a:cs typeface="Cabin"/>
              <a:sym typeface="Cabin"/>
            </a:endParaRPr>
          </a:p>
          <a:p>
            <a:pPr indent="0" lvl="0" marL="0" rtl="0" algn="l">
              <a:spcBef>
                <a:spcPts val="1600"/>
              </a:spcBef>
              <a:spcAft>
                <a:spcPts val="0"/>
              </a:spcAft>
              <a:buClr>
                <a:schemeClr val="dk1"/>
              </a:buClr>
              <a:buSzPts val="1100"/>
              <a:buFont typeface="Arial"/>
              <a:buNone/>
            </a:pPr>
            <a:r>
              <a:rPr lang="fr-CA">
                <a:solidFill>
                  <a:srgbClr val="434343"/>
                </a:solidFill>
                <a:latin typeface="Cabin"/>
                <a:ea typeface="Cabin"/>
                <a:cs typeface="Cabin"/>
                <a:sym typeface="Cabin"/>
              </a:rPr>
              <a:t>Do you remember what you learned yesterday? Take a moment to reflect.</a:t>
            </a:r>
            <a:endParaRPr>
              <a:solidFill>
                <a:srgbClr val="595959"/>
              </a:solidFill>
              <a:latin typeface="Cabin"/>
              <a:ea typeface="Cabin"/>
              <a:cs typeface="Cabin"/>
              <a:sym typeface="Cabin"/>
            </a:endParaRPr>
          </a:p>
          <a:p>
            <a:pPr indent="0" lvl="0" marL="0" rtl="0" algn="l">
              <a:lnSpc>
                <a:spcPct val="100000"/>
              </a:lnSpc>
              <a:spcBef>
                <a:spcPts val="1600"/>
              </a:spcBef>
              <a:spcAft>
                <a:spcPts val="0"/>
              </a:spcAft>
              <a:buNone/>
            </a:pPr>
            <a:r>
              <a:t/>
            </a:r>
            <a:endParaRPr>
              <a:solidFill>
                <a:srgbClr val="595959"/>
              </a:solidFill>
              <a:latin typeface="Cabin"/>
              <a:ea typeface="Cabin"/>
              <a:cs typeface="Cabin"/>
              <a:sym typeface="Cabin"/>
            </a:endParaRPr>
          </a:p>
          <a:p>
            <a:pPr indent="0" lvl="0" marL="0" rtl="0" algn="l">
              <a:lnSpc>
                <a:spcPct val="100000"/>
              </a:lnSpc>
              <a:spcBef>
                <a:spcPts val="0"/>
              </a:spcBef>
              <a:spcAft>
                <a:spcPts val="0"/>
              </a:spcAft>
              <a:buNone/>
            </a:pPr>
            <a:r>
              <a:t/>
            </a:r>
            <a:endParaRPr>
              <a:solidFill>
                <a:srgbClr val="595959"/>
              </a:solidFill>
              <a:latin typeface="Cabin"/>
              <a:ea typeface="Cabin"/>
              <a:cs typeface="Cabin"/>
              <a:sym typeface="Cabin"/>
            </a:endParaRPr>
          </a:p>
          <a:p>
            <a:pPr indent="0" lvl="0" marL="0" rtl="0" algn="l">
              <a:spcBef>
                <a:spcPts val="0"/>
              </a:spcBef>
              <a:spcAft>
                <a:spcPts val="0"/>
              </a:spcAft>
              <a:buNone/>
            </a:pPr>
            <a:r>
              <a:t/>
            </a:r>
            <a:endParaRPr>
              <a:solidFill>
                <a:srgbClr val="434343"/>
              </a:solidFill>
              <a:latin typeface="Cabin"/>
              <a:ea typeface="Cabin"/>
              <a:cs typeface="Cabin"/>
              <a:sym typeface="Cabin"/>
            </a:endParaRPr>
          </a:p>
          <a:p>
            <a:pPr indent="0" lvl="0" marL="0" rtl="0" algn="l">
              <a:spcBef>
                <a:spcPts val="2100"/>
              </a:spcBef>
              <a:spcAft>
                <a:spcPts val="2100"/>
              </a:spcAft>
              <a:buNone/>
            </a:pPr>
            <a:r>
              <a:t/>
            </a:r>
            <a:endParaRPr b="1" i="1">
              <a:latin typeface="Cabin"/>
              <a:ea typeface="Cabin"/>
              <a:cs typeface="Cabin"/>
              <a:sym typeface="Cabin"/>
            </a:endParaRPr>
          </a:p>
        </p:txBody>
      </p:sp>
      <p:pic>
        <p:nvPicPr>
          <p:cNvPr id="106" name="Google Shape;106;p19"/>
          <p:cNvPicPr preferRelativeResize="0"/>
          <p:nvPr/>
        </p:nvPicPr>
        <p:blipFill>
          <a:blip r:embed="rId3">
            <a:alphaModFix/>
          </a:blip>
          <a:stretch>
            <a:fillRect/>
          </a:stretch>
        </p:blipFill>
        <p:spPr>
          <a:xfrm>
            <a:off x="1421600" y="1017723"/>
            <a:ext cx="572700" cy="572700"/>
          </a:xfrm>
          <a:prstGeom prst="rect">
            <a:avLst/>
          </a:prstGeom>
          <a:noFill/>
          <a:ln>
            <a:noFill/>
          </a:ln>
        </p:spPr>
      </p:pic>
      <p:pic>
        <p:nvPicPr>
          <p:cNvPr id="107" name="Google Shape;107;p19"/>
          <p:cNvPicPr preferRelativeResize="0"/>
          <p:nvPr/>
        </p:nvPicPr>
        <p:blipFill>
          <a:blip r:embed="rId4">
            <a:alphaModFix/>
          </a:blip>
          <a:stretch>
            <a:fillRect/>
          </a:stretch>
        </p:blipFill>
        <p:spPr>
          <a:xfrm>
            <a:off x="6489500" y="4298375"/>
            <a:ext cx="423288" cy="423288"/>
          </a:xfrm>
          <a:prstGeom prst="rect">
            <a:avLst/>
          </a:prstGeom>
          <a:noFill/>
          <a:ln>
            <a:noFill/>
          </a:ln>
        </p:spPr>
      </p:pic>
      <p:pic>
        <p:nvPicPr>
          <p:cNvPr id="108" name="Google Shape;108;p19"/>
          <p:cNvPicPr preferRelativeResize="0"/>
          <p:nvPr/>
        </p:nvPicPr>
        <p:blipFill>
          <a:blip r:embed="rId5">
            <a:alphaModFix/>
          </a:blip>
          <a:stretch>
            <a:fillRect/>
          </a:stretch>
        </p:blipFill>
        <p:spPr>
          <a:xfrm>
            <a:off x="4721149" y="4164212"/>
            <a:ext cx="766750" cy="701525"/>
          </a:xfrm>
          <a:prstGeom prst="rect">
            <a:avLst/>
          </a:prstGeom>
          <a:noFill/>
          <a:ln>
            <a:noFill/>
          </a:ln>
        </p:spPr>
      </p:pic>
      <p:sp>
        <p:nvSpPr>
          <p:cNvPr id="109" name="Google Shape;109;p19"/>
          <p:cNvSpPr txBox="1"/>
          <p:nvPr/>
        </p:nvSpPr>
        <p:spPr>
          <a:xfrm>
            <a:off x="5564100" y="42983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800">
                <a:solidFill>
                  <a:srgbClr val="595959"/>
                </a:solidFill>
                <a:latin typeface="Cabin"/>
                <a:ea typeface="Cabin"/>
                <a:cs typeface="Cabin"/>
                <a:sym typeface="Cabin"/>
              </a:rPr>
              <a:t>Regarde </a:t>
            </a:r>
            <a:r>
              <a:rPr lang="fr-CA"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110" name="Google Shape;110;p19"/>
          <p:cNvPicPr preferRelativeResize="0"/>
          <p:nvPr/>
        </p:nvPicPr>
        <p:blipFill>
          <a:blip r:embed="rId6">
            <a:alphaModFix/>
          </a:blip>
          <a:stretch>
            <a:fillRect/>
          </a:stretch>
        </p:blipFill>
        <p:spPr>
          <a:xfrm>
            <a:off x="6489500" y="4298375"/>
            <a:ext cx="423288" cy="4232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Cabin"/>
                <a:ea typeface="Cabin"/>
                <a:cs typeface="Cabin"/>
                <a:sym typeface="Cabin"/>
              </a:rPr>
              <a:t>Review and practice</a:t>
            </a:r>
            <a:endParaRPr b="1">
              <a:latin typeface="Cabin"/>
              <a:ea typeface="Cabin"/>
              <a:cs typeface="Cabin"/>
              <a:sym typeface="Cabin"/>
            </a:endParaRPr>
          </a:p>
        </p:txBody>
      </p:sp>
      <p:sp>
        <p:nvSpPr>
          <p:cNvPr id="116" name="Google Shape;11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CA"/>
              <a:t>Can you complete the sentences and practice saying them aloud? If you need help, refer back to the documents from previous days.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fr-CA" sz="1400"/>
              <a:t>Aujourd’hui, c’est ________ le ____ ____________ 2020.</a:t>
            </a:r>
            <a:endParaRPr b="1" sz="1400"/>
          </a:p>
          <a:p>
            <a:pPr indent="0" lvl="0" marL="0" rtl="0" algn="l">
              <a:lnSpc>
                <a:spcPct val="100000"/>
              </a:lnSpc>
              <a:spcBef>
                <a:spcPts val="0"/>
              </a:spcBef>
              <a:spcAft>
                <a:spcPts val="0"/>
              </a:spcAft>
              <a:buNone/>
            </a:pPr>
            <a:r>
              <a:rPr b="1" lang="fr-CA" sz="1400"/>
              <a:t>				     </a:t>
            </a:r>
            <a:r>
              <a:rPr b="1" lang="fr-CA" sz="1400">
                <a:solidFill>
                  <a:srgbClr val="6AA84F"/>
                </a:solidFill>
              </a:rPr>
              <a:t>jour </a:t>
            </a:r>
            <a:r>
              <a:rPr b="1" lang="fr-CA" sz="1400"/>
              <a:t>          #         </a:t>
            </a:r>
            <a:r>
              <a:rPr b="1" lang="fr-CA" sz="1400">
                <a:solidFill>
                  <a:srgbClr val="0000FF"/>
                </a:solidFill>
              </a:rPr>
              <a:t>mois</a:t>
            </a:r>
            <a:endParaRPr b="1" sz="1400">
              <a:solidFill>
                <a:srgbClr val="0000FF"/>
              </a:solidFill>
            </a:endParaRPr>
          </a:p>
          <a:p>
            <a:pPr indent="0" lvl="0" marL="0" rtl="0" algn="l">
              <a:lnSpc>
                <a:spcPct val="100000"/>
              </a:lnSpc>
              <a:spcBef>
                <a:spcPts val="0"/>
              </a:spcBef>
              <a:spcAft>
                <a:spcPts val="0"/>
              </a:spcAft>
              <a:buNone/>
            </a:pPr>
            <a:r>
              <a:t/>
            </a:r>
            <a:endParaRPr b="1" sz="1400"/>
          </a:p>
          <a:p>
            <a:pPr indent="0" lvl="0" marL="0" rtl="0" algn="l">
              <a:lnSpc>
                <a:spcPct val="100000"/>
              </a:lnSpc>
              <a:spcBef>
                <a:spcPts val="0"/>
              </a:spcBef>
              <a:spcAft>
                <a:spcPts val="0"/>
              </a:spcAft>
              <a:buNone/>
            </a:pPr>
            <a:r>
              <a:rPr b="1" lang="fr-CA" sz="1400"/>
              <a:t>Je m’appelle _______________.</a:t>
            </a:r>
            <a:endParaRPr b="1" sz="1400"/>
          </a:p>
          <a:p>
            <a:pPr indent="0" lvl="0" marL="0" rtl="0" algn="l">
              <a:lnSpc>
                <a:spcPct val="100000"/>
              </a:lnSpc>
              <a:spcBef>
                <a:spcPts val="0"/>
              </a:spcBef>
              <a:spcAft>
                <a:spcPts val="0"/>
              </a:spcAft>
              <a:buNone/>
            </a:pPr>
            <a:r>
              <a:t/>
            </a:r>
            <a:endParaRPr b="1" sz="1400"/>
          </a:p>
          <a:p>
            <a:pPr indent="0" lvl="0" marL="0" rtl="0" algn="l">
              <a:lnSpc>
                <a:spcPct val="100000"/>
              </a:lnSpc>
              <a:spcBef>
                <a:spcPts val="0"/>
              </a:spcBef>
              <a:spcAft>
                <a:spcPts val="0"/>
              </a:spcAft>
              <a:buNone/>
            </a:pPr>
            <a:r>
              <a:rPr b="1" lang="fr-CA" sz="1400"/>
              <a:t>J’ai ___ ans.</a:t>
            </a:r>
            <a:endParaRPr b="1" sz="1400"/>
          </a:p>
          <a:p>
            <a:pPr indent="0" lvl="0" marL="0" rtl="0" algn="l">
              <a:lnSpc>
                <a:spcPct val="100000"/>
              </a:lnSpc>
              <a:spcBef>
                <a:spcPts val="0"/>
              </a:spcBef>
              <a:spcAft>
                <a:spcPts val="0"/>
              </a:spcAft>
              <a:buNone/>
            </a:pPr>
            <a:r>
              <a:rPr b="1" lang="fr-CA" sz="1400"/>
              <a:t>        #</a:t>
            </a:r>
            <a:endParaRPr b="1" sz="1400"/>
          </a:p>
          <a:p>
            <a:pPr indent="0" lvl="0" marL="0" rtl="0" algn="l">
              <a:lnSpc>
                <a:spcPct val="100000"/>
              </a:lnSpc>
              <a:spcBef>
                <a:spcPts val="0"/>
              </a:spcBef>
              <a:spcAft>
                <a:spcPts val="0"/>
              </a:spcAft>
              <a:buNone/>
            </a:pPr>
            <a:r>
              <a:t/>
            </a:r>
            <a:endParaRPr b="1" sz="1400"/>
          </a:p>
          <a:p>
            <a:pPr indent="0" lvl="0" marL="0" rtl="0" algn="l">
              <a:lnSpc>
                <a:spcPct val="100000"/>
              </a:lnSpc>
              <a:spcBef>
                <a:spcPts val="0"/>
              </a:spcBef>
              <a:spcAft>
                <a:spcPts val="0"/>
              </a:spcAft>
              <a:buNone/>
            </a:pPr>
            <a:r>
              <a:rPr b="1" lang="fr-CA" sz="1400"/>
              <a:t>Mon anniversaire, c’est le ____ ______________.</a:t>
            </a:r>
            <a:endParaRPr b="1" sz="1400"/>
          </a:p>
          <a:p>
            <a:pPr indent="0" lvl="0" marL="0" rtl="0" algn="l">
              <a:lnSpc>
                <a:spcPct val="100000"/>
              </a:lnSpc>
              <a:spcBef>
                <a:spcPts val="0"/>
              </a:spcBef>
              <a:spcAft>
                <a:spcPts val="0"/>
              </a:spcAft>
              <a:buNone/>
            </a:pPr>
            <a:r>
              <a:rPr b="1" lang="fr-CA" sz="1400"/>
              <a:t>                                               #           mois</a:t>
            </a:r>
            <a:endParaRPr b="1" sz="1400"/>
          </a:p>
          <a:p>
            <a:pPr indent="0" lvl="0" marL="0" rtl="0" algn="l">
              <a:lnSpc>
                <a:spcPct val="100000"/>
              </a:lnSpc>
              <a:spcBef>
                <a:spcPts val="0"/>
              </a:spcBef>
              <a:spcAft>
                <a:spcPts val="0"/>
              </a:spcAft>
              <a:buNone/>
            </a:pPr>
            <a:r>
              <a:t/>
            </a:r>
            <a:endParaRPr b="1" sz="1400"/>
          </a:p>
          <a:p>
            <a:pPr indent="0" lvl="0" marL="0" rtl="0" algn="l">
              <a:lnSpc>
                <a:spcPct val="100000"/>
              </a:lnSpc>
              <a:spcBef>
                <a:spcPts val="0"/>
              </a:spcBef>
              <a:spcAft>
                <a:spcPts val="0"/>
              </a:spcAft>
              <a:buNone/>
            </a:pPr>
            <a:r>
              <a:rPr b="1" lang="fr-CA" sz="1400"/>
              <a:t>Aujourd’hui, ça va _________ parce que ________________________.</a:t>
            </a:r>
            <a:endParaRPr b="1" sz="1400"/>
          </a:p>
        </p:txBody>
      </p:sp>
      <p:pic>
        <p:nvPicPr>
          <p:cNvPr id="117" name="Google Shape;117;p20"/>
          <p:cNvPicPr preferRelativeResize="0"/>
          <p:nvPr/>
        </p:nvPicPr>
        <p:blipFill>
          <a:blip r:embed="rId3">
            <a:alphaModFix/>
          </a:blip>
          <a:stretch>
            <a:fillRect/>
          </a:stretch>
        </p:blipFill>
        <p:spPr>
          <a:xfrm>
            <a:off x="7044069" y="3834019"/>
            <a:ext cx="1312925" cy="873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Cabin"/>
                <a:ea typeface="Cabin"/>
                <a:cs typeface="Cabin"/>
                <a:sym typeface="Cabin"/>
              </a:rPr>
              <a:t>Les célébrations</a:t>
            </a:r>
            <a:endParaRPr b="1">
              <a:latin typeface="Cabin"/>
              <a:ea typeface="Cabin"/>
              <a:cs typeface="Cabin"/>
              <a:sym typeface="Cabin"/>
            </a:endParaRPr>
          </a:p>
        </p:txBody>
      </p:sp>
      <p:sp>
        <p:nvSpPr>
          <p:cNvPr id="123" name="Google Shape;12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fr-CA"/>
              <a:t>Every family and culture has special celebrations. Most </a:t>
            </a:r>
            <a:endParaRPr i="1"/>
          </a:p>
          <a:p>
            <a:pPr indent="0" lvl="0" marL="0" rtl="0" algn="l">
              <a:lnSpc>
                <a:spcPct val="100000"/>
              </a:lnSpc>
              <a:spcBef>
                <a:spcPts val="0"/>
              </a:spcBef>
              <a:spcAft>
                <a:spcPts val="0"/>
              </a:spcAft>
              <a:buNone/>
            </a:pPr>
            <a:r>
              <a:rPr i="1" lang="fr-CA"/>
              <a:t>celebrations have a special meaning and unique traditions.</a:t>
            </a:r>
            <a:endParaRPr i="1"/>
          </a:p>
          <a:p>
            <a:pPr indent="457200" lvl="0" marL="0" rtl="0" algn="l">
              <a:spcBef>
                <a:spcPts val="0"/>
              </a:spcBef>
              <a:spcAft>
                <a:spcPts val="0"/>
              </a:spcAft>
              <a:buNone/>
            </a:pPr>
            <a:r>
              <a:t/>
            </a:r>
            <a:endParaRPr b="1"/>
          </a:p>
          <a:p>
            <a:pPr indent="457200" lvl="0" marL="0" rtl="0" algn="l">
              <a:spcBef>
                <a:spcPts val="1600"/>
              </a:spcBef>
              <a:spcAft>
                <a:spcPts val="0"/>
              </a:spcAft>
              <a:buNone/>
            </a:pPr>
            <a:r>
              <a:rPr b="1" lang="fr-CA"/>
              <a:t>Quelles célébrations sont importantes pour toi et ta famille?</a:t>
            </a:r>
            <a:endParaRPr b="1"/>
          </a:p>
          <a:p>
            <a:pPr indent="0" lvl="0" marL="0" rtl="0" algn="l">
              <a:spcBef>
                <a:spcPts val="1600"/>
              </a:spcBef>
              <a:spcAft>
                <a:spcPts val="0"/>
              </a:spcAft>
              <a:buNone/>
            </a:pPr>
            <a:r>
              <a:rPr lang="fr-CA"/>
              <a:t>Regarde les exemples des célébrations dans </a:t>
            </a:r>
            <a:r>
              <a:rPr lang="fr-CA" u="sng">
                <a:solidFill>
                  <a:schemeClr val="hlink"/>
                </a:solidFill>
                <a:hlinkClick r:id="rId3"/>
              </a:rPr>
              <a:t>le dictionnaire de vocabulaire de base</a:t>
            </a:r>
            <a:r>
              <a:rPr lang="fr-CA"/>
              <a:t>. </a:t>
            </a:r>
            <a:endParaRPr/>
          </a:p>
          <a:p>
            <a:pPr indent="-342900" lvl="0" marL="457200" rtl="0" algn="l">
              <a:lnSpc>
                <a:spcPct val="100000"/>
              </a:lnSpc>
              <a:spcBef>
                <a:spcPts val="1600"/>
              </a:spcBef>
              <a:spcAft>
                <a:spcPts val="0"/>
              </a:spcAft>
              <a:buSzPts val="1800"/>
              <a:buChar char="●"/>
            </a:pPr>
            <a:r>
              <a:rPr i="1" lang="fr-CA"/>
              <a:t>Do you recognize any of them? What do you know about each celebration? </a:t>
            </a:r>
            <a:endParaRPr i="1"/>
          </a:p>
          <a:p>
            <a:pPr indent="-342900" lvl="0" marL="457200" rtl="0" algn="l">
              <a:lnSpc>
                <a:spcPct val="100000"/>
              </a:lnSpc>
              <a:spcBef>
                <a:spcPts val="0"/>
              </a:spcBef>
              <a:spcAft>
                <a:spcPts val="0"/>
              </a:spcAft>
              <a:buSzPts val="1800"/>
              <a:buChar char="●"/>
            </a:pPr>
            <a:r>
              <a:rPr i="1" lang="fr-CA"/>
              <a:t>Do you celebrate any of these? </a:t>
            </a:r>
            <a:endParaRPr i="1"/>
          </a:p>
          <a:p>
            <a:pPr indent="-342900" lvl="0" marL="457200" rtl="0" algn="l">
              <a:lnSpc>
                <a:spcPct val="100000"/>
              </a:lnSpc>
              <a:spcBef>
                <a:spcPts val="0"/>
              </a:spcBef>
              <a:spcAft>
                <a:spcPts val="0"/>
              </a:spcAft>
              <a:buSzPts val="1800"/>
              <a:buChar char="●"/>
            </a:pPr>
            <a:r>
              <a:rPr i="1" lang="fr-CA"/>
              <a:t>What are your traditions?</a:t>
            </a:r>
            <a:endParaRPr i="1"/>
          </a:p>
        </p:txBody>
      </p:sp>
      <p:pic>
        <p:nvPicPr>
          <p:cNvPr id="124" name="Google Shape;124;p21"/>
          <p:cNvPicPr preferRelativeResize="0"/>
          <p:nvPr/>
        </p:nvPicPr>
        <p:blipFill>
          <a:blip r:embed="rId4">
            <a:alphaModFix/>
          </a:blip>
          <a:stretch>
            <a:fillRect/>
          </a:stretch>
        </p:blipFill>
        <p:spPr>
          <a:xfrm>
            <a:off x="172400" y="2115492"/>
            <a:ext cx="572700" cy="585599"/>
          </a:xfrm>
          <a:prstGeom prst="rect">
            <a:avLst/>
          </a:prstGeom>
          <a:noFill/>
          <a:ln>
            <a:noFill/>
          </a:ln>
        </p:spPr>
      </p:pic>
      <p:pic>
        <p:nvPicPr>
          <p:cNvPr id="125" name="Google Shape;125;p21"/>
          <p:cNvPicPr preferRelativeResize="0"/>
          <p:nvPr/>
        </p:nvPicPr>
        <p:blipFill>
          <a:blip r:embed="rId5">
            <a:alphaModFix/>
          </a:blip>
          <a:stretch>
            <a:fillRect/>
          </a:stretch>
        </p:blipFill>
        <p:spPr>
          <a:xfrm rot="1204456">
            <a:off x="7003844" y="285300"/>
            <a:ext cx="1508283" cy="1410778"/>
          </a:xfrm>
          <a:prstGeom prst="rect">
            <a:avLst/>
          </a:prstGeom>
          <a:noFill/>
          <a:ln>
            <a:noFill/>
          </a:ln>
        </p:spPr>
      </p:pic>
      <p:pic>
        <p:nvPicPr>
          <p:cNvPr id="126" name="Google Shape;126;p21" title="les celebrations grade 4.mp3">
            <a:hlinkClick r:id="rId6"/>
          </p:cNvPr>
          <p:cNvPicPr preferRelativeResize="0"/>
          <p:nvPr/>
        </p:nvPicPr>
        <p:blipFill>
          <a:blip r:embed="rId7">
            <a:alphaModFix/>
          </a:blip>
          <a:stretch>
            <a:fillRect/>
          </a:stretch>
        </p:blipFill>
        <p:spPr>
          <a:xfrm>
            <a:off x="6259075" y="261425"/>
            <a:ext cx="269825" cy="269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Cabin"/>
                <a:ea typeface="Cabin"/>
                <a:cs typeface="Cabin"/>
                <a:sym typeface="Cabin"/>
              </a:rPr>
              <a:t>Quelle est ta célébration préférée?</a:t>
            </a:r>
            <a:endParaRPr b="1">
              <a:latin typeface="Cabin"/>
              <a:ea typeface="Cabin"/>
              <a:cs typeface="Cabin"/>
              <a:sym typeface="Cabin"/>
            </a:endParaRPr>
          </a:p>
        </p:txBody>
      </p:sp>
      <p:sp>
        <p:nvSpPr>
          <p:cNvPr id="132" name="Google Shape;132;p22"/>
          <p:cNvSpPr txBox="1"/>
          <p:nvPr>
            <p:ph idx="1" type="body"/>
          </p:nvPr>
        </p:nvSpPr>
        <p:spPr>
          <a:xfrm>
            <a:off x="235500" y="1398925"/>
            <a:ext cx="8520600" cy="3416400"/>
          </a:xfrm>
          <a:prstGeom prst="rect">
            <a:avLst/>
          </a:prstGeom>
        </p:spPr>
        <p:txBody>
          <a:bodyPr anchorCtr="0" anchor="t" bIns="91425" lIns="91425" spcFirstLastPara="1" rIns="91425" wrap="square" tIns="91425">
            <a:noAutofit/>
          </a:bodyPr>
          <a:lstStyle/>
          <a:p>
            <a:pPr indent="457200" lvl="0" marL="914400" rtl="0" algn="l">
              <a:lnSpc>
                <a:spcPct val="100000"/>
              </a:lnSpc>
              <a:spcBef>
                <a:spcPts val="0"/>
              </a:spcBef>
              <a:spcAft>
                <a:spcPts val="0"/>
              </a:spcAft>
              <a:buNone/>
            </a:pPr>
            <a:r>
              <a:rPr i="1" lang="fr-CA">
                <a:latin typeface="Cabin"/>
                <a:ea typeface="Cabin"/>
                <a:cs typeface="Cabin"/>
                <a:sym typeface="Cabin"/>
              </a:rPr>
              <a:t>Think about your</a:t>
            </a:r>
            <a:r>
              <a:rPr lang="fr-CA">
                <a:latin typeface="Cabin"/>
                <a:ea typeface="Cabin"/>
                <a:cs typeface="Cabin"/>
                <a:sym typeface="Cabin"/>
              </a:rPr>
              <a:t> “</a:t>
            </a:r>
            <a:r>
              <a:rPr b="1" lang="fr-CA">
                <a:latin typeface="Cabin"/>
                <a:ea typeface="Cabin"/>
                <a:cs typeface="Cabin"/>
                <a:sym typeface="Cabin"/>
              </a:rPr>
              <a:t>célébration préférée</a:t>
            </a:r>
            <a:r>
              <a:rPr lang="fr-CA">
                <a:latin typeface="Cabin"/>
                <a:ea typeface="Cabin"/>
                <a:cs typeface="Cabin"/>
                <a:sym typeface="Cabin"/>
              </a:rPr>
              <a:t>” (</a:t>
            </a:r>
            <a:r>
              <a:rPr i="1" lang="fr-CA">
                <a:latin typeface="Cabin"/>
                <a:ea typeface="Cabin"/>
                <a:cs typeface="Cabin"/>
                <a:sym typeface="Cabin"/>
              </a:rPr>
              <a:t>favourite celebration</a:t>
            </a:r>
            <a:r>
              <a:rPr lang="fr-CA">
                <a:latin typeface="Cabin"/>
                <a:ea typeface="Cabin"/>
                <a:cs typeface="Cabin"/>
                <a:sym typeface="Cabin"/>
              </a:rPr>
              <a:t>) or a special  </a:t>
            </a:r>
            <a:endParaRPr>
              <a:latin typeface="Cabin"/>
              <a:ea typeface="Cabin"/>
              <a:cs typeface="Cabin"/>
              <a:sym typeface="Cabin"/>
            </a:endParaRPr>
          </a:p>
          <a:p>
            <a:pPr indent="457200" lvl="0" marL="914400" rtl="0" algn="l">
              <a:lnSpc>
                <a:spcPct val="100000"/>
              </a:lnSpc>
              <a:spcBef>
                <a:spcPts val="0"/>
              </a:spcBef>
              <a:spcAft>
                <a:spcPts val="0"/>
              </a:spcAft>
              <a:buNone/>
            </a:pPr>
            <a:r>
              <a:rPr lang="fr-CA">
                <a:latin typeface="Cabin"/>
                <a:ea typeface="Cabin"/>
                <a:cs typeface="Cabin"/>
                <a:sym typeface="Cabin"/>
              </a:rPr>
              <a:t>event in your life.   </a:t>
            </a:r>
            <a:endParaRPr>
              <a:latin typeface="Cabin"/>
              <a:ea typeface="Cabin"/>
              <a:cs typeface="Cabin"/>
              <a:sym typeface="Cabin"/>
            </a:endParaRPr>
          </a:p>
          <a:p>
            <a:pPr indent="457200" lvl="0" marL="914400" rtl="0" algn="l">
              <a:lnSpc>
                <a:spcPct val="100000"/>
              </a:lnSpc>
              <a:spcBef>
                <a:spcPts val="0"/>
              </a:spcBef>
              <a:spcAft>
                <a:spcPts val="0"/>
              </a:spcAft>
              <a:buNone/>
            </a:pPr>
            <a:r>
              <a:t/>
            </a:r>
            <a:endParaRPr>
              <a:latin typeface="Cabin"/>
              <a:ea typeface="Cabin"/>
              <a:cs typeface="Cabin"/>
              <a:sym typeface="Cabin"/>
            </a:endParaRPr>
          </a:p>
          <a:p>
            <a:pPr indent="457200" lvl="0" marL="914400" rtl="0" algn="l">
              <a:lnSpc>
                <a:spcPct val="100000"/>
              </a:lnSpc>
              <a:spcBef>
                <a:spcPts val="0"/>
              </a:spcBef>
              <a:spcAft>
                <a:spcPts val="0"/>
              </a:spcAft>
              <a:buNone/>
            </a:pPr>
            <a:r>
              <a:rPr lang="fr-CA" u="sng">
                <a:solidFill>
                  <a:schemeClr val="hlink"/>
                </a:solidFill>
                <a:latin typeface="Cabin"/>
                <a:ea typeface="Cabin"/>
                <a:cs typeface="Cabin"/>
                <a:sym typeface="Cabin"/>
                <a:hlinkClick r:id="rId3"/>
              </a:rPr>
              <a:t>Fais un dessin</a:t>
            </a:r>
            <a:r>
              <a:rPr lang="fr-CA">
                <a:latin typeface="Cabin"/>
                <a:ea typeface="Cabin"/>
                <a:cs typeface="Cabin"/>
                <a:sym typeface="Cabin"/>
              </a:rPr>
              <a:t>. </a:t>
            </a:r>
            <a:r>
              <a:rPr i="1" lang="fr-CA">
                <a:latin typeface="Cabin"/>
                <a:ea typeface="Cabin"/>
                <a:cs typeface="Cabin"/>
                <a:sym typeface="Cabin"/>
              </a:rPr>
              <a:t>Show how you feel about it and how you like to celebrate. For </a:t>
            </a:r>
            <a:endParaRPr i="1">
              <a:latin typeface="Cabin"/>
              <a:ea typeface="Cabin"/>
              <a:cs typeface="Cabin"/>
              <a:sym typeface="Cabin"/>
            </a:endParaRPr>
          </a:p>
          <a:p>
            <a:pPr indent="457200" lvl="0" marL="914400" rtl="0" algn="l">
              <a:lnSpc>
                <a:spcPct val="100000"/>
              </a:lnSpc>
              <a:spcBef>
                <a:spcPts val="0"/>
              </a:spcBef>
              <a:spcAft>
                <a:spcPts val="0"/>
              </a:spcAft>
              <a:buNone/>
            </a:pPr>
            <a:r>
              <a:rPr i="1" lang="fr-CA">
                <a:latin typeface="Cabin"/>
                <a:ea typeface="Cabin"/>
                <a:cs typeface="Cabin"/>
                <a:sym typeface="Cabin"/>
              </a:rPr>
              <a:t>a special event, describe the event and why you like it.	                        </a:t>
            </a:r>
            <a:endParaRPr i="1">
              <a:latin typeface="Cabin"/>
              <a:ea typeface="Cabin"/>
              <a:cs typeface="Cabin"/>
              <a:sym typeface="Cabin"/>
            </a:endParaRPr>
          </a:p>
          <a:p>
            <a:pPr indent="457200" lvl="0" marL="914400" rtl="0" algn="l">
              <a:lnSpc>
                <a:spcPct val="100000"/>
              </a:lnSpc>
              <a:spcBef>
                <a:spcPts val="0"/>
              </a:spcBef>
              <a:spcAft>
                <a:spcPts val="0"/>
              </a:spcAft>
              <a:buNone/>
            </a:pPr>
            <a:r>
              <a:t/>
            </a:r>
            <a:endParaRPr i="1">
              <a:latin typeface="Cabin"/>
              <a:ea typeface="Cabin"/>
              <a:cs typeface="Cabin"/>
              <a:sym typeface="Cabin"/>
            </a:endParaRPr>
          </a:p>
          <a:p>
            <a:pPr indent="457200" lvl="0" marL="914400" rtl="0" algn="l">
              <a:lnSpc>
                <a:spcPct val="100000"/>
              </a:lnSpc>
              <a:spcBef>
                <a:spcPts val="0"/>
              </a:spcBef>
              <a:spcAft>
                <a:spcPts val="0"/>
              </a:spcAft>
              <a:buNone/>
            </a:pPr>
            <a:r>
              <a:rPr i="1" lang="fr-CA">
                <a:latin typeface="Cabin"/>
                <a:ea typeface="Cabin"/>
                <a:cs typeface="Cabin"/>
                <a:sym typeface="Cabin"/>
              </a:rPr>
              <a:t>Write a short description to go with your drawing. You might include;</a:t>
            </a:r>
            <a:endParaRPr i="1">
              <a:latin typeface="Cabin"/>
              <a:ea typeface="Cabin"/>
              <a:cs typeface="Cabin"/>
              <a:sym typeface="Cabin"/>
            </a:endParaRPr>
          </a:p>
          <a:p>
            <a:pPr indent="-342900" lvl="0" marL="1828800" rtl="0" algn="l">
              <a:lnSpc>
                <a:spcPct val="100000"/>
              </a:lnSpc>
              <a:spcBef>
                <a:spcPts val="0"/>
              </a:spcBef>
              <a:spcAft>
                <a:spcPts val="0"/>
              </a:spcAft>
              <a:buSzPts val="1800"/>
              <a:buFont typeface="Cabin"/>
              <a:buChar char="●"/>
            </a:pPr>
            <a:r>
              <a:rPr i="1" lang="fr-CA">
                <a:latin typeface="Cabin"/>
                <a:ea typeface="Cabin"/>
                <a:cs typeface="Cabin"/>
                <a:sym typeface="Cabin"/>
              </a:rPr>
              <a:t>Details to say what the celebration or event is about (the purpose)</a:t>
            </a:r>
            <a:endParaRPr i="1">
              <a:latin typeface="Cabin"/>
              <a:ea typeface="Cabin"/>
              <a:cs typeface="Cabin"/>
              <a:sym typeface="Cabin"/>
            </a:endParaRPr>
          </a:p>
          <a:p>
            <a:pPr indent="-342900" lvl="0" marL="1828800" rtl="0" algn="l">
              <a:lnSpc>
                <a:spcPct val="100000"/>
              </a:lnSpc>
              <a:spcBef>
                <a:spcPts val="0"/>
              </a:spcBef>
              <a:spcAft>
                <a:spcPts val="0"/>
              </a:spcAft>
              <a:buSzPts val="1800"/>
              <a:buFont typeface="Cabin"/>
              <a:buChar char="●"/>
            </a:pPr>
            <a:r>
              <a:rPr i="1" lang="fr-CA">
                <a:latin typeface="Cabin"/>
                <a:ea typeface="Cabin"/>
                <a:cs typeface="Cabin"/>
                <a:sym typeface="Cabin"/>
              </a:rPr>
              <a:t>How you like to celebrate it and with whom</a:t>
            </a:r>
            <a:endParaRPr i="1">
              <a:latin typeface="Cabin"/>
              <a:ea typeface="Cabin"/>
              <a:cs typeface="Cabin"/>
              <a:sym typeface="Cabin"/>
            </a:endParaRPr>
          </a:p>
          <a:p>
            <a:pPr indent="-342900" lvl="0" marL="1828800" rtl="0" algn="l">
              <a:lnSpc>
                <a:spcPct val="100000"/>
              </a:lnSpc>
              <a:spcBef>
                <a:spcPts val="0"/>
              </a:spcBef>
              <a:spcAft>
                <a:spcPts val="0"/>
              </a:spcAft>
              <a:buSzPts val="1800"/>
              <a:buFont typeface="Cabin"/>
              <a:buChar char="●"/>
            </a:pPr>
            <a:r>
              <a:rPr i="1" lang="fr-CA">
                <a:latin typeface="Cabin"/>
                <a:ea typeface="Cabin"/>
                <a:cs typeface="Cabin"/>
                <a:sym typeface="Cabin"/>
              </a:rPr>
              <a:t>Special traditions that go along with the celebration/event</a:t>
            </a:r>
            <a:endParaRPr i="1">
              <a:latin typeface="Cabin"/>
              <a:ea typeface="Cabin"/>
              <a:cs typeface="Cabin"/>
              <a:sym typeface="Cabin"/>
            </a:endParaRPr>
          </a:p>
          <a:p>
            <a:pPr indent="-342900" lvl="0" marL="1828800" rtl="0" algn="l">
              <a:lnSpc>
                <a:spcPct val="100000"/>
              </a:lnSpc>
              <a:spcBef>
                <a:spcPts val="0"/>
              </a:spcBef>
              <a:spcAft>
                <a:spcPts val="0"/>
              </a:spcAft>
              <a:buSzPts val="1800"/>
              <a:buFont typeface="Cabin"/>
              <a:buChar char="●"/>
            </a:pPr>
            <a:r>
              <a:rPr i="1" lang="fr-CA">
                <a:latin typeface="Cabin"/>
                <a:ea typeface="Cabin"/>
                <a:cs typeface="Cabin"/>
                <a:sym typeface="Cabin"/>
              </a:rPr>
              <a:t>?</a:t>
            </a:r>
            <a:endParaRPr i="1">
              <a:latin typeface="Cabin"/>
              <a:ea typeface="Cabin"/>
              <a:cs typeface="Cabin"/>
              <a:sym typeface="Cabin"/>
            </a:endParaRPr>
          </a:p>
          <a:p>
            <a:pPr indent="0" lvl="0" marL="0" rtl="0" algn="l">
              <a:lnSpc>
                <a:spcPct val="100000"/>
              </a:lnSpc>
              <a:spcBef>
                <a:spcPts val="0"/>
              </a:spcBef>
              <a:spcAft>
                <a:spcPts val="0"/>
              </a:spcAft>
              <a:buNone/>
            </a:pPr>
            <a:r>
              <a:rPr b="1" i="1" lang="fr-CA">
                <a:latin typeface="Cabin"/>
                <a:ea typeface="Cabin"/>
                <a:cs typeface="Cabin"/>
                <a:sym typeface="Cabin"/>
              </a:rPr>
              <a:t>Essaye en français! (mais...</a:t>
            </a:r>
            <a:r>
              <a:rPr i="1" lang="fr-CA">
                <a:latin typeface="Cabin"/>
                <a:ea typeface="Cabin"/>
                <a:cs typeface="Cabin"/>
                <a:sym typeface="Cabin"/>
              </a:rPr>
              <a:t>You can write your description using French, English or another language if needed.)</a:t>
            </a:r>
            <a:endParaRPr i="1">
              <a:latin typeface="Cabin"/>
              <a:ea typeface="Cabin"/>
              <a:cs typeface="Cabin"/>
              <a:sym typeface="Cabin"/>
            </a:endParaRPr>
          </a:p>
        </p:txBody>
      </p:sp>
      <p:pic>
        <p:nvPicPr>
          <p:cNvPr id="133" name="Google Shape;133;p22"/>
          <p:cNvPicPr preferRelativeResize="0"/>
          <p:nvPr/>
        </p:nvPicPr>
        <p:blipFill>
          <a:blip r:embed="rId4">
            <a:alphaModFix/>
          </a:blip>
          <a:stretch>
            <a:fillRect/>
          </a:stretch>
        </p:blipFill>
        <p:spPr>
          <a:xfrm>
            <a:off x="613175" y="1939250"/>
            <a:ext cx="836075" cy="836075"/>
          </a:xfrm>
          <a:prstGeom prst="rect">
            <a:avLst/>
          </a:prstGeom>
          <a:noFill/>
          <a:ln>
            <a:noFill/>
          </a:ln>
        </p:spPr>
      </p:pic>
      <p:pic>
        <p:nvPicPr>
          <p:cNvPr id="134" name="Google Shape;134;p22"/>
          <p:cNvPicPr preferRelativeResize="0"/>
          <p:nvPr/>
        </p:nvPicPr>
        <p:blipFill>
          <a:blip r:embed="rId5">
            <a:alphaModFix/>
          </a:blip>
          <a:stretch>
            <a:fillRect/>
          </a:stretch>
        </p:blipFill>
        <p:spPr>
          <a:xfrm>
            <a:off x="613175" y="1304867"/>
            <a:ext cx="572700" cy="585599"/>
          </a:xfrm>
          <a:prstGeom prst="rect">
            <a:avLst/>
          </a:prstGeom>
          <a:noFill/>
          <a:ln>
            <a:noFill/>
          </a:ln>
        </p:spPr>
      </p:pic>
      <p:pic>
        <p:nvPicPr>
          <p:cNvPr id="135" name="Google Shape;135;p22"/>
          <p:cNvPicPr preferRelativeResize="0"/>
          <p:nvPr/>
        </p:nvPicPr>
        <p:blipFill>
          <a:blip r:embed="rId6">
            <a:alphaModFix/>
          </a:blip>
          <a:stretch>
            <a:fillRect/>
          </a:stretch>
        </p:blipFill>
        <p:spPr>
          <a:xfrm>
            <a:off x="613175" y="3128300"/>
            <a:ext cx="572700" cy="572700"/>
          </a:xfrm>
          <a:prstGeom prst="rect">
            <a:avLst/>
          </a:prstGeom>
          <a:noFill/>
          <a:ln>
            <a:noFill/>
          </a:ln>
        </p:spPr>
      </p:pic>
      <p:pic>
        <p:nvPicPr>
          <p:cNvPr id="136" name="Google Shape;136;p22" title="ma celebration task gr 4.mp3">
            <a:hlinkClick r:id="rId7"/>
          </p:cNvPr>
          <p:cNvPicPr preferRelativeResize="0"/>
          <p:nvPr/>
        </p:nvPicPr>
        <p:blipFill>
          <a:blip r:embed="rId8">
            <a:alphaModFix/>
          </a:blip>
          <a:stretch>
            <a:fillRect/>
          </a:stretch>
        </p:blipFill>
        <p:spPr>
          <a:xfrm>
            <a:off x="8232950" y="260600"/>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