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abin"/>
      <p:regular r:id="rId19"/>
      <p:bold r:id="rId20"/>
      <p:italic r:id="rId21"/>
      <p:boldItalic r:id="rId22"/>
    </p:embeddedFont>
    <p:embeddedFont>
      <p:font typeface="PT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bold.fntdata"/><Relationship Id="rId22" Type="http://schemas.openxmlformats.org/officeDocument/2006/relationships/font" Target="fonts/Cabin-boldItalic.fntdata"/><Relationship Id="rId21" Type="http://schemas.openxmlformats.org/officeDocument/2006/relationships/font" Target="fonts/Cabin-italic.fntdata"/><Relationship Id="rId24" Type="http://schemas.openxmlformats.org/officeDocument/2006/relationships/font" Target="fonts/PTSans-bold.fntdata"/><Relationship Id="rId23" Type="http://schemas.openxmlformats.org/officeDocument/2006/relationships/font" Target="fonts/PT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boldItalic.fntdata"/><Relationship Id="rId25" Type="http://schemas.openxmlformats.org/officeDocument/2006/relationships/font" Target="fonts/PT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bin-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a02259e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a02259e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82acb9c48_0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82acb9c48_0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82acb9c48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82acb9c48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82acb9c48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82acb9c48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82acb9c48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82acb9c48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9999f1f91_1_0:notes"/>
          <p:cNvSpPr txBox="1"/>
          <p:nvPr>
            <p:ph idx="1" type="body"/>
          </p:nvPr>
        </p:nvSpPr>
        <p:spPr>
          <a:xfrm>
            <a:off x="914710" y="4344025"/>
            <a:ext cx="5028600" cy="41145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
        <p:nvSpPr>
          <p:cNvPr id="65" name="Google Shape;65;g99999f1f91_1_0:notes"/>
          <p:cNvSpPr/>
          <p:nvPr>
            <p:ph idx="2" type="sldImg"/>
          </p:nvPr>
        </p:nvSpPr>
        <p:spPr>
          <a:xfrm>
            <a:off x="397607" y="685487"/>
            <a:ext cx="606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82acb9c48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82acb9c48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a02259e9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a02259e9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82acb9c48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82acb9c48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82acb9c48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82acb9c48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a02259e9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a02259e9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82acb9c48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82acb9c48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82acb9c48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82acb9c48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26128" y="457200"/>
            <a:ext cx="8260800" cy="7797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2800"/>
              <a:buFont typeface="PT Sans"/>
              <a:buNone/>
              <a:defRPr b="0" i="0" sz="3500" u="none" cap="none" strike="noStrike">
                <a:solidFill>
                  <a:schemeClr val="dk1"/>
                </a:solidFill>
                <a:latin typeface="PT Sans"/>
                <a:ea typeface="PT Sans"/>
                <a:cs typeface="PT Sans"/>
                <a:sym typeface="PT Sans"/>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52" name="Google Shape;52;p13"/>
          <p:cNvSpPr txBox="1"/>
          <p:nvPr>
            <p:ph idx="1" type="body"/>
          </p:nvPr>
        </p:nvSpPr>
        <p:spPr>
          <a:xfrm>
            <a:off x="457200" y="1314451"/>
            <a:ext cx="8229600" cy="3200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1pPr>
            <a:lvl2pPr indent="-355600" lvl="1" marL="914400" marR="0" rtl="0" algn="l">
              <a:spcBef>
                <a:spcPts val="16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spcBef>
                <a:spcPts val="160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spcBef>
                <a:spcPts val="160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spcBef>
                <a:spcPts val="160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spcBef>
                <a:spcPts val="160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spcBef>
                <a:spcPts val="1600"/>
              </a:spcBef>
              <a:spcAft>
                <a:spcPts val="160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5" name="Google Shape;55;p13"/>
          <p:cNvSpPr txBox="1"/>
          <p:nvPr>
            <p:ph idx="12" type="sldNum"/>
          </p:nvPr>
        </p:nvSpPr>
        <p:spPr>
          <a:xfrm>
            <a:off x="7924800" y="114300"/>
            <a:ext cx="1066800" cy="246900"/>
          </a:xfrm>
          <a:prstGeom prst="rect">
            <a:avLst/>
          </a:prstGeom>
          <a:noFill/>
          <a:ln>
            <a:noFill/>
          </a:ln>
        </p:spPr>
        <p:txBody>
          <a:bodyPr anchorCtr="1" anchor="b" bIns="0" lIns="91425" spcFirstLastPara="1" rIns="91425" wrap="square" tIns="45700">
            <a:noAutofit/>
          </a:bodyPr>
          <a:lstStyle>
            <a:lvl1pPr indent="0" lvl="0" marL="0" marR="0" rtl="0" algn="r">
              <a:spcBef>
                <a:spcPts val="0"/>
              </a:spcBef>
              <a:buNone/>
              <a:defRPr b="0" i="0" sz="1200" u="none" cap="none" strike="noStrike">
                <a:solidFill>
                  <a:schemeClr val="dk1"/>
                </a:solidFill>
                <a:latin typeface="PT Sans"/>
                <a:ea typeface="PT Sans"/>
                <a:cs typeface="PT Sans"/>
                <a:sym typeface="PT Sans"/>
              </a:defRPr>
            </a:lvl1pPr>
            <a:lvl2pPr indent="0" lvl="1" marL="0" marR="0" rtl="0" algn="r">
              <a:spcBef>
                <a:spcPts val="0"/>
              </a:spcBef>
              <a:buNone/>
              <a:defRPr b="0" i="0" sz="1200" u="none" cap="none" strike="noStrike">
                <a:solidFill>
                  <a:schemeClr val="dk1"/>
                </a:solidFill>
                <a:latin typeface="PT Sans"/>
                <a:ea typeface="PT Sans"/>
                <a:cs typeface="PT Sans"/>
                <a:sym typeface="PT Sans"/>
              </a:defRPr>
            </a:lvl2pPr>
            <a:lvl3pPr indent="0" lvl="2" marL="0" marR="0" rtl="0" algn="r">
              <a:spcBef>
                <a:spcPts val="0"/>
              </a:spcBef>
              <a:buNone/>
              <a:defRPr b="0" i="0" sz="1200" u="none" cap="none" strike="noStrike">
                <a:solidFill>
                  <a:schemeClr val="dk1"/>
                </a:solidFill>
                <a:latin typeface="PT Sans"/>
                <a:ea typeface="PT Sans"/>
                <a:cs typeface="PT Sans"/>
                <a:sym typeface="PT Sans"/>
              </a:defRPr>
            </a:lvl3pPr>
            <a:lvl4pPr indent="0" lvl="3" marL="0" marR="0" rtl="0" algn="r">
              <a:spcBef>
                <a:spcPts val="0"/>
              </a:spcBef>
              <a:buNone/>
              <a:defRPr b="0" i="0" sz="1200" u="none" cap="none" strike="noStrike">
                <a:solidFill>
                  <a:schemeClr val="dk1"/>
                </a:solidFill>
                <a:latin typeface="PT Sans"/>
                <a:ea typeface="PT Sans"/>
                <a:cs typeface="PT Sans"/>
                <a:sym typeface="PT Sans"/>
              </a:defRPr>
            </a:lvl4pPr>
            <a:lvl5pPr indent="0" lvl="4" marL="0" marR="0" rtl="0" algn="r">
              <a:spcBef>
                <a:spcPts val="0"/>
              </a:spcBef>
              <a:buNone/>
              <a:defRPr b="0" i="0" sz="1200" u="none" cap="none" strike="noStrike">
                <a:solidFill>
                  <a:schemeClr val="dk1"/>
                </a:solidFill>
                <a:latin typeface="PT Sans"/>
                <a:ea typeface="PT Sans"/>
                <a:cs typeface="PT Sans"/>
                <a:sym typeface="PT Sans"/>
              </a:defRPr>
            </a:lvl5pPr>
            <a:lvl6pPr indent="0" lvl="5" marL="0" marR="0" rtl="0" algn="r">
              <a:spcBef>
                <a:spcPts val="0"/>
              </a:spcBef>
              <a:buNone/>
              <a:defRPr b="0" i="0" sz="1200" u="none" cap="none" strike="noStrike">
                <a:solidFill>
                  <a:schemeClr val="dk1"/>
                </a:solidFill>
                <a:latin typeface="PT Sans"/>
                <a:ea typeface="PT Sans"/>
                <a:cs typeface="PT Sans"/>
                <a:sym typeface="PT Sans"/>
              </a:defRPr>
            </a:lvl6pPr>
            <a:lvl7pPr indent="0" lvl="6" marL="0" marR="0" rtl="0" algn="r">
              <a:spcBef>
                <a:spcPts val="0"/>
              </a:spcBef>
              <a:buNone/>
              <a:defRPr b="0" i="0" sz="1200" u="none" cap="none" strike="noStrike">
                <a:solidFill>
                  <a:schemeClr val="dk1"/>
                </a:solidFill>
                <a:latin typeface="PT Sans"/>
                <a:ea typeface="PT Sans"/>
                <a:cs typeface="PT Sans"/>
                <a:sym typeface="PT Sans"/>
              </a:defRPr>
            </a:lvl7pPr>
            <a:lvl8pPr indent="0" lvl="7" marL="0" marR="0" rtl="0" algn="r">
              <a:spcBef>
                <a:spcPts val="0"/>
              </a:spcBef>
              <a:buNone/>
              <a:defRPr b="0" i="0" sz="1200" u="none" cap="none" strike="noStrike">
                <a:solidFill>
                  <a:schemeClr val="dk1"/>
                </a:solidFill>
                <a:latin typeface="PT Sans"/>
                <a:ea typeface="PT Sans"/>
                <a:cs typeface="PT Sans"/>
                <a:sym typeface="PT Sans"/>
              </a:defRPr>
            </a:lvl8pPr>
            <a:lvl9pPr indent="0" lvl="8" marL="0" marR="0" rtl="0" algn="r">
              <a:spcBef>
                <a:spcPts val="0"/>
              </a:spcBef>
              <a:buNone/>
              <a:defRPr b="0" i="0" sz="1200" u="none" cap="none" strike="noStrike">
                <a:solidFill>
                  <a:schemeClr val="dk1"/>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hyperlink" Target="http://drive.google.com/file/d/1gmcIQOsTry1pXtr31ccBzditVn6Qx8Ie/view" TargetMode="External"/><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hyperlink" Target="http://drive.google.com/file/d/1E6-jE1Mh11JBEgQ-YBWLSOE-RA-oMLyN/view" TargetMode="External"/><Relationship Id="rId7" Type="http://schemas.openxmlformats.org/officeDocument/2006/relationships/image" Target="../media/image1.png"/><Relationship Id="rId8"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hyperlink" Target="http://drive.google.com/file/d/1QOGhGfYBT7YDqF81lvBg27-v8v5lWYSB/view" TargetMode="External"/><Relationship Id="rId7" Type="http://schemas.openxmlformats.org/officeDocument/2006/relationships/image" Target="../media/image1.png"/><Relationship Id="rId8" Type="http://schemas.openxmlformats.org/officeDocument/2006/relationships/hyperlink" Target="http://drive.google.com/file/d/19-zO1d_OxCgLgh-2_w5y4AVi6oWjvO3g/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hyperlink" Target="http://drive.google.com/file/d/1nAlQPpzHubPFdxl9On1xrpLCw9eLsB1A/view" TargetMode="External"/><Relationship Id="rId5" Type="http://schemas.openxmlformats.org/officeDocument/2006/relationships/image" Target="../media/image1.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drive.google.com/open?id=1Kc_hijGXLhwMUKYZHVKSZANJLlHXtbLk&amp;authuser=0" TargetMode="External"/><Relationship Id="rId4" Type="http://schemas.openxmlformats.org/officeDocument/2006/relationships/hyperlink" Target="https://safeyoutube.net/w/4OdC" TargetMode="External"/><Relationship Id="rId5" Type="http://schemas.openxmlformats.org/officeDocument/2006/relationships/hyperlink" Target="https://www.idello.org/en" TargetMode="External"/><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hyperlink" Target="http://drive.google.com/file/d/1YmPe3Mb_5r60pvwYzOBZBCdleoetY0Yk/view" TargetMode="External"/><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wM1Sk1oMlQOaUCHiGorCKio80zMBqhAY/view" TargetMode="External"/><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afeyoutube.net/w/WRXeb" TargetMode="External"/><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hyperlink" Target="http://drive.google.com/file/d/1ULZUogAF24C-V0AzdcNiGvrYCppr-azi/view" TargetMode="External"/><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drive.google.com/file/d/1FYruTh16zKWXv3ekUbSRuwlBXjUNYu3H/view"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2.png"/><Relationship Id="rId8" Type="http://schemas.openxmlformats.org/officeDocument/2006/relationships/image" Target="../media/image17.jpg"/></Relationships>
</file>

<file path=ppt/slides/_rels/slide8.xml.rels><?xml version="1.0" encoding="UTF-8" standalone="yes"?><Relationships xmlns="http://schemas.openxmlformats.org/package/2006/relationships"><Relationship Id="rId11" Type="http://schemas.openxmlformats.org/officeDocument/2006/relationships/hyperlink" Target="http://drive.google.com/file/d/1VUj5tn7hlD-LQIk0rC0vm201C8oZYrpB/view" TargetMode="External"/><Relationship Id="rId10" Type="http://schemas.openxmlformats.org/officeDocument/2006/relationships/image" Target="../media/image19.png"/><Relationship Id="rId13" Type="http://schemas.openxmlformats.org/officeDocument/2006/relationships/hyperlink" Target="http://drive.google.com/file/d/1l9xveGsgF-GiMtyFX9vwBPyNSa6qLHp-/view" TargetMode="External"/><Relationship Id="rId12"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idello.org/en/resource/7303-Chanson-Moi-Je-Mappelle" TargetMode="External"/><Relationship Id="rId4" Type="http://schemas.openxmlformats.org/officeDocument/2006/relationships/hyperlink" Target="https://www.idello.org/en" TargetMode="External"/><Relationship Id="rId9"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1.png"/><Relationship Id="rId8" Type="http://schemas.openxmlformats.org/officeDocument/2006/relationships/hyperlink" Target="http://drive.google.com/file/d/15znwRDmbSHCrL8Hf5h1iYBnSqpIq_bXZ/vie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rPr lang="en" sz="4800">
                <a:solidFill>
                  <a:srgbClr val="FFFFFF"/>
                </a:solidFill>
                <a:latin typeface="Cabin"/>
                <a:ea typeface="Cabin"/>
                <a:cs typeface="Cabin"/>
                <a:sym typeface="Cabin"/>
              </a:rPr>
              <a:t>École virtuelle TDSB</a:t>
            </a:r>
            <a:endParaRPr sz="4800">
              <a:solidFill>
                <a:srgbClr val="FFFFFF"/>
              </a:solidFill>
              <a:latin typeface="Cabin"/>
              <a:ea typeface="Cabin"/>
              <a:cs typeface="Cabin"/>
              <a:sym typeface="Cabin"/>
            </a:endParaRPr>
          </a:p>
          <a:p>
            <a:pPr indent="0" lvl="0" marL="0" rtl="0" algn="ctr">
              <a:spcBef>
                <a:spcPts val="0"/>
              </a:spcBef>
              <a:spcAft>
                <a:spcPts val="0"/>
              </a:spcAft>
              <a:buNone/>
            </a:pPr>
            <a:r>
              <a:rPr b="1" lang="en">
                <a:solidFill>
                  <a:srgbClr val="FFFFFF"/>
                </a:solidFill>
                <a:latin typeface="Cabin"/>
                <a:ea typeface="Cabin"/>
                <a:cs typeface="Cabin"/>
                <a:sym typeface="Cabin"/>
              </a:rPr>
              <a:t>Grade 5 Core French</a:t>
            </a:r>
            <a:endParaRPr b="1">
              <a:solidFill>
                <a:srgbClr val="FFFFFF"/>
              </a:solidFill>
              <a:latin typeface="Cabin"/>
              <a:ea typeface="Cabin"/>
              <a:cs typeface="Cabin"/>
              <a:sym typeface="Cabin"/>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abin"/>
                <a:ea typeface="Cabin"/>
                <a:cs typeface="Cabin"/>
                <a:sym typeface="Cabin"/>
              </a:rPr>
              <a:t>mardi le 22 septembre 2020</a:t>
            </a:r>
            <a:endParaRPr>
              <a:solidFill>
                <a:srgbClr val="FFFFFF"/>
              </a:solidFill>
              <a:latin typeface="Cabin"/>
              <a:ea typeface="Cabin"/>
              <a:cs typeface="Cabin"/>
              <a:sym typeface="Cabin"/>
            </a:endParaRPr>
          </a:p>
        </p:txBody>
      </p:sp>
      <p:pic>
        <p:nvPicPr>
          <p:cNvPr id="62" name="Google Shape;62;p14"/>
          <p:cNvPicPr preferRelativeResize="0"/>
          <p:nvPr/>
        </p:nvPicPr>
        <p:blipFill>
          <a:blip r:embed="rId3">
            <a:alphaModFix/>
          </a:blip>
          <a:stretch>
            <a:fillRect/>
          </a:stretch>
        </p:blipFill>
        <p:spPr>
          <a:xfrm>
            <a:off x="579600" y="455275"/>
            <a:ext cx="514350" cy="65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Comment t’appelles-tu?</a:t>
            </a:r>
            <a:endParaRPr/>
          </a:p>
        </p:txBody>
      </p:sp>
      <p:sp>
        <p:nvSpPr>
          <p:cNvPr id="175" name="Google Shape;17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434343"/>
                </a:solidFill>
                <a:latin typeface="Cabin"/>
                <a:ea typeface="Cabin"/>
                <a:cs typeface="Cabin"/>
                <a:sym typeface="Cabin"/>
              </a:rPr>
              <a:t>Comment t’appelles tu?</a:t>
            </a:r>
            <a:r>
              <a:rPr lang="en">
                <a:solidFill>
                  <a:srgbClr val="434343"/>
                </a:solidFill>
                <a:latin typeface="Cabin"/>
                <a:ea typeface="Cabin"/>
                <a:cs typeface="Cabin"/>
                <a:sym typeface="Cabin"/>
              </a:rPr>
              <a:t> or </a:t>
            </a:r>
            <a:r>
              <a:rPr b="1" lang="en">
                <a:solidFill>
                  <a:srgbClr val="434343"/>
                </a:solidFill>
                <a:latin typeface="Cabin"/>
                <a:ea typeface="Cabin"/>
                <a:cs typeface="Cabin"/>
                <a:sym typeface="Cabin"/>
              </a:rPr>
              <a:t>Quel est ton nom? </a:t>
            </a:r>
            <a:r>
              <a:rPr lang="en">
                <a:solidFill>
                  <a:srgbClr val="434343"/>
                </a:solidFill>
                <a:latin typeface="Cabin"/>
                <a:ea typeface="Cabin"/>
                <a:cs typeface="Cabin"/>
                <a:sym typeface="Cabin"/>
              </a:rPr>
              <a:t>Are both ways of asking someone what their name is in French.  </a:t>
            </a:r>
            <a:endParaRPr>
              <a:solidFill>
                <a:srgbClr val="434343"/>
              </a:solidFill>
              <a:latin typeface="Cabin"/>
              <a:ea typeface="Cabin"/>
              <a:cs typeface="Cabin"/>
              <a:sym typeface="Cabin"/>
            </a:endParaRPr>
          </a:p>
          <a:p>
            <a:pPr indent="0" lvl="0" marL="0" rtl="0" algn="l">
              <a:spcBef>
                <a:spcPts val="2100"/>
              </a:spcBef>
              <a:spcAft>
                <a:spcPts val="0"/>
              </a:spcAft>
              <a:buClr>
                <a:schemeClr val="dk1"/>
              </a:buClr>
              <a:buSzPts val="1100"/>
              <a:buFont typeface="Arial"/>
              <a:buNone/>
            </a:pPr>
            <a:r>
              <a:rPr lang="en">
                <a:solidFill>
                  <a:srgbClr val="434343"/>
                </a:solidFill>
                <a:latin typeface="Cabin"/>
                <a:ea typeface="Cabin"/>
                <a:cs typeface="Cabin"/>
                <a:sym typeface="Cabin"/>
              </a:rPr>
              <a:t>Practice introducing yourself aloud in french so you can do it when you meet your teacher and classmates for the first time.  </a:t>
            </a:r>
            <a:r>
              <a:rPr b="1" lang="en">
                <a:solidFill>
                  <a:srgbClr val="434343"/>
                </a:solidFill>
                <a:latin typeface="Cabin"/>
                <a:ea typeface="Cabin"/>
                <a:cs typeface="Cabin"/>
                <a:sym typeface="Cabin"/>
              </a:rPr>
              <a:t>Je m’appelle</a:t>
            </a:r>
            <a:r>
              <a:rPr lang="en">
                <a:solidFill>
                  <a:srgbClr val="434343"/>
                </a:solidFill>
                <a:latin typeface="Cabin"/>
                <a:ea typeface="Cabin"/>
                <a:cs typeface="Cabin"/>
                <a:sym typeface="Cabin"/>
              </a:rPr>
              <a:t>  or </a:t>
            </a:r>
            <a:r>
              <a:rPr b="1" lang="en">
                <a:solidFill>
                  <a:srgbClr val="434343"/>
                </a:solidFill>
                <a:latin typeface="Cabin"/>
                <a:ea typeface="Cabin"/>
                <a:cs typeface="Cabin"/>
                <a:sym typeface="Cabin"/>
              </a:rPr>
              <a:t>Mon nom est </a:t>
            </a:r>
            <a:endParaRPr b="1">
              <a:solidFill>
                <a:srgbClr val="434343"/>
              </a:solidFill>
              <a:latin typeface="Cabin"/>
              <a:ea typeface="Cabin"/>
              <a:cs typeface="Cabin"/>
              <a:sym typeface="Cabin"/>
            </a:endParaRPr>
          </a:p>
          <a:p>
            <a:pPr indent="0" lvl="0" marL="0" rtl="0" algn="l">
              <a:spcBef>
                <a:spcPts val="2100"/>
              </a:spcBef>
              <a:spcAft>
                <a:spcPts val="1600"/>
              </a:spcAft>
              <a:buNone/>
            </a:pPr>
            <a:r>
              <a:t/>
            </a:r>
            <a:endParaRPr/>
          </a:p>
        </p:txBody>
      </p:sp>
      <p:pic>
        <p:nvPicPr>
          <p:cNvPr id="176" name="Google Shape;176;p23"/>
          <p:cNvPicPr preferRelativeResize="0"/>
          <p:nvPr/>
        </p:nvPicPr>
        <p:blipFill>
          <a:blip r:embed="rId3">
            <a:alphaModFix/>
          </a:blip>
          <a:stretch>
            <a:fillRect/>
          </a:stretch>
        </p:blipFill>
        <p:spPr>
          <a:xfrm>
            <a:off x="4721149" y="4392812"/>
            <a:ext cx="766750" cy="701525"/>
          </a:xfrm>
          <a:prstGeom prst="rect">
            <a:avLst/>
          </a:prstGeom>
          <a:noFill/>
          <a:ln>
            <a:noFill/>
          </a:ln>
        </p:spPr>
      </p:pic>
      <p:sp>
        <p:nvSpPr>
          <p:cNvPr id="177" name="Google Shape;177;p23"/>
          <p:cNvSpPr txBox="1"/>
          <p:nvPr/>
        </p:nvSpPr>
        <p:spPr>
          <a:xfrm>
            <a:off x="5564100" y="45269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Regarde </a:t>
            </a:r>
            <a:r>
              <a:rPr lang="en" sz="1800">
                <a:solidFill>
                  <a:schemeClr val="dk2"/>
                </a:solidFill>
                <a:latin typeface="Cabin"/>
                <a:ea typeface="Cabin"/>
                <a:cs typeface="Cabin"/>
                <a:sym typeface="Cabin"/>
              </a:rPr>
              <a:t>         la prochaine page.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p:txBody>
      </p:sp>
      <p:pic>
        <p:nvPicPr>
          <p:cNvPr id="178" name="Google Shape;178;p23"/>
          <p:cNvPicPr preferRelativeResize="0"/>
          <p:nvPr/>
        </p:nvPicPr>
        <p:blipFill>
          <a:blip r:embed="rId4">
            <a:alphaModFix/>
          </a:blip>
          <a:stretch>
            <a:fillRect/>
          </a:stretch>
        </p:blipFill>
        <p:spPr>
          <a:xfrm>
            <a:off x="6489500" y="4526975"/>
            <a:ext cx="423288" cy="423288"/>
          </a:xfrm>
          <a:prstGeom prst="rect">
            <a:avLst/>
          </a:prstGeom>
          <a:noFill/>
          <a:ln>
            <a:noFill/>
          </a:ln>
        </p:spPr>
      </p:pic>
      <p:pic>
        <p:nvPicPr>
          <p:cNvPr id="179" name="Google Shape;179;p23" title="Slide 9.mp3">
            <a:hlinkClick r:id="rId5"/>
          </p:cNvPr>
          <p:cNvPicPr preferRelativeResize="0"/>
          <p:nvPr/>
        </p:nvPicPr>
        <p:blipFill>
          <a:blip r:embed="rId6">
            <a:alphaModFix/>
          </a:blip>
          <a:stretch>
            <a:fillRect/>
          </a:stretch>
        </p:blipFill>
        <p:spPr>
          <a:xfrm>
            <a:off x="7949975" y="319075"/>
            <a:ext cx="456450" cy="456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A l’</a:t>
            </a:r>
            <a:r>
              <a:rPr lang="en">
                <a:solidFill>
                  <a:srgbClr val="434343"/>
                </a:solidFill>
                <a:latin typeface="Cabin"/>
                <a:ea typeface="Cabin"/>
                <a:cs typeface="Cabin"/>
                <a:sym typeface="Cabin"/>
              </a:rPr>
              <a:t>é</a:t>
            </a:r>
            <a:r>
              <a:rPr lang="en">
                <a:latin typeface="Cabin"/>
                <a:ea typeface="Cabin"/>
                <a:cs typeface="Cabin"/>
                <a:sym typeface="Cabin"/>
              </a:rPr>
              <a:t>crit maintenant- </a:t>
            </a:r>
            <a:r>
              <a:rPr lang="en">
                <a:latin typeface="Cabin"/>
                <a:ea typeface="Cabin"/>
                <a:cs typeface="Cabin"/>
                <a:sym typeface="Cabin"/>
              </a:rPr>
              <a:t>Pr</a:t>
            </a:r>
            <a:r>
              <a:rPr lang="en">
                <a:solidFill>
                  <a:srgbClr val="434343"/>
                </a:solidFill>
                <a:latin typeface="Cabin"/>
                <a:ea typeface="Cabin"/>
                <a:cs typeface="Cabin"/>
                <a:sym typeface="Cabin"/>
              </a:rPr>
              <a:t>é</a:t>
            </a:r>
            <a:r>
              <a:rPr lang="en">
                <a:latin typeface="Cabin"/>
                <a:ea typeface="Cabin"/>
                <a:cs typeface="Cabin"/>
                <a:sym typeface="Cabin"/>
              </a:rPr>
              <a:t>sente-toi!</a:t>
            </a:r>
            <a:endParaRPr>
              <a:latin typeface="Cabin"/>
              <a:ea typeface="Cabin"/>
              <a:cs typeface="Cabin"/>
              <a:sym typeface="Cabin"/>
            </a:endParaRPr>
          </a:p>
        </p:txBody>
      </p:sp>
      <p:sp>
        <p:nvSpPr>
          <p:cNvPr id="185" name="Google Shape;18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you know a basic greeting in French and you can introduce yourself. Write a short message in French to introduce yourself using the words that you learned today. </a:t>
            </a:r>
            <a:endParaRPr/>
          </a:p>
          <a:p>
            <a:pPr indent="0" lvl="0" marL="914400" rtl="0" algn="l">
              <a:lnSpc>
                <a:spcPct val="100000"/>
              </a:lnSpc>
              <a:spcBef>
                <a:spcPts val="1600"/>
              </a:spcBef>
              <a:spcAft>
                <a:spcPts val="0"/>
              </a:spcAft>
              <a:buNone/>
            </a:pPr>
            <a:r>
              <a:rPr b="1" i="1" lang="en">
                <a:latin typeface="Cabin"/>
                <a:ea typeface="Cabin"/>
                <a:cs typeface="Cabin"/>
                <a:sym typeface="Cabin"/>
              </a:rPr>
              <a:t>Complète l’activité</a:t>
            </a:r>
            <a:r>
              <a:rPr lang="en">
                <a:latin typeface="Cabin"/>
                <a:ea typeface="Cabin"/>
                <a:cs typeface="Cabin"/>
                <a:sym typeface="Cabin"/>
              </a:rPr>
              <a:t>. You can use a piece of paper or a Google Doc to add your              ideas. </a:t>
            </a:r>
            <a:endParaRPr>
              <a:latin typeface="Cabin"/>
              <a:ea typeface="Cabin"/>
              <a:cs typeface="Cabin"/>
              <a:sym typeface="Cabin"/>
            </a:endParaRPr>
          </a:p>
          <a:p>
            <a:pPr indent="0" lvl="0" marL="914400" rtl="0" algn="l">
              <a:lnSpc>
                <a:spcPct val="100000"/>
              </a:lnSpc>
              <a:spcBef>
                <a:spcPts val="0"/>
              </a:spcBef>
              <a:spcAft>
                <a:spcPts val="0"/>
              </a:spcAft>
              <a:buNone/>
            </a:pPr>
            <a:r>
              <a:t/>
            </a:r>
            <a:endParaRPr>
              <a:latin typeface="Cabin"/>
              <a:ea typeface="Cabin"/>
              <a:cs typeface="Cabin"/>
              <a:sym typeface="Cabin"/>
            </a:endParaRPr>
          </a:p>
          <a:p>
            <a:pPr indent="0" lvl="0" marL="914400" rtl="0" algn="l">
              <a:lnSpc>
                <a:spcPct val="100000"/>
              </a:lnSpc>
              <a:spcBef>
                <a:spcPts val="0"/>
              </a:spcBef>
              <a:spcAft>
                <a:spcPts val="0"/>
              </a:spcAft>
              <a:buClr>
                <a:schemeClr val="dk1"/>
              </a:buClr>
              <a:buSzPts val="1100"/>
              <a:buFont typeface="Arial"/>
              <a:buNone/>
            </a:pPr>
            <a:r>
              <a:rPr lang="en">
                <a:latin typeface="Cabin"/>
                <a:ea typeface="Cabin"/>
                <a:cs typeface="Cabin"/>
                <a:sym typeface="Cabin"/>
              </a:rPr>
              <a:t>Use this checklist to guide your work</a:t>
            </a:r>
            <a:endParaRPr>
              <a:latin typeface="Cabin"/>
              <a:ea typeface="Cabin"/>
              <a:cs typeface="Cabin"/>
              <a:sym typeface="Cabin"/>
            </a:endParaRPr>
          </a:p>
          <a:p>
            <a:pPr indent="-342900" lvl="0" marL="457200" rtl="0" algn="ctr">
              <a:spcBef>
                <a:spcPts val="0"/>
              </a:spcBef>
              <a:spcAft>
                <a:spcPts val="0"/>
              </a:spcAft>
              <a:buSzPts val="1800"/>
              <a:buChar char="✓"/>
            </a:pPr>
            <a:r>
              <a:rPr lang="en"/>
              <a:t>I can say a greeting/hello- </a:t>
            </a:r>
            <a:r>
              <a:rPr i="1" lang="en"/>
              <a:t>Je peux dire </a:t>
            </a:r>
            <a:r>
              <a:rPr b="1" i="1" lang="en"/>
              <a:t>Bonjour</a:t>
            </a:r>
            <a:endParaRPr b="1" i="1"/>
          </a:p>
          <a:p>
            <a:pPr indent="-342900" lvl="0" marL="457200" rtl="0" algn="ctr">
              <a:spcBef>
                <a:spcPts val="0"/>
              </a:spcBef>
              <a:spcAft>
                <a:spcPts val="0"/>
              </a:spcAft>
              <a:buSzPts val="1800"/>
              <a:buChar char="✓"/>
            </a:pPr>
            <a:r>
              <a:rPr lang="en"/>
              <a:t>I can introduce myself- </a:t>
            </a:r>
            <a:r>
              <a:rPr i="1" lang="en"/>
              <a:t>J</a:t>
            </a:r>
            <a:r>
              <a:rPr b="1" i="1" lang="en"/>
              <a:t>e peux dire mon nom</a:t>
            </a:r>
            <a:endParaRPr b="1" i="1"/>
          </a:p>
          <a:p>
            <a:pPr indent="-342900" lvl="0" marL="457200" rtl="0" algn="ctr">
              <a:spcBef>
                <a:spcPts val="0"/>
              </a:spcBef>
              <a:spcAft>
                <a:spcPts val="0"/>
              </a:spcAft>
              <a:buSzPts val="1800"/>
              <a:buChar char="✓"/>
            </a:pPr>
            <a:r>
              <a:rPr lang="en"/>
              <a:t>I can say goodbye- </a:t>
            </a:r>
            <a:r>
              <a:rPr b="1" i="1" lang="en"/>
              <a:t>Je peux dire Au revoir</a:t>
            </a:r>
            <a:endParaRPr b="1" i="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86" name="Google Shape;186;p24"/>
          <p:cNvPicPr preferRelativeResize="0"/>
          <p:nvPr/>
        </p:nvPicPr>
        <p:blipFill>
          <a:blip r:embed="rId3">
            <a:alphaModFix/>
          </a:blip>
          <a:stretch>
            <a:fillRect/>
          </a:stretch>
        </p:blipFill>
        <p:spPr>
          <a:xfrm>
            <a:off x="503925" y="2440650"/>
            <a:ext cx="572700" cy="572700"/>
          </a:xfrm>
          <a:prstGeom prst="rect">
            <a:avLst/>
          </a:prstGeom>
          <a:noFill/>
          <a:ln>
            <a:noFill/>
          </a:ln>
        </p:spPr>
      </p:pic>
      <p:pic>
        <p:nvPicPr>
          <p:cNvPr id="187" name="Google Shape;187;p24"/>
          <p:cNvPicPr preferRelativeResize="0"/>
          <p:nvPr/>
        </p:nvPicPr>
        <p:blipFill>
          <a:blip r:embed="rId4">
            <a:alphaModFix/>
          </a:blip>
          <a:stretch>
            <a:fillRect/>
          </a:stretch>
        </p:blipFill>
        <p:spPr>
          <a:xfrm>
            <a:off x="4721149" y="4392812"/>
            <a:ext cx="766750" cy="701525"/>
          </a:xfrm>
          <a:prstGeom prst="rect">
            <a:avLst/>
          </a:prstGeom>
          <a:noFill/>
          <a:ln>
            <a:noFill/>
          </a:ln>
        </p:spPr>
      </p:pic>
      <p:sp>
        <p:nvSpPr>
          <p:cNvPr id="188" name="Google Shape;188;p24"/>
          <p:cNvSpPr txBox="1"/>
          <p:nvPr/>
        </p:nvSpPr>
        <p:spPr>
          <a:xfrm>
            <a:off x="5564100" y="45269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Regarde </a:t>
            </a:r>
            <a:r>
              <a:rPr lang="en" sz="1800">
                <a:solidFill>
                  <a:schemeClr val="dk2"/>
                </a:solidFill>
                <a:latin typeface="Cabin"/>
                <a:ea typeface="Cabin"/>
                <a:cs typeface="Cabin"/>
                <a:sym typeface="Cabin"/>
              </a:rPr>
              <a:t>         la prochaine page.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p:txBody>
      </p:sp>
      <p:pic>
        <p:nvPicPr>
          <p:cNvPr id="189" name="Google Shape;189;p24"/>
          <p:cNvPicPr preferRelativeResize="0"/>
          <p:nvPr/>
        </p:nvPicPr>
        <p:blipFill>
          <a:blip r:embed="rId5">
            <a:alphaModFix/>
          </a:blip>
          <a:stretch>
            <a:fillRect/>
          </a:stretch>
        </p:blipFill>
        <p:spPr>
          <a:xfrm>
            <a:off x="6489500" y="4526975"/>
            <a:ext cx="423288" cy="423288"/>
          </a:xfrm>
          <a:prstGeom prst="rect">
            <a:avLst/>
          </a:prstGeom>
          <a:noFill/>
          <a:ln>
            <a:noFill/>
          </a:ln>
        </p:spPr>
      </p:pic>
      <p:pic>
        <p:nvPicPr>
          <p:cNvPr id="190" name="Google Shape;190;p24" title="slide 10.mp3">
            <a:hlinkClick r:id="rId6"/>
          </p:cNvPr>
          <p:cNvPicPr preferRelativeResize="0"/>
          <p:nvPr/>
        </p:nvPicPr>
        <p:blipFill>
          <a:blip r:embed="rId7">
            <a:alphaModFix/>
          </a:blip>
          <a:stretch>
            <a:fillRect/>
          </a:stretch>
        </p:blipFill>
        <p:spPr>
          <a:xfrm>
            <a:off x="8277550" y="101525"/>
            <a:ext cx="423300" cy="423300"/>
          </a:xfrm>
          <a:prstGeom prst="rect">
            <a:avLst/>
          </a:prstGeom>
          <a:noFill/>
          <a:ln>
            <a:noFill/>
          </a:ln>
        </p:spPr>
      </p:pic>
      <p:pic>
        <p:nvPicPr>
          <p:cNvPr id="191" name="Google Shape;191;p24"/>
          <p:cNvPicPr preferRelativeResize="0"/>
          <p:nvPr/>
        </p:nvPicPr>
        <p:blipFill>
          <a:blip r:embed="rId8">
            <a:alphaModFix/>
          </a:blip>
          <a:stretch>
            <a:fillRect/>
          </a:stretch>
        </p:blipFill>
        <p:spPr>
          <a:xfrm>
            <a:off x="518301" y="3210500"/>
            <a:ext cx="543951" cy="504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238750" y="425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 revoir</a:t>
            </a:r>
            <a:r>
              <a:rPr lang="en"/>
              <a:t> les amis, au revoir!</a:t>
            </a:r>
            <a:endParaRPr/>
          </a:p>
        </p:txBody>
      </p:sp>
      <p:sp>
        <p:nvSpPr>
          <p:cNvPr id="197" name="Google Shape;197;p25"/>
          <p:cNvSpPr txBox="1"/>
          <p:nvPr>
            <p:ph idx="1" type="body"/>
          </p:nvPr>
        </p:nvSpPr>
        <p:spPr>
          <a:xfrm>
            <a:off x="311700" y="11588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Cabin"/>
                <a:ea typeface="Cabin"/>
                <a:cs typeface="Cabin"/>
                <a:sym typeface="Cabin"/>
              </a:rPr>
              <a:t>Just like you can say </a:t>
            </a:r>
            <a:r>
              <a:rPr b="1" i="1" lang="en">
                <a:solidFill>
                  <a:schemeClr val="dk1"/>
                </a:solidFill>
                <a:latin typeface="Cabin"/>
                <a:ea typeface="Cabin"/>
                <a:cs typeface="Cabin"/>
                <a:sym typeface="Cabin"/>
              </a:rPr>
              <a:t>Bonjour </a:t>
            </a:r>
            <a:r>
              <a:rPr i="1" lang="en">
                <a:solidFill>
                  <a:schemeClr val="dk1"/>
                </a:solidFill>
                <a:latin typeface="Cabin"/>
                <a:ea typeface="Cabin"/>
                <a:cs typeface="Cabin"/>
                <a:sym typeface="Cabin"/>
              </a:rPr>
              <a:t>at the </a:t>
            </a:r>
            <a:r>
              <a:rPr i="1" lang="en">
                <a:solidFill>
                  <a:schemeClr val="dk1"/>
                </a:solidFill>
                <a:latin typeface="Cabin"/>
                <a:ea typeface="Cabin"/>
                <a:cs typeface="Cabin"/>
                <a:sym typeface="Cabin"/>
              </a:rPr>
              <a:t>beginning</a:t>
            </a:r>
            <a:r>
              <a:rPr i="1" lang="en">
                <a:solidFill>
                  <a:schemeClr val="dk1"/>
                </a:solidFill>
                <a:latin typeface="Cabin"/>
                <a:ea typeface="Cabin"/>
                <a:cs typeface="Cabin"/>
                <a:sym typeface="Cabin"/>
              </a:rPr>
              <a:t> of class, you can also say </a:t>
            </a:r>
            <a:r>
              <a:rPr b="1" i="1" lang="en">
                <a:solidFill>
                  <a:schemeClr val="dk1"/>
                </a:solidFill>
                <a:latin typeface="Cabin"/>
                <a:ea typeface="Cabin"/>
                <a:cs typeface="Cabin"/>
                <a:sym typeface="Cabin"/>
              </a:rPr>
              <a:t>Au revoir</a:t>
            </a:r>
            <a:r>
              <a:rPr i="1" lang="en">
                <a:solidFill>
                  <a:schemeClr val="dk1"/>
                </a:solidFill>
                <a:latin typeface="Cabin"/>
                <a:ea typeface="Cabin"/>
                <a:cs typeface="Cabin"/>
                <a:sym typeface="Cabin"/>
              </a:rPr>
              <a:t> at the end of class. </a:t>
            </a:r>
            <a:endParaRPr i="1">
              <a:solidFill>
                <a:schemeClr val="dk1"/>
              </a:solidFill>
              <a:latin typeface="Cabin"/>
              <a:ea typeface="Cabin"/>
              <a:cs typeface="Cabin"/>
              <a:sym typeface="Cabin"/>
            </a:endParaRPr>
          </a:p>
          <a:p>
            <a:pPr indent="0" lvl="0" marL="0" rtl="0" algn="l">
              <a:spcBef>
                <a:spcPts val="1000"/>
              </a:spcBef>
              <a:spcAft>
                <a:spcPts val="0"/>
              </a:spcAft>
              <a:buNone/>
            </a:pPr>
            <a:r>
              <a:rPr i="1" lang="en">
                <a:solidFill>
                  <a:schemeClr val="dk1"/>
                </a:solidFill>
                <a:latin typeface="Cabin"/>
                <a:ea typeface="Cabin"/>
                <a:cs typeface="Cabin"/>
                <a:sym typeface="Cabin"/>
              </a:rPr>
              <a:t>Let's practice a song together now!</a:t>
            </a:r>
            <a:endParaRPr i="1">
              <a:solidFill>
                <a:schemeClr val="dk1"/>
              </a:solidFill>
              <a:latin typeface="Cabin"/>
              <a:ea typeface="Cabin"/>
              <a:cs typeface="Cabin"/>
              <a:sym typeface="Cabin"/>
            </a:endParaRPr>
          </a:p>
          <a:p>
            <a:pPr indent="0" lvl="0" marL="0" rtl="0" algn="l">
              <a:spcBef>
                <a:spcPts val="1000"/>
              </a:spcBef>
              <a:spcAft>
                <a:spcPts val="0"/>
              </a:spcAft>
              <a:buNone/>
            </a:pPr>
            <a:r>
              <a:rPr i="1" lang="en">
                <a:solidFill>
                  <a:schemeClr val="dk1"/>
                </a:solidFill>
                <a:latin typeface="Cabin"/>
                <a:ea typeface="Cabin"/>
                <a:cs typeface="Cabin"/>
                <a:sym typeface="Cabin"/>
              </a:rPr>
              <a:t>Listen to the song the first time</a:t>
            </a:r>
            <a:endParaRPr i="1">
              <a:solidFill>
                <a:schemeClr val="dk1"/>
              </a:solidFill>
              <a:latin typeface="Cabin"/>
              <a:ea typeface="Cabin"/>
              <a:cs typeface="Cabin"/>
              <a:sym typeface="Cabin"/>
            </a:endParaRPr>
          </a:p>
          <a:p>
            <a:pPr indent="0" lvl="0" marL="0" rtl="0" algn="l">
              <a:spcBef>
                <a:spcPts val="1000"/>
              </a:spcBef>
              <a:spcAft>
                <a:spcPts val="0"/>
              </a:spcAft>
              <a:buNone/>
            </a:pPr>
            <a:r>
              <a:rPr i="1" lang="en">
                <a:solidFill>
                  <a:schemeClr val="dk1"/>
                </a:solidFill>
                <a:latin typeface="Cabin"/>
                <a:ea typeface="Cabin"/>
                <a:cs typeface="Cabin"/>
                <a:sym typeface="Cabin"/>
              </a:rPr>
              <a:t>Then listen again and try to follow along!</a:t>
            </a:r>
            <a:endParaRPr i="1">
              <a:solidFill>
                <a:schemeClr val="dk1"/>
              </a:solidFill>
              <a:latin typeface="Cabin"/>
              <a:ea typeface="Cabin"/>
              <a:cs typeface="Cabin"/>
              <a:sym typeface="Cabin"/>
            </a:endParaRPr>
          </a:p>
          <a:p>
            <a:pPr indent="0" lvl="0" marL="0" rtl="0" algn="l">
              <a:spcBef>
                <a:spcPts val="1000"/>
              </a:spcBef>
              <a:spcAft>
                <a:spcPts val="0"/>
              </a:spcAft>
              <a:buNone/>
            </a:pPr>
            <a:r>
              <a:t/>
            </a:r>
            <a:endParaRPr i="1" sz="1100">
              <a:solidFill>
                <a:schemeClr val="dk1"/>
              </a:solidFill>
            </a:endParaRPr>
          </a:p>
          <a:p>
            <a:pPr indent="0" lvl="0" marL="0" rtl="0" algn="l">
              <a:spcBef>
                <a:spcPts val="1000"/>
              </a:spcBef>
              <a:spcAft>
                <a:spcPts val="1600"/>
              </a:spcAft>
              <a:buNone/>
            </a:pPr>
            <a:r>
              <a:t/>
            </a:r>
            <a:endParaRPr/>
          </a:p>
        </p:txBody>
      </p:sp>
      <p:sp>
        <p:nvSpPr>
          <p:cNvPr id="198" name="Google Shape;198;p25"/>
          <p:cNvSpPr/>
          <p:nvPr/>
        </p:nvSpPr>
        <p:spPr>
          <a:xfrm>
            <a:off x="4482375" y="1707900"/>
            <a:ext cx="4276975" cy="2461900"/>
          </a:xfrm>
          <a:prstGeom prst="flowChartPunchedTape">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Au revoir, </a:t>
            </a:r>
            <a:r>
              <a:rPr b="1" lang="en"/>
              <a:t>mes amis!</a:t>
            </a:r>
            <a:endParaRPr b="1"/>
          </a:p>
          <a:p>
            <a:pPr indent="0" lvl="0" marL="0" rtl="0" algn="ctr">
              <a:spcBef>
                <a:spcPts val="0"/>
              </a:spcBef>
              <a:spcAft>
                <a:spcPts val="0"/>
              </a:spcAft>
              <a:buNone/>
            </a:pPr>
            <a:r>
              <a:rPr lang="en"/>
              <a:t>Au revoir</a:t>
            </a:r>
            <a:r>
              <a:rPr lang="en"/>
              <a:t>, mes amis, au revoir!</a:t>
            </a:r>
            <a:endParaRPr/>
          </a:p>
          <a:p>
            <a:pPr indent="0" lvl="0" marL="0" rtl="0" algn="ctr">
              <a:spcBef>
                <a:spcPts val="0"/>
              </a:spcBef>
              <a:spcAft>
                <a:spcPts val="0"/>
              </a:spcAft>
              <a:buNone/>
            </a:pPr>
            <a:r>
              <a:rPr lang="en">
                <a:solidFill>
                  <a:schemeClr val="dk1"/>
                </a:solidFill>
              </a:rPr>
              <a:t>Au revoir, mes amis, au revoir</a:t>
            </a:r>
            <a:r>
              <a:rPr lang="en"/>
              <a:t>!</a:t>
            </a:r>
            <a:endParaRPr/>
          </a:p>
          <a:p>
            <a:pPr indent="0" lvl="0" marL="0" rtl="0" algn="ctr">
              <a:spcBef>
                <a:spcPts val="0"/>
              </a:spcBef>
              <a:spcAft>
                <a:spcPts val="0"/>
              </a:spcAft>
              <a:buNone/>
            </a:pPr>
            <a:r>
              <a:rPr lang="en">
                <a:solidFill>
                  <a:schemeClr val="dk1"/>
                </a:solidFill>
              </a:rPr>
              <a:t>Au revoir, mes amis, au revoir</a:t>
            </a:r>
            <a:r>
              <a:rPr lang="en"/>
              <a:t>!</a:t>
            </a:r>
            <a:endParaRPr/>
          </a:p>
          <a:p>
            <a:pPr indent="0" lvl="0" marL="0" rtl="0" algn="ctr">
              <a:spcBef>
                <a:spcPts val="0"/>
              </a:spcBef>
              <a:spcAft>
                <a:spcPts val="0"/>
              </a:spcAft>
              <a:buNone/>
            </a:pPr>
            <a:r>
              <a:rPr lang="en">
                <a:solidFill>
                  <a:schemeClr val="dk1"/>
                </a:solidFill>
              </a:rPr>
              <a:t>Au revoir, mes amis, au revoir</a:t>
            </a:r>
            <a:r>
              <a:rPr lang="en"/>
              <a:t>!</a:t>
            </a:r>
            <a:endParaRPr/>
          </a:p>
          <a:p>
            <a:pPr indent="0" lvl="0" marL="0" rtl="0" algn="ctr">
              <a:spcBef>
                <a:spcPts val="0"/>
              </a:spcBef>
              <a:spcAft>
                <a:spcPts val="0"/>
              </a:spcAft>
              <a:buNone/>
            </a:pPr>
            <a:r>
              <a:rPr lang="en">
                <a:solidFill>
                  <a:schemeClr val="dk1"/>
                </a:solidFill>
              </a:rPr>
              <a:t>Au revoir, mes amis, au revoir</a:t>
            </a:r>
            <a:r>
              <a:rPr lang="en"/>
              <a:t>!</a:t>
            </a:r>
            <a:endParaRPr/>
          </a:p>
        </p:txBody>
      </p:sp>
      <p:pic>
        <p:nvPicPr>
          <p:cNvPr id="199" name="Google Shape;199;p25"/>
          <p:cNvPicPr preferRelativeResize="0"/>
          <p:nvPr/>
        </p:nvPicPr>
        <p:blipFill>
          <a:blip r:embed="rId3">
            <a:alphaModFix/>
          </a:blip>
          <a:stretch>
            <a:fillRect/>
          </a:stretch>
        </p:blipFill>
        <p:spPr>
          <a:xfrm>
            <a:off x="7886575" y="2210029"/>
            <a:ext cx="723450" cy="723450"/>
          </a:xfrm>
          <a:prstGeom prst="rect">
            <a:avLst/>
          </a:prstGeom>
          <a:noFill/>
          <a:ln>
            <a:noFill/>
          </a:ln>
        </p:spPr>
      </p:pic>
      <p:sp>
        <p:nvSpPr>
          <p:cNvPr id="200" name="Google Shape;200;p25"/>
          <p:cNvSpPr txBox="1"/>
          <p:nvPr/>
        </p:nvSpPr>
        <p:spPr>
          <a:xfrm>
            <a:off x="5564100" y="45269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201" name="Google Shape;201;p25"/>
          <p:cNvPicPr preferRelativeResize="0"/>
          <p:nvPr/>
        </p:nvPicPr>
        <p:blipFill>
          <a:blip r:embed="rId4">
            <a:alphaModFix/>
          </a:blip>
          <a:stretch>
            <a:fillRect/>
          </a:stretch>
        </p:blipFill>
        <p:spPr>
          <a:xfrm>
            <a:off x="6489500" y="4526975"/>
            <a:ext cx="423288" cy="423288"/>
          </a:xfrm>
          <a:prstGeom prst="rect">
            <a:avLst/>
          </a:prstGeom>
          <a:noFill/>
          <a:ln>
            <a:noFill/>
          </a:ln>
        </p:spPr>
      </p:pic>
      <p:pic>
        <p:nvPicPr>
          <p:cNvPr id="202" name="Google Shape;202;p25"/>
          <p:cNvPicPr preferRelativeResize="0"/>
          <p:nvPr/>
        </p:nvPicPr>
        <p:blipFill>
          <a:blip r:embed="rId5">
            <a:alphaModFix/>
          </a:blip>
          <a:stretch>
            <a:fillRect/>
          </a:stretch>
        </p:blipFill>
        <p:spPr>
          <a:xfrm>
            <a:off x="4721149" y="4392812"/>
            <a:ext cx="766750" cy="701525"/>
          </a:xfrm>
          <a:prstGeom prst="rect">
            <a:avLst/>
          </a:prstGeom>
          <a:noFill/>
          <a:ln>
            <a:noFill/>
          </a:ln>
        </p:spPr>
      </p:pic>
      <p:pic>
        <p:nvPicPr>
          <p:cNvPr id="203" name="Google Shape;203;p25" title="Au revoir song.mp3">
            <a:hlinkClick r:id="rId6"/>
          </p:cNvPr>
          <p:cNvPicPr preferRelativeResize="0"/>
          <p:nvPr/>
        </p:nvPicPr>
        <p:blipFill>
          <a:blip r:embed="rId7">
            <a:alphaModFix/>
          </a:blip>
          <a:stretch>
            <a:fillRect/>
          </a:stretch>
        </p:blipFill>
        <p:spPr>
          <a:xfrm>
            <a:off x="4682750" y="2617913"/>
            <a:ext cx="498325" cy="498325"/>
          </a:xfrm>
          <a:prstGeom prst="rect">
            <a:avLst/>
          </a:prstGeom>
          <a:noFill/>
          <a:ln>
            <a:noFill/>
          </a:ln>
        </p:spPr>
      </p:pic>
      <p:pic>
        <p:nvPicPr>
          <p:cNvPr id="204" name="Google Shape;204;p25" title="slide 7.mp3">
            <a:hlinkClick r:id="rId8"/>
          </p:cNvPr>
          <p:cNvPicPr preferRelativeResize="0"/>
          <p:nvPr/>
        </p:nvPicPr>
        <p:blipFill>
          <a:blip r:embed="rId7">
            <a:alphaModFix/>
          </a:blip>
          <a:stretch>
            <a:fillRect/>
          </a:stretch>
        </p:blipFill>
        <p:spPr>
          <a:xfrm>
            <a:off x="8252225" y="210150"/>
            <a:ext cx="423300" cy="423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Cabin"/>
                <a:ea typeface="Cabin"/>
                <a:cs typeface="Cabin"/>
                <a:sym typeface="Cabin"/>
              </a:rPr>
              <a:t>Bravo! À bientôt!</a:t>
            </a:r>
            <a:endParaRPr b="1" i="1" sz="2400">
              <a:latin typeface="Cabin"/>
              <a:ea typeface="Cabin"/>
              <a:cs typeface="Cabin"/>
              <a:sym typeface="Cabin"/>
            </a:endParaRPr>
          </a:p>
          <a:p>
            <a:pPr indent="0" lvl="0" marL="0" rtl="0" algn="l">
              <a:spcBef>
                <a:spcPts val="1600"/>
              </a:spcBef>
              <a:spcAft>
                <a:spcPts val="1600"/>
              </a:spcAft>
              <a:buNone/>
            </a:pPr>
            <a:r>
              <a:rPr lang="en"/>
              <a:t> </a:t>
            </a:r>
            <a:endParaRPr/>
          </a:p>
        </p:txBody>
      </p:sp>
      <p:pic>
        <p:nvPicPr>
          <p:cNvPr id="210" name="Google Shape;210;p26"/>
          <p:cNvPicPr preferRelativeResize="0"/>
          <p:nvPr/>
        </p:nvPicPr>
        <p:blipFill>
          <a:blip r:embed="rId3">
            <a:alphaModFix/>
          </a:blip>
          <a:stretch>
            <a:fillRect/>
          </a:stretch>
        </p:blipFill>
        <p:spPr>
          <a:xfrm>
            <a:off x="3500425" y="1960963"/>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441603" y="556325"/>
            <a:ext cx="8260800" cy="584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Garamond"/>
              <a:buNone/>
            </a:pPr>
            <a:r>
              <a:rPr b="1" lang="en" sz="3500">
                <a:latin typeface="Cabin"/>
                <a:ea typeface="Cabin"/>
                <a:cs typeface="Cabin"/>
                <a:sym typeface="Cabin"/>
              </a:rPr>
              <a:t>Texte reconnaissant de traités</a:t>
            </a:r>
            <a:endParaRPr b="1" sz="3500">
              <a:latin typeface="Cabin"/>
              <a:ea typeface="Cabin"/>
              <a:cs typeface="Cabin"/>
              <a:sym typeface="Cabin"/>
            </a:endParaRPr>
          </a:p>
        </p:txBody>
      </p:sp>
      <p:sp>
        <p:nvSpPr>
          <p:cNvPr id="68" name="Google Shape;68;p15"/>
          <p:cNvSpPr txBox="1"/>
          <p:nvPr/>
        </p:nvSpPr>
        <p:spPr>
          <a:xfrm>
            <a:off x="6553200" y="4686300"/>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Verdana"/>
              <a:buNone/>
            </a:pPr>
            <a:fld id="{00000000-1234-1234-1234-123412341234}" type="slidenum">
              <a:rPr b="0" i="0" lang="en" sz="1000" u="none">
                <a:solidFill>
                  <a:schemeClr val="dk1"/>
                </a:solidFill>
                <a:latin typeface="Verdana"/>
                <a:ea typeface="Verdana"/>
                <a:cs typeface="Verdana"/>
                <a:sym typeface="Verdana"/>
              </a:rPr>
              <a:t>‹#›</a:t>
            </a:fld>
            <a:endParaRPr/>
          </a:p>
        </p:txBody>
      </p:sp>
      <p:sp>
        <p:nvSpPr>
          <p:cNvPr id="69" name="Google Shape;69;p15"/>
          <p:cNvSpPr txBox="1"/>
          <p:nvPr/>
        </p:nvSpPr>
        <p:spPr>
          <a:xfrm>
            <a:off x="457200" y="1415550"/>
            <a:ext cx="8001000" cy="2147100"/>
          </a:xfrm>
          <a:prstGeom prst="rect">
            <a:avLst/>
          </a:prstGeom>
          <a:noFill/>
          <a:ln>
            <a:noFill/>
          </a:ln>
        </p:spPr>
        <p:txBody>
          <a:bodyPr anchorCtr="0" anchor="ctr" bIns="91425" lIns="91425" spcFirstLastPara="1" rIns="91425" wrap="square" tIns="91425">
            <a:noAutofit/>
          </a:bodyPr>
          <a:lstStyle/>
          <a:p>
            <a:pPr indent="0" lvl="0" marL="0" rtl="0" algn="ctr">
              <a:spcBef>
                <a:spcPts val="480"/>
              </a:spcBef>
              <a:spcAft>
                <a:spcPts val="0"/>
              </a:spcAft>
              <a:buClr>
                <a:schemeClr val="dk1"/>
              </a:buClr>
              <a:buSzPts val="1100"/>
              <a:buFont typeface="Arial"/>
              <a:buNone/>
            </a:pPr>
            <a:r>
              <a:rPr lang="en" sz="2200">
                <a:latin typeface="Cabin"/>
                <a:ea typeface="Cabin"/>
                <a:cs typeface="Cabin"/>
                <a:sym typeface="Cabin"/>
              </a:rPr>
              <a:t>Nous reconnaissons que nous sommes accueillis sur les terres des Mississaugas des Anichinabés, de la Confédération Haudenosaunee et du Wendat. Nous voulons également reconnaître la pérennité de la présence des Premières Nations, du Métis et du Inuit.</a:t>
            </a:r>
            <a:endParaRPr sz="2200">
              <a:latin typeface="Cabin"/>
              <a:ea typeface="Cabin"/>
              <a:cs typeface="Cabin"/>
              <a:sym typeface="Cabin"/>
            </a:endParaRPr>
          </a:p>
        </p:txBody>
      </p:sp>
      <p:pic>
        <p:nvPicPr>
          <p:cNvPr id="70" name="Google Shape;70;p15"/>
          <p:cNvPicPr preferRelativeResize="0"/>
          <p:nvPr/>
        </p:nvPicPr>
        <p:blipFill rotWithShape="1">
          <a:blip r:embed="rId3">
            <a:alphaModFix/>
          </a:blip>
          <a:srcRect b="0" l="0" r="0" t="0"/>
          <a:stretch/>
        </p:blipFill>
        <p:spPr>
          <a:xfrm>
            <a:off x="3795375" y="3461477"/>
            <a:ext cx="1285550" cy="1285550"/>
          </a:xfrm>
          <a:prstGeom prst="rect">
            <a:avLst/>
          </a:prstGeom>
          <a:noFill/>
          <a:ln>
            <a:noFill/>
          </a:ln>
        </p:spPr>
      </p:pic>
      <p:pic>
        <p:nvPicPr>
          <p:cNvPr id="71" name="Google Shape;71;p15" title="Texte reconnaissant les traites.mp3">
            <a:hlinkClick r:id="rId4"/>
          </p:cNvPr>
          <p:cNvPicPr preferRelativeResize="0"/>
          <p:nvPr/>
        </p:nvPicPr>
        <p:blipFill>
          <a:blip r:embed="rId5">
            <a:alphaModFix/>
          </a:blip>
          <a:stretch>
            <a:fillRect/>
          </a:stretch>
        </p:blipFill>
        <p:spPr>
          <a:xfrm>
            <a:off x="8360850" y="184325"/>
            <a:ext cx="457200" cy="457200"/>
          </a:xfrm>
          <a:prstGeom prst="rect">
            <a:avLst/>
          </a:prstGeom>
          <a:noFill/>
          <a:ln>
            <a:noFill/>
          </a:ln>
        </p:spPr>
      </p:pic>
      <p:pic>
        <p:nvPicPr>
          <p:cNvPr id="72" name="Google Shape;72;p15"/>
          <p:cNvPicPr preferRelativeResize="0"/>
          <p:nvPr/>
        </p:nvPicPr>
        <p:blipFill>
          <a:blip r:embed="rId6">
            <a:alphaModFix/>
          </a:blip>
          <a:stretch>
            <a:fillRect/>
          </a:stretch>
        </p:blipFill>
        <p:spPr>
          <a:xfrm>
            <a:off x="8194699" y="4390624"/>
            <a:ext cx="766750" cy="70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Cabin"/>
              <a:buChar char="●"/>
            </a:pPr>
            <a:r>
              <a:rPr lang="en">
                <a:solidFill>
                  <a:schemeClr val="accent2"/>
                </a:solidFill>
                <a:latin typeface="Cabin"/>
                <a:ea typeface="Cabin"/>
                <a:cs typeface="Cabin"/>
                <a:sym typeface="Cabin"/>
              </a:rPr>
              <a:t>Offers free French-language educational videos, digital books, apps and games to engage K-12 children in their second language learning</a:t>
            </a:r>
            <a:endParaRPr>
              <a:solidFill>
                <a:schemeClr val="accent2"/>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en">
                <a:solidFill>
                  <a:schemeClr val="accent2"/>
                </a:solidFill>
                <a:latin typeface="Cabin"/>
                <a:ea typeface="Cabin"/>
                <a:cs typeface="Cabin"/>
                <a:sym typeface="Cabin"/>
              </a:rPr>
              <a:t>Subtitles available (</a:t>
            </a:r>
            <a:r>
              <a:rPr b="1" lang="en">
                <a:solidFill>
                  <a:schemeClr val="accent2"/>
                </a:solidFill>
                <a:latin typeface="Cabin"/>
                <a:ea typeface="Cabin"/>
                <a:cs typeface="Cabin"/>
                <a:sym typeface="Cabin"/>
              </a:rPr>
              <a:t>use of French subtitles is suggested</a:t>
            </a:r>
            <a:r>
              <a:rPr lang="en">
                <a:solidFill>
                  <a:schemeClr val="accent2"/>
                </a:solidFill>
                <a:latin typeface="Cabin"/>
                <a:ea typeface="Cabin"/>
                <a:cs typeface="Cabin"/>
                <a:sym typeface="Cabin"/>
              </a:rPr>
              <a:t>)</a:t>
            </a:r>
            <a:endParaRPr>
              <a:solidFill>
                <a:schemeClr val="dk1"/>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en" u="sng">
                <a:solidFill>
                  <a:srgbClr val="4A86E8"/>
                </a:solidFill>
                <a:latin typeface="Cabin"/>
                <a:ea typeface="Cabin"/>
                <a:cs typeface="Cabin"/>
                <a:sym typeface="Cabin"/>
                <a:hlinkClick r:id="rId3">
                  <a:extLst>
                    <a:ext uri="{A12FA001-AC4F-418D-AE19-62706E023703}">
                      <ahyp:hlinkClr val="tx"/>
                    </a:ext>
                  </a:extLst>
                </a:hlinkClick>
              </a:rPr>
              <a:t>How to create an Idello account (parents and students)</a:t>
            </a:r>
            <a:endParaRPr u="sng">
              <a:solidFill>
                <a:srgbClr val="4A86E8"/>
              </a:solidFill>
              <a:latin typeface="Cabin"/>
              <a:ea typeface="Cabin"/>
              <a:cs typeface="Cabin"/>
              <a:sym typeface="Cabin"/>
            </a:endParaRPr>
          </a:p>
          <a:p>
            <a:pPr indent="-342900" lvl="0" marL="457200" rtl="0" algn="l">
              <a:lnSpc>
                <a:spcPct val="100000"/>
              </a:lnSpc>
              <a:spcBef>
                <a:spcPts val="0"/>
              </a:spcBef>
              <a:spcAft>
                <a:spcPts val="0"/>
              </a:spcAft>
              <a:buClr>
                <a:srgbClr val="000000"/>
              </a:buClr>
              <a:buSzPts val="1800"/>
              <a:buFont typeface="Cabin"/>
              <a:buChar char="●"/>
            </a:pPr>
            <a:r>
              <a:rPr lang="en" u="sng">
                <a:solidFill>
                  <a:srgbClr val="4A86E8"/>
                </a:solidFill>
                <a:latin typeface="Cabin"/>
                <a:ea typeface="Cabin"/>
                <a:cs typeface="Cabin"/>
                <a:sym typeface="Cabin"/>
                <a:hlinkClick r:id="rId4">
                  <a:extLst>
                    <a:ext uri="{A12FA001-AC4F-418D-AE19-62706E023703}">
                      <ahyp:hlinkClr val="tx"/>
                    </a:ext>
                  </a:extLst>
                </a:hlinkClick>
              </a:rPr>
              <a:t>IDÉLLO : Video Tutorial for Parents &amp; Students on how to create an account</a:t>
            </a:r>
            <a:endParaRPr sz="2500">
              <a:solidFill>
                <a:srgbClr val="4A86E8"/>
              </a:solidFill>
              <a:latin typeface="Cabin"/>
              <a:ea typeface="Cabin"/>
              <a:cs typeface="Cabin"/>
              <a:sym typeface="Cabin"/>
            </a:endParaRPr>
          </a:p>
        </p:txBody>
      </p:sp>
      <p:pic>
        <p:nvPicPr>
          <p:cNvPr id="78" name="Google Shape;78;p16">
            <a:hlinkClick r:id="rId5"/>
          </p:cNvPr>
          <p:cNvPicPr preferRelativeResize="0"/>
          <p:nvPr/>
        </p:nvPicPr>
        <p:blipFill>
          <a:blip r:embed="rId6">
            <a:alphaModFix/>
          </a:blip>
          <a:stretch>
            <a:fillRect/>
          </a:stretch>
        </p:blipFill>
        <p:spPr>
          <a:xfrm>
            <a:off x="1612525" y="830075"/>
            <a:ext cx="1143000" cy="1133475"/>
          </a:xfrm>
          <a:prstGeom prst="rect">
            <a:avLst/>
          </a:prstGeom>
          <a:noFill/>
          <a:ln>
            <a:noFill/>
          </a:ln>
        </p:spPr>
      </p:pic>
      <p:sp>
        <p:nvSpPr>
          <p:cNvPr id="79" name="Google Shape;79;p16"/>
          <p:cNvSpPr txBox="1"/>
          <p:nvPr>
            <p:ph idx="1" type="subTitle"/>
          </p:nvPr>
        </p:nvSpPr>
        <p:spPr>
          <a:xfrm>
            <a:off x="265500" y="2269675"/>
            <a:ext cx="4045200" cy="188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Cabin"/>
                <a:ea typeface="Cabin"/>
                <a:cs typeface="Cabin"/>
                <a:sym typeface="Cabin"/>
              </a:rPr>
              <a:t>In order to access some resources that you will be using in class, it will be useful to have an account with Idello. If you don’t already have one, please take some time to set one up with the help of an adult. </a:t>
            </a:r>
            <a:endParaRPr sz="1800">
              <a:latin typeface="Cabin"/>
              <a:ea typeface="Cabin"/>
              <a:cs typeface="Cabin"/>
              <a:sym typeface="Cabin"/>
            </a:endParaRPr>
          </a:p>
          <a:p>
            <a:pPr indent="0" lvl="0" marL="0" rtl="0" algn="ctr">
              <a:spcBef>
                <a:spcPts val="0"/>
              </a:spcBef>
              <a:spcAft>
                <a:spcPts val="0"/>
              </a:spcAft>
              <a:buClr>
                <a:schemeClr val="dk1"/>
              </a:buClr>
              <a:buSzPts val="1100"/>
              <a:buFont typeface="Arial"/>
              <a:buNone/>
            </a:pPr>
            <a:r>
              <a:t/>
            </a:r>
            <a:endParaRPr sz="1800">
              <a:solidFill>
                <a:schemeClr val="dk1"/>
              </a:solidFill>
              <a:latin typeface="Cabin"/>
              <a:ea typeface="Cabin"/>
              <a:cs typeface="Cabin"/>
              <a:sym typeface="Cabin"/>
            </a:endParaRPr>
          </a:p>
        </p:txBody>
      </p:sp>
      <p:pic>
        <p:nvPicPr>
          <p:cNvPr id="80" name="Google Shape;80;p16"/>
          <p:cNvPicPr preferRelativeResize="0"/>
          <p:nvPr/>
        </p:nvPicPr>
        <p:blipFill>
          <a:blip r:embed="rId7">
            <a:alphaModFix/>
          </a:blip>
          <a:stretch>
            <a:fillRect/>
          </a:stretch>
        </p:blipFill>
        <p:spPr>
          <a:xfrm>
            <a:off x="4721149" y="4469012"/>
            <a:ext cx="766750" cy="701525"/>
          </a:xfrm>
          <a:prstGeom prst="rect">
            <a:avLst/>
          </a:prstGeom>
          <a:noFill/>
          <a:ln>
            <a:noFill/>
          </a:ln>
        </p:spPr>
      </p:pic>
      <p:sp>
        <p:nvSpPr>
          <p:cNvPr id="81" name="Google Shape;81;p16"/>
          <p:cNvSpPr txBox="1"/>
          <p:nvPr/>
        </p:nvSpPr>
        <p:spPr>
          <a:xfrm>
            <a:off x="5564100" y="46031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82" name="Google Shape;82;p16"/>
          <p:cNvPicPr preferRelativeResize="0"/>
          <p:nvPr/>
        </p:nvPicPr>
        <p:blipFill>
          <a:blip r:embed="rId8">
            <a:alphaModFix/>
          </a:blip>
          <a:stretch>
            <a:fillRect/>
          </a:stretch>
        </p:blipFill>
        <p:spPr>
          <a:xfrm>
            <a:off x="6489500" y="4603175"/>
            <a:ext cx="423288" cy="4232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Bonjour!</a:t>
            </a:r>
            <a:endParaRPr>
              <a:latin typeface="Cabin"/>
              <a:ea typeface="Cabin"/>
              <a:cs typeface="Cabin"/>
              <a:sym typeface="Cabin"/>
            </a:endParaRPr>
          </a:p>
        </p:txBody>
      </p:sp>
      <p:sp>
        <p:nvSpPr>
          <p:cNvPr id="88" name="Google Shape;88;p17"/>
          <p:cNvSpPr txBox="1"/>
          <p:nvPr>
            <p:ph idx="1" type="body"/>
          </p:nvPr>
        </p:nvSpPr>
        <p:spPr>
          <a:xfrm>
            <a:off x="311700" y="1017725"/>
            <a:ext cx="8520600" cy="40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Cabin"/>
                <a:ea typeface="Cabin"/>
                <a:cs typeface="Cabin"/>
                <a:sym typeface="Cabin"/>
              </a:rPr>
              <a:t>Bonjour!                    </a:t>
            </a:r>
            <a:r>
              <a:rPr lang="en">
                <a:solidFill>
                  <a:srgbClr val="FF0000"/>
                </a:solidFill>
                <a:latin typeface="Cabin"/>
                <a:ea typeface="Cabin"/>
                <a:cs typeface="Cabin"/>
                <a:sym typeface="Cabin"/>
              </a:rPr>
              <a:t>B</a:t>
            </a:r>
            <a:r>
              <a:rPr lang="en">
                <a:solidFill>
                  <a:srgbClr val="0000FF"/>
                </a:solidFill>
                <a:latin typeface="Cabin"/>
                <a:ea typeface="Cabin"/>
                <a:cs typeface="Cabin"/>
                <a:sym typeface="Cabin"/>
              </a:rPr>
              <a:t>i</a:t>
            </a:r>
            <a:r>
              <a:rPr lang="en">
                <a:solidFill>
                  <a:srgbClr val="FF00FF"/>
                </a:solidFill>
                <a:latin typeface="Cabin"/>
                <a:ea typeface="Cabin"/>
                <a:cs typeface="Cabin"/>
                <a:sym typeface="Cabin"/>
              </a:rPr>
              <a:t>e</a:t>
            </a:r>
            <a:r>
              <a:rPr lang="en">
                <a:solidFill>
                  <a:srgbClr val="38761D"/>
                </a:solidFill>
                <a:latin typeface="Cabin"/>
                <a:ea typeface="Cabin"/>
                <a:cs typeface="Cabin"/>
                <a:sym typeface="Cabin"/>
              </a:rPr>
              <a:t>n</a:t>
            </a:r>
            <a:r>
              <a:rPr lang="en">
                <a:solidFill>
                  <a:srgbClr val="B45F06"/>
                </a:solidFill>
                <a:latin typeface="Cabin"/>
                <a:ea typeface="Cabin"/>
                <a:cs typeface="Cabin"/>
                <a:sym typeface="Cabin"/>
              </a:rPr>
              <a:t>v</a:t>
            </a:r>
            <a:r>
              <a:rPr lang="en">
                <a:solidFill>
                  <a:schemeClr val="accent5"/>
                </a:solidFill>
                <a:latin typeface="Cabin"/>
                <a:ea typeface="Cabin"/>
                <a:cs typeface="Cabin"/>
                <a:sym typeface="Cabin"/>
              </a:rPr>
              <a:t>e</a:t>
            </a:r>
            <a:r>
              <a:rPr lang="en">
                <a:solidFill>
                  <a:srgbClr val="20124D"/>
                </a:solidFill>
                <a:latin typeface="Cabin"/>
                <a:ea typeface="Cabin"/>
                <a:cs typeface="Cabin"/>
                <a:sym typeface="Cabin"/>
              </a:rPr>
              <a:t>n</a:t>
            </a:r>
            <a:r>
              <a:rPr lang="en">
                <a:solidFill>
                  <a:srgbClr val="9900FF"/>
                </a:solidFill>
                <a:latin typeface="Cabin"/>
                <a:ea typeface="Cabin"/>
                <a:cs typeface="Cabin"/>
                <a:sym typeface="Cabin"/>
              </a:rPr>
              <a:t>u</a:t>
            </a:r>
            <a:r>
              <a:rPr lang="en">
                <a:solidFill>
                  <a:srgbClr val="FF9900"/>
                </a:solidFill>
                <a:latin typeface="Cabin"/>
                <a:ea typeface="Cabin"/>
                <a:cs typeface="Cabin"/>
                <a:sym typeface="Cabin"/>
              </a:rPr>
              <a:t>e</a:t>
            </a:r>
            <a:r>
              <a:rPr lang="en">
                <a:latin typeface="Cabin"/>
                <a:ea typeface="Cabin"/>
                <a:cs typeface="Cabin"/>
                <a:sym typeface="Cabin"/>
              </a:rPr>
              <a:t>  à la classe de  français Cadre! </a:t>
            </a:r>
            <a:endParaRPr>
              <a:latin typeface="Cabin"/>
              <a:ea typeface="Cabin"/>
              <a:cs typeface="Cabin"/>
              <a:sym typeface="Cabin"/>
            </a:endParaRPr>
          </a:p>
          <a:p>
            <a:pPr indent="0" lvl="0" marL="0" rtl="0" algn="l">
              <a:spcBef>
                <a:spcPts val="1600"/>
              </a:spcBef>
              <a:spcAft>
                <a:spcPts val="0"/>
              </a:spcAft>
              <a:buClr>
                <a:schemeClr val="dk1"/>
              </a:buClr>
              <a:buSzPts val="1100"/>
              <a:buFont typeface="Arial"/>
              <a:buNone/>
            </a:pPr>
            <a:r>
              <a:rPr i="1" lang="en">
                <a:latin typeface="Cabin"/>
                <a:ea typeface="Cabin"/>
                <a:cs typeface="Cabin"/>
                <a:sym typeface="Cabin"/>
              </a:rPr>
              <a:t>Today is </a:t>
            </a:r>
            <a:r>
              <a:rPr i="1" lang="en">
                <a:latin typeface="Cabin"/>
                <a:ea typeface="Cabin"/>
                <a:cs typeface="Cabin"/>
                <a:sym typeface="Cabin"/>
              </a:rPr>
              <a:t>the first day of Grade 5 Core French (“</a:t>
            </a:r>
            <a:r>
              <a:rPr b="1" lang="en">
                <a:latin typeface="Cabin"/>
                <a:ea typeface="Cabin"/>
                <a:cs typeface="Cabin"/>
                <a:sym typeface="Cabin"/>
              </a:rPr>
              <a:t>le français cadre</a:t>
            </a:r>
            <a:r>
              <a:rPr b="1" i="1" lang="en">
                <a:latin typeface="Cabin"/>
                <a:ea typeface="Cabin"/>
                <a:cs typeface="Cabin"/>
                <a:sym typeface="Cabin"/>
              </a:rPr>
              <a:t>”</a:t>
            </a:r>
            <a:r>
              <a:rPr i="1" lang="en">
                <a:latin typeface="Cabin"/>
                <a:ea typeface="Cabin"/>
                <a:cs typeface="Cabin"/>
                <a:sym typeface="Cabin"/>
              </a:rPr>
              <a:t>) in the TDSB Virtual School.  </a:t>
            </a:r>
            <a:endParaRPr i="1">
              <a:latin typeface="Cabin"/>
              <a:ea typeface="Cabin"/>
              <a:cs typeface="Cabin"/>
              <a:sym typeface="Cabin"/>
            </a:endParaRPr>
          </a:p>
          <a:p>
            <a:pPr indent="0" lvl="0" marL="0" rtl="0" algn="l">
              <a:spcBef>
                <a:spcPts val="1600"/>
              </a:spcBef>
              <a:spcAft>
                <a:spcPts val="0"/>
              </a:spcAft>
              <a:buClr>
                <a:schemeClr val="dk1"/>
              </a:buClr>
              <a:buSzPts val="1100"/>
              <a:buFont typeface="Arial"/>
              <a:buNone/>
            </a:pPr>
            <a:r>
              <a:rPr lang="en">
                <a:solidFill>
                  <a:srgbClr val="434343"/>
                </a:solidFill>
                <a:latin typeface="Cabin"/>
                <a:ea typeface="Cabin"/>
                <a:cs typeface="Cabin"/>
                <a:sym typeface="Cabin"/>
              </a:rPr>
              <a:t>Do you remember what the word </a:t>
            </a:r>
            <a:r>
              <a:rPr b="1" lang="en">
                <a:solidFill>
                  <a:srgbClr val="434343"/>
                </a:solidFill>
                <a:latin typeface="Cabin"/>
                <a:ea typeface="Cabin"/>
                <a:cs typeface="Cabin"/>
                <a:sym typeface="Cabin"/>
              </a:rPr>
              <a:t>Bonjour</a:t>
            </a:r>
            <a:r>
              <a:rPr lang="en">
                <a:solidFill>
                  <a:srgbClr val="434343"/>
                </a:solidFill>
                <a:latin typeface="Cabin"/>
                <a:ea typeface="Cabin"/>
                <a:cs typeface="Cabin"/>
                <a:sym typeface="Cabin"/>
              </a:rPr>
              <a:t> means? Take a moment to practice saying it aloud. </a:t>
            </a:r>
            <a:r>
              <a:rPr b="1" lang="en">
                <a:solidFill>
                  <a:srgbClr val="434343"/>
                </a:solidFill>
                <a:latin typeface="Cabin"/>
                <a:ea typeface="Cabin"/>
                <a:cs typeface="Cabin"/>
                <a:sym typeface="Cabin"/>
              </a:rPr>
              <a:t>BONJOUR!</a:t>
            </a:r>
            <a:endParaRPr>
              <a:solidFill>
                <a:srgbClr val="434343"/>
              </a:solidFill>
              <a:latin typeface="Cabin"/>
              <a:ea typeface="Cabin"/>
              <a:cs typeface="Cabin"/>
              <a:sym typeface="Cabin"/>
            </a:endParaRPr>
          </a:p>
          <a:p>
            <a:pPr indent="0" lvl="0" marL="0" rtl="0" algn="l">
              <a:lnSpc>
                <a:spcPct val="100000"/>
              </a:lnSpc>
              <a:spcBef>
                <a:spcPts val="1600"/>
              </a:spcBef>
              <a:spcAft>
                <a:spcPts val="0"/>
              </a:spcAft>
              <a:buNone/>
            </a:pPr>
            <a:r>
              <a:t/>
            </a:r>
            <a:endParaRPr>
              <a:solidFill>
                <a:srgbClr val="595959"/>
              </a:solidFill>
              <a:latin typeface="Cabin"/>
              <a:ea typeface="Cabin"/>
              <a:cs typeface="Cabin"/>
              <a:sym typeface="Cabin"/>
            </a:endParaRPr>
          </a:p>
          <a:p>
            <a:pPr indent="0" lvl="0" marL="0" rtl="0" algn="l">
              <a:lnSpc>
                <a:spcPct val="100000"/>
              </a:lnSpc>
              <a:spcBef>
                <a:spcPts val="0"/>
              </a:spcBef>
              <a:spcAft>
                <a:spcPts val="0"/>
              </a:spcAft>
              <a:buNone/>
            </a:pPr>
            <a:r>
              <a:t/>
            </a:r>
            <a:endParaRPr>
              <a:solidFill>
                <a:srgbClr val="595959"/>
              </a:solidFill>
              <a:latin typeface="Cabin"/>
              <a:ea typeface="Cabin"/>
              <a:cs typeface="Cabin"/>
              <a:sym typeface="Cabin"/>
            </a:endParaRPr>
          </a:p>
          <a:p>
            <a:pPr indent="0" lvl="0" marL="0" rtl="0" algn="l">
              <a:lnSpc>
                <a:spcPct val="100000"/>
              </a:lnSpc>
              <a:spcBef>
                <a:spcPts val="0"/>
              </a:spcBef>
              <a:spcAft>
                <a:spcPts val="0"/>
              </a:spcAft>
              <a:buNone/>
            </a:pPr>
            <a:r>
              <a:t/>
            </a:r>
            <a:endParaRPr>
              <a:solidFill>
                <a:srgbClr val="595959"/>
              </a:solidFill>
              <a:latin typeface="Cabin"/>
              <a:ea typeface="Cabin"/>
              <a:cs typeface="Cabin"/>
              <a:sym typeface="Cabin"/>
            </a:endParaRPr>
          </a:p>
          <a:p>
            <a:pPr indent="0" lvl="0" marL="0" rtl="0" algn="l">
              <a:spcBef>
                <a:spcPts val="0"/>
              </a:spcBef>
              <a:spcAft>
                <a:spcPts val="0"/>
              </a:spcAft>
              <a:buNone/>
            </a:pPr>
            <a:r>
              <a:t/>
            </a:r>
            <a:endParaRPr>
              <a:solidFill>
                <a:srgbClr val="434343"/>
              </a:solidFill>
              <a:latin typeface="Cabin"/>
              <a:ea typeface="Cabin"/>
              <a:cs typeface="Cabin"/>
              <a:sym typeface="Cabin"/>
            </a:endParaRPr>
          </a:p>
          <a:p>
            <a:pPr indent="0" lvl="0" marL="0" rtl="0" algn="l">
              <a:spcBef>
                <a:spcPts val="2100"/>
              </a:spcBef>
              <a:spcAft>
                <a:spcPts val="2100"/>
              </a:spcAft>
              <a:buNone/>
            </a:pPr>
            <a:r>
              <a:t/>
            </a:r>
            <a:endParaRPr b="1" i="1">
              <a:latin typeface="Cabin"/>
              <a:ea typeface="Cabin"/>
              <a:cs typeface="Cabin"/>
              <a:sym typeface="Cabin"/>
            </a:endParaRPr>
          </a:p>
        </p:txBody>
      </p:sp>
      <p:pic>
        <p:nvPicPr>
          <p:cNvPr id="89" name="Google Shape;89;p17"/>
          <p:cNvPicPr preferRelativeResize="0"/>
          <p:nvPr/>
        </p:nvPicPr>
        <p:blipFill>
          <a:blip r:embed="rId3">
            <a:alphaModFix/>
          </a:blip>
          <a:stretch>
            <a:fillRect/>
          </a:stretch>
        </p:blipFill>
        <p:spPr>
          <a:xfrm>
            <a:off x="1421600" y="1017723"/>
            <a:ext cx="572700" cy="572700"/>
          </a:xfrm>
          <a:prstGeom prst="rect">
            <a:avLst/>
          </a:prstGeom>
          <a:noFill/>
          <a:ln>
            <a:noFill/>
          </a:ln>
        </p:spPr>
      </p:pic>
      <p:pic>
        <p:nvPicPr>
          <p:cNvPr id="90" name="Google Shape;90;p17"/>
          <p:cNvPicPr preferRelativeResize="0"/>
          <p:nvPr/>
        </p:nvPicPr>
        <p:blipFill>
          <a:blip r:embed="rId4">
            <a:alphaModFix/>
          </a:blip>
          <a:stretch>
            <a:fillRect/>
          </a:stretch>
        </p:blipFill>
        <p:spPr>
          <a:xfrm>
            <a:off x="6489500" y="4298375"/>
            <a:ext cx="423288" cy="423288"/>
          </a:xfrm>
          <a:prstGeom prst="rect">
            <a:avLst/>
          </a:prstGeom>
          <a:noFill/>
          <a:ln>
            <a:noFill/>
          </a:ln>
        </p:spPr>
      </p:pic>
      <p:pic>
        <p:nvPicPr>
          <p:cNvPr id="91" name="Google Shape;91;p17"/>
          <p:cNvPicPr preferRelativeResize="0"/>
          <p:nvPr/>
        </p:nvPicPr>
        <p:blipFill>
          <a:blip r:embed="rId5">
            <a:alphaModFix/>
          </a:blip>
          <a:stretch>
            <a:fillRect/>
          </a:stretch>
        </p:blipFill>
        <p:spPr>
          <a:xfrm>
            <a:off x="4721149" y="4164212"/>
            <a:ext cx="766750" cy="701525"/>
          </a:xfrm>
          <a:prstGeom prst="rect">
            <a:avLst/>
          </a:prstGeom>
          <a:noFill/>
          <a:ln>
            <a:noFill/>
          </a:ln>
        </p:spPr>
      </p:pic>
      <p:sp>
        <p:nvSpPr>
          <p:cNvPr id="92" name="Google Shape;92;p17"/>
          <p:cNvSpPr txBox="1"/>
          <p:nvPr/>
        </p:nvSpPr>
        <p:spPr>
          <a:xfrm>
            <a:off x="5564100" y="42983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93" name="Google Shape;93;p17"/>
          <p:cNvPicPr preferRelativeResize="0"/>
          <p:nvPr/>
        </p:nvPicPr>
        <p:blipFill>
          <a:blip r:embed="rId6">
            <a:alphaModFix/>
          </a:blip>
          <a:stretch>
            <a:fillRect/>
          </a:stretch>
        </p:blipFill>
        <p:spPr>
          <a:xfrm>
            <a:off x="6489500" y="4298375"/>
            <a:ext cx="423288" cy="423288"/>
          </a:xfrm>
          <a:prstGeom prst="rect">
            <a:avLst/>
          </a:prstGeom>
          <a:noFill/>
          <a:ln>
            <a:noFill/>
          </a:ln>
        </p:spPr>
      </p:pic>
      <p:pic>
        <p:nvPicPr>
          <p:cNvPr id="94" name="Google Shape;94;p17" title="Bonjour slide 2 all.mp3">
            <a:hlinkClick r:id="rId7"/>
          </p:cNvPr>
          <p:cNvPicPr preferRelativeResize="0"/>
          <p:nvPr/>
        </p:nvPicPr>
        <p:blipFill>
          <a:blip r:embed="rId8">
            <a:alphaModFix/>
          </a:blip>
          <a:stretch>
            <a:fillRect/>
          </a:stretch>
        </p:blipFill>
        <p:spPr>
          <a:xfrm>
            <a:off x="8322650" y="234975"/>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238750" y="425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Bonjour les amis, Bonjour!</a:t>
            </a:r>
            <a:endParaRPr/>
          </a:p>
        </p:txBody>
      </p:sp>
      <p:sp>
        <p:nvSpPr>
          <p:cNvPr id="100" name="Google Shape;100;p18"/>
          <p:cNvSpPr txBox="1"/>
          <p:nvPr>
            <p:ph idx="1" type="body"/>
          </p:nvPr>
        </p:nvSpPr>
        <p:spPr>
          <a:xfrm>
            <a:off x="311700" y="1158875"/>
            <a:ext cx="8520600" cy="133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dk1"/>
                </a:solidFill>
                <a:latin typeface="Cabin"/>
                <a:ea typeface="Cabin"/>
                <a:cs typeface="Cabin"/>
                <a:sym typeface="Cabin"/>
              </a:rPr>
              <a:t>Let's</a:t>
            </a:r>
            <a:r>
              <a:rPr i="1" lang="en">
                <a:solidFill>
                  <a:schemeClr val="dk1"/>
                </a:solidFill>
                <a:latin typeface="Cabin"/>
                <a:ea typeface="Cabin"/>
                <a:cs typeface="Cabin"/>
                <a:sym typeface="Cabin"/>
              </a:rPr>
              <a:t> practice the </a:t>
            </a:r>
            <a:r>
              <a:rPr b="1" i="1" lang="en">
                <a:solidFill>
                  <a:schemeClr val="dk1"/>
                </a:solidFill>
                <a:latin typeface="Cabin"/>
                <a:ea typeface="Cabin"/>
                <a:cs typeface="Cabin"/>
                <a:sym typeface="Cabin"/>
              </a:rPr>
              <a:t>Bonjour </a:t>
            </a:r>
            <a:r>
              <a:rPr i="1" lang="en">
                <a:solidFill>
                  <a:schemeClr val="dk1"/>
                </a:solidFill>
                <a:latin typeface="Cabin"/>
                <a:ea typeface="Cabin"/>
                <a:cs typeface="Cabin"/>
                <a:sym typeface="Cabin"/>
              </a:rPr>
              <a:t>song together now! Listen to the song the first time, then listen again and try to follow along!</a:t>
            </a:r>
            <a:endParaRPr i="1">
              <a:solidFill>
                <a:schemeClr val="dk1"/>
              </a:solidFill>
              <a:latin typeface="Cabin"/>
              <a:ea typeface="Cabin"/>
              <a:cs typeface="Cabin"/>
              <a:sym typeface="Cabin"/>
            </a:endParaRPr>
          </a:p>
          <a:p>
            <a:pPr indent="0" lvl="0" marL="0" rtl="0" algn="l">
              <a:spcBef>
                <a:spcPts val="1000"/>
              </a:spcBef>
              <a:spcAft>
                <a:spcPts val="0"/>
              </a:spcAft>
              <a:buClr>
                <a:schemeClr val="dk1"/>
              </a:buClr>
              <a:buSzPts val="1100"/>
              <a:buFont typeface="Arial"/>
              <a:buNone/>
            </a:pPr>
            <a:r>
              <a:t/>
            </a:r>
            <a:endParaRPr i="1" sz="1100">
              <a:solidFill>
                <a:schemeClr val="dk1"/>
              </a:solidFill>
            </a:endParaRPr>
          </a:p>
          <a:p>
            <a:pPr indent="0" lvl="0" marL="0" rtl="0" algn="l">
              <a:spcBef>
                <a:spcPts val="1000"/>
              </a:spcBef>
              <a:spcAft>
                <a:spcPts val="1600"/>
              </a:spcAft>
              <a:buNone/>
            </a:pPr>
            <a:r>
              <a:t/>
            </a:r>
            <a:endParaRPr/>
          </a:p>
        </p:txBody>
      </p:sp>
      <p:sp>
        <p:nvSpPr>
          <p:cNvPr id="101" name="Google Shape;101;p18"/>
          <p:cNvSpPr/>
          <p:nvPr/>
        </p:nvSpPr>
        <p:spPr>
          <a:xfrm>
            <a:off x="2232200" y="1883813"/>
            <a:ext cx="4552500" cy="2461900"/>
          </a:xfrm>
          <a:prstGeom prst="flowChartPunchedTape">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Bonjour, mes amis!</a:t>
            </a:r>
            <a:endParaRPr b="1"/>
          </a:p>
          <a:p>
            <a:pPr indent="0" lvl="0" marL="0" rtl="0" algn="ctr">
              <a:spcBef>
                <a:spcPts val="0"/>
              </a:spcBef>
              <a:spcAft>
                <a:spcPts val="0"/>
              </a:spcAft>
              <a:buNone/>
            </a:pPr>
            <a:r>
              <a:rPr lang="en"/>
              <a:t>Bonjour, mes amis, bonjour!</a:t>
            </a:r>
            <a:endParaRPr/>
          </a:p>
          <a:p>
            <a:pPr indent="0" lvl="0" marL="0" rtl="0" algn="ctr">
              <a:spcBef>
                <a:spcPts val="0"/>
              </a:spcBef>
              <a:spcAft>
                <a:spcPts val="0"/>
              </a:spcAft>
              <a:buNone/>
            </a:pPr>
            <a:r>
              <a:rPr lang="en"/>
              <a:t>Bonjour, mes amis, bonjour!</a:t>
            </a:r>
            <a:endParaRPr/>
          </a:p>
          <a:p>
            <a:pPr indent="0" lvl="0" marL="0" rtl="0" algn="ctr">
              <a:spcBef>
                <a:spcPts val="0"/>
              </a:spcBef>
              <a:spcAft>
                <a:spcPts val="0"/>
              </a:spcAft>
              <a:buNone/>
            </a:pPr>
            <a:r>
              <a:rPr lang="en"/>
              <a:t>Bonjour, mes amis, bonjour!</a:t>
            </a:r>
            <a:endParaRPr/>
          </a:p>
          <a:p>
            <a:pPr indent="0" lvl="0" marL="0" rtl="0" algn="ctr">
              <a:spcBef>
                <a:spcPts val="0"/>
              </a:spcBef>
              <a:spcAft>
                <a:spcPts val="0"/>
              </a:spcAft>
              <a:buNone/>
            </a:pPr>
            <a:r>
              <a:rPr lang="en"/>
              <a:t>Bonjour, mes amis, bonjour!</a:t>
            </a:r>
            <a:endParaRPr/>
          </a:p>
          <a:p>
            <a:pPr indent="0" lvl="0" marL="0" rtl="0" algn="ctr">
              <a:spcBef>
                <a:spcPts val="0"/>
              </a:spcBef>
              <a:spcAft>
                <a:spcPts val="0"/>
              </a:spcAft>
              <a:buNone/>
            </a:pPr>
            <a:r>
              <a:rPr lang="en"/>
              <a:t>Bonjour, mes amis, mes amis bonjour!</a:t>
            </a:r>
            <a:endParaRPr/>
          </a:p>
        </p:txBody>
      </p:sp>
      <p:pic>
        <p:nvPicPr>
          <p:cNvPr id="102" name="Google Shape;102;p18" title="Bonjour mes amis song.mp3">
            <a:hlinkClick r:id="rId3"/>
          </p:cNvPr>
          <p:cNvPicPr preferRelativeResize="0"/>
          <p:nvPr/>
        </p:nvPicPr>
        <p:blipFill>
          <a:blip r:embed="rId4">
            <a:alphaModFix/>
          </a:blip>
          <a:stretch>
            <a:fillRect/>
          </a:stretch>
        </p:blipFill>
        <p:spPr>
          <a:xfrm>
            <a:off x="2400025" y="2880500"/>
            <a:ext cx="572700" cy="572700"/>
          </a:xfrm>
          <a:prstGeom prst="rect">
            <a:avLst/>
          </a:prstGeom>
          <a:noFill/>
          <a:ln>
            <a:noFill/>
          </a:ln>
        </p:spPr>
      </p:pic>
      <p:pic>
        <p:nvPicPr>
          <p:cNvPr id="103" name="Google Shape;103;p18"/>
          <p:cNvPicPr preferRelativeResize="0"/>
          <p:nvPr/>
        </p:nvPicPr>
        <p:blipFill>
          <a:blip r:embed="rId5">
            <a:alphaModFix/>
          </a:blip>
          <a:stretch>
            <a:fillRect/>
          </a:stretch>
        </p:blipFill>
        <p:spPr>
          <a:xfrm>
            <a:off x="5792875" y="2765179"/>
            <a:ext cx="723450" cy="723450"/>
          </a:xfrm>
          <a:prstGeom prst="rect">
            <a:avLst/>
          </a:prstGeom>
          <a:noFill/>
          <a:ln>
            <a:noFill/>
          </a:ln>
        </p:spPr>
      </p:pic>
      <p:sp>
        <p:nvSpPr>
          <p:cNvPr id="104" name="Google Shape;104;p18"/>
          <p:cNvSpPr txBox="1"/>
          <p:nvPr/>
        </p:nvSpPr>
        <p:spPr>
          <a:xfrm>
            <a:off x="5564100" y="42983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105" name="Google Shape;105;p18"/>
          <p:cNvPicPr preferRelativeResize="0"/>
          <p:nvPr/>
        </p:nvPicPr>
        <p:blipFill>
          <a:blip r:embed="rId6">
            <a:alphaModFix/>
          </a:blip>
          <a:stretch>
            <a:fillRect/>
          </a:stretch>
        </p:blipFill>
        <p:spPr>
          <a:xfrm>
            <a:off x="6489500" y="4298375"/>
            <a:ext cx="423288" cy="423288"/>
          </a:xfrm>
          <a:prstGeom prst="rect">
            <a:avLst/>
          </a:prstGeom>
          <a:noFill/>
          <a:ln>
            <a:noFill/>
          </a:ln>
        </p:spPr>
      </p:pic>
      <p:pic>
        <p:nvPicPr>
          <p:cNvPr id="106" name="Google Shape;106;p18"/>
          <p:cNvPicPr preferRelativeResize="0"/>
          <p:nvPr/>
        </p:nvPicPr>
        <p:blipFill>
          <a:blip r:embed="rId7">
            <a:alphaModFix/>
          </a:blip>
          <a:stretch>
            <a:fillRect/>
          </a:stretch>
        </p:blipFill>
        <p:spPr>
          <a:xfrm>
            <a:off x="4721149" y="4164212"/>
            <a:ext cx="766750" cy="701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Le français</a:t>
            </a:r>
            <a:endParaRPr b="1">
              <a:latin typeface="Cabin"/>
              <a:ea typeface="Cabin"/>
              <a:cs typeface="Cabin"/>
              <a:sym typeface="Cabin"/>
            </a:endParaRPr>
          </a:p>
        </p:txBody>
      </p:sp>
      <p:sp>
        <p:nvSpPr>
          <p:cNvPr id="112" name="Google Shape;112;p19"/>
          <p:cNvSpPr txBox="1"/>
          <p:nvPr>
            <p:ph idx="1" type="body"/>
          </p:nvPr>
        </p:nvSpPr>
        <p:spPr>
          <a:xfrm>
            <a:off x="311700" y="1393488"/>
            <a:ext cx="8520600" cy="25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We are so happy that you are here! </a:t>
            </a:r>
            <a:r>
              <a:rPr b="1" i="1" lang="en">
                <a:latin typeface="Cabin"/>
                <a:ea typeface="Cabin"/>
                <a:cs typeface="Cabin"/>
                <a:sym typeface="Cabin"/>
              </a:rPr>
              <a:t>On est content d’être ici!</a:t>
            </a:r>
            <a:endParaRPr b="1" i="1">
              <a:latin typeface="Cabin"/>
              <a:ea typeface="Cabin"/>
              <a:cs typeface="Cabin"/>
              <a:sym typeface="Cabin"/>
            </a:endParaRPr>
          </a:p>
          <a:p>
            <a:pPr indent="0" lvl="0" marL="0" rtl="0" algn="l">
              <a:spcBef>
                <a:spcPts val="1600"/>
              </a:spcBef>
              <a:spcAft>
                <a:spcPts val="0"/>
              </a:spcAft>
              <a:buNone/>
            </a:pPr>
            <a:r>
              <a:rPr lang="en">
                <a:latin typeface="Cabin"/>
                <a:ea typeface="Cabin"/>
                <a:cs typeface="Cabin"/>
                <a:sym typeface="Cabin"/>
              </a:rPr>
              <a:t>Now listen to this song!</a:t>
            </a:r>
            <a:endParaRPr>
              <a:latin typeface="Cabin"/>
              <a:ea typeface="Cabin"/>
              <a:cs typeface="Cabin"/>
              <a:sym typeface="Cabin"/>
            </a:endParaRPr>
          </a:p>
          <a:p>
            <a:pPr indent="0" lvl="0" marL="0" rtl="0" algn="l">
              <a:spcBef>
                <a:spcPts val="1600"/>
              </a:spcBef>
              <a:spcAft>
                <a:spcPts val="0"/>
              </a:spcAft>
              <a:buNone/>
            </a:pPr>
            <a:r>
              <a:rPr lang="en">
                <a:latin typeface="Cabin"/>
                <a:ea typeface="Cabin"/>
                <a:cs typeface="Cabin"/>
                <a:sym typeface="Cabin"/>
              </a:rPr>
              <a:t>Écoute la chanson “</a:t>
            </a:r>
            <a:r>
              <a:rPr lang="en" u="sng">
                <a:solidFill>
                  <a:schemeClr val="hlink"/>
                </a:solidFill>
                <a:latin typeface="Cabin"/>
                <a:ea typeface="Cabin"/>
                <a:cs typeface="Cabin"/>
                <a:sym typeface="Cabin"/>
                <a:hlinkClick r:id="rId3"/>
              </a:rPr>
              <a:t>Bonjour, bonjour</a:t>
            </a:r>
            <a:r>
              <a:rPr lang="en">
                <a:latin typeface="Cabin"/>
                <a:ea typeface="Cabin"/>
                <a:cs typeface="Cabin"/>
                <a:sym typeface="Cabin"/>
              </a:rPr>
              <a:t>” de Alain le lait. </a:t>
            </a:r>
            <a:endParaRPr>
              <a:latin typeface="Cabin"/>
              <a:ea typeface="Cabin"/>
              <a:cs typeface="Cabin"/>
              <a:sym typeface="Cabin"/>
            </a:endParaRPr>
          </a:p>
          <a:p>
            <a:pPr indent="0" lvl="0" marL="0" rtl="0" algn="l">
              <a:spcBef>
                <a:spcPts val="1600"/>
              </a:spcBef>
              <a:spcAft>
                <a:spcPts val="0"/>
              </a:spcAft>
              <a:buNone/>
            </a:pPr>
            <a:r>
              <a:rPr b="1" i="1" lang="en">
                <a:latin typeface="Cabin"/>
                <a:ea typeface="Cabin"/>
                <a:cs typeface="Cabin"/>
                <a:sym typeface="Cabin"/>
              </a:rPr>
              <a:t>             </a:t>
            </a:r>
            <a:endParaRPr>
              <a:latin typeface="Cabin"/>
              <a:ea typeface="Cabin"/>
              <a:cs typeface="Cabin"/>
              <a:sym typeface="Cabin"/>
            </a:endParaRPr>
          </a:p>
          <a:p>
            <a:pPr indent="0" lvl="0" marL="0" rtl="0" algn="l">
              <a:spcBef>
                <a:spcPts val="1600"/>
              </a:spcBef>
              <a:spcAft>
                <a:spcPts val="1600"/>
              </a:spcAft>
              <a:buNone/>
            </a:pPr>
            <a:r>
              <a:t/>
            </a:r>
            <a:endParaRPr/>
          </a:p>
        </p:txBody>
      </p:sp>
      <p:pic>
        <p:nvPicPr>
          <p:cNvPr id="113" name="Google Shape;113;p19"/>
          <p:cNvPicPr preferRelativeResize="0"/>
          <p:nvPr/>
        </p:nvPicPr>
        <p:blipFill>
          <a:blip r:embed="rId4">
            <a:alphaModFix/>
          </a:blip>
          <a:stretch>
            <a:fillRect/>
          </a:stretch>
        </p:blipFill>
        <p:spPr>
          <a:xfrm>
            <a:off x="4721149" y="4164212"/>
            <a:ext cx="766750" cy="701525"/>
          </a:xfrm>
          <a:prstGeom prst="rect">
            <a:avLst/>
          </a:prstGeom>
          <a:noFill/>
          <a:ln>
            <a:noFill/>
          </a:ln>
        </p:spPr>
      </p:pic>
      <p:sp>
        <p:nvSpPr>
          <p:cNvPr id="114" name="Google Shape;114;p19"/>
          <p:cNvSpPr txBox="1"/>
          <p:nvPr/>
        </p:nvSpPr>
        <p:spPr>
          <a:xfrm>
            <a:off x="5564100" y="42983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Regarde </a:t>
            </a:r>
            <a:r>
              <a:rPr lang="en" sz="1800">
                <a:solidFill>
                  <a:schemeClr val="dk2"/>
                </a:solidFill>
                <a:latin typeface="Cabin"/>
                <a:ea typeface="Cabin"/>
                <a:cs typeface="Cabin"/>
                <a:sym typeface="Cabin"/>
              </a:rPr>
              <a:t>         la prochaine page.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p:txBody>
      </p:sp>
      <p:pic>
        <p:nvPicPr>
          <p:cNvPr id="115" name="Google Shape;115;p19"/>
          <p:cNvPicPr preferRelativeResize="0"/>
          <p:nvPr/>
        </p:nvPicPr>
        <p:blipFill>
          <a:blip r:embed="rId5">
            <a:alphaModFix/>
          </a:blip>
          <a:stretch>
            <a:fillRect/>
          </a:stretch>
        </p:blipFill>
        <p:spPr>
          <a:xfrm>
            <a:off x="6489500" y="4298375"/>
            <a:ext cx="423288" cy="423288"/>
          </a:xfrm>
          <a:prstGeom prst="rect">
            <a:avLst/>
          </a:prstGeom>
          <a:noFill/>
          <a:ln>
            <a:noFill/>
          </a:ln>
        </p:spPr>
      </p:pic>
      <p:pic>
        <p:nvPicPr>
          <p:cNvPr id="116" name="Google Shape;116;p19"/>
          <p:cNvPicPr preferRelativeResize="0"/>
          <p:nvPr/>
        </p:nvPicPr>
        <p:blipFill>
          <a:blip r:embed="rId6">
            <a:alphaModFix/>
          </a:blip>
          <a:stretch>
            <a:fillRect/>
          </a:stretch>
        </p:blipFill>
        <p:spPr>
          <a:xfrm>
            <a:off x="5439950" y="2296329"/>
            <a:ext cx="723450" cy="723450"/>
          </a:xfrm>
          <a:prstGeom prst="rect">
            <a:avLst/>
          </a:prstGeom>
          <a:noFill/>
          <a:ln>
            <a:noFill/>
          </a:ln>
        </p:spPr>
      </p:pic>
      <p:pic>
        <p:nvPicPr>
          <p:cNvPr id="117" name="Google Shape;117;p19" title="slide 4.mp3">
            <a:hlinkClick r:id="rId7"/>
          </p:cNvPr>
          <p:cNvPicPr preferRelativeResize="0"/>
          <p:nvPr/>
        </p:nvPicPr>
        <p:blipFill>
          <a:blip r:embed="rId8">
            <a:alphaModFix/>
          </a:blip>
          <a:stretch>
            <a:fillRect/>
          </a:stretch>
        </p:blipFill>
        <p:spPr>
          <a:xfrm>
            <a:off x="8207075" y="177038"/>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Comment ça va</a:t>
            </a:r>
            <a:r>
              <a:rPr lang="en"/>
              <a:t>?</a:t>
            </a:r>
            <a:endParaRPr/>
          </a:p>
        </p:txBody>
      </p:sp>
      <p:sp>
        <p:nvSpPr>
          <p:cNvPr id="123" name="Google Shape;123;p20"/>
          <p:cNvSpPr txBox="1"/>
          <p:nvPr/>
        </p:nvSpPr>
        <p:spPr>
          <a:xfrm>
            <a:off x="311700" y="1017725"/>
            <a:ext cx="8520600" cy="3897900"/>
          </a:xfrm>
          <a:prstGeom prst="rect">
            <a:avLst/>
          </a:prstGeom>
          <a:noFill/>
          <a:ln cap="flat" cmpd="sng" w="9525">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595959"/>
                </a:solidFill>
                <a:latin typeface="Cabin"/>
                <a:ea typeface="Cabin"/>
                <a:cs typeface="Cabin"/>
                <a:sym typeface="Cabin"/>
              </a:rPr>
              <a:t>A</a:t>
            </a:r>
            <a:r>
              <a:rPr b="1" lang="en" sz="1800">
                <a:solidFill>
                  <a:srgbClr val="595959"/>
                </a:solidFill>
                <a:latin typeface="Cabin"/>
                <a:ea typeface="Cabin"/>
                <a:cs typeface="Cabin"/>
                <a:sym typeface="Cabin"/>
              </a:rPr>
              <a:t>lain le lait</a:t>
            </a:r>
            <a:r>
              <a:rPr lang="en" sz="1800">
                <a:solidFill>
                  <a:srgbClr val="595959"/>
                </a:solidFill>
                <a:latin typeface="Cabin"/>
                <a:ea typeface="Cabin"/>
                <a:cs typeface="Cabin"/>
                <a:sym typeface="Cabin"/>
              </a:rPr>
              <a:t> asks the question </a:t>
            </a:r>
            <a:r>
              <a:rPr b="1" i="1" lang="en" sz="2400">
                <a:solidFill>
                  <a:srgbClr val="0000FF"/>
                </a:solidFill>
              </a:rPr>
              <a:t>Comment ça va?</a:t>
            </a:r>
            <a:r>
              <a:rPr lang="en" sz="1800">
                <a:solidFill>
                  <a:srgbClr val="0000FF"/>
                </a:solidFill>
                <a:latin typeface="Cabin"/>
                <a:ea typeface="Cabin"/>
                <a:cs typeface="Cabin"/>
                <a:sym typeface="Cabin"/>
              </a:rPr>
              <a:t> </a:t>
            </a:r>
            <a:r>
              <a:rPr lang="en" sz="1800">
                <a:solidFill>
                  <a:srgbClr val="595959"/>
                </a:solidFill>
                <a:latin typeface="Cabin"/>
                <a:ea typeface="Cabin"/>
                <a:cs typeface="Cabin"/>
                <a:sym typeface="Cabin"/>
              </a:rPr>
              <a:t>in his song. Do you know what that means? </a:t>
            </a:r>
            <a:endParaRPr sz="1800">
              <a:solidFill>
                <a:srgbClr val="595959"/>
              </a:solidFill>
              <a:latin typeface="Cabin"/>
              <a:ea typeface="Cabin"/>
              <a:cs typeface="Cabin"/>
              <a:sym typeface="Cabin"/>
            </a:endParaRPr>
          </a:p>
          <a:p>
            <a:pPr indent="0" lvl="0" marL="0" rtl="0" algn="l">
              <a:lnSpc>
                <a:spcPct val="115000"/>
              </a:lnSpc>
              <a:spcBef>
                <a:spcPts val="1600"/>
              </a:spcBef>
              <a:spcAft>
                <a:spcPts val="0"/>
              </a:spcAft>
              <a:buNone/>
            </a:pPr>
            <a:r>
              <a:rPr i="1" lang="en" sz="1800">
                <a:solidFill>
                  <a:srgbClr val="595959"/>
                </a:solidFill>
                <a:latin typeface="Cabin"/>
                <a:ea typeface="Cabin"/>
                <a:cs typeface="Cabin"/>
                <a:sym typeface="Cabin"/>
              </a:rPr>
              <a:t>Take a moment to reflect on your feelings today, the first day of Grade 5 Core French (“</a:t>
            </a:r>
            <a:r>
              <a:rPr lang="en" sz="1800">
                <a:solidFill>
                  <a:srgbClr val="595959"/>
                </a:solidFill>
                <a:latin typeface="Cabin"/>
                <a:ea typeface="Cabin"/>
                <a:cs typeface="Cabin"/>
                <a:sym typeface="Cabin"/>
              </a:rPr>
              <a:t>le français cadre</a:t>
            </a:r>
            <a:r>
              <a:rPr i="1" lang="en" sz="1800">
                <a:solidFill>
                  <a:srgbClr val="595959"/>
                </a:solidFill>
                <a:latin typeface="Cabin"/>
                <a:ea typeface="Cabin"/>
                <a:cs typeface="Cabin"/>
                <a:sym typeface="Cabin"/>
              </a:rPr>
              <a:t>”). </a:t>
            </a:r>
            <a:endParaRPr i="1" sz="1800">
              <a:solidFill>
                <a:srgbClr val="595959"/>
              </a:solidFill>
              <a:latin typeface="Cabin"/>
              <a:ea typeface="Cabin"/>
              <a:cs typeface="Cabin"/>
              <a:sym typeface="Cabin"/>
            </a:endParaRPr>
          </a:p>
          <a:p>
            <a:pPr indent="0" lvl="0" marL="0" rtl="0" algn="l">
              <a:lnSpc>
                <a:spcPct val="115000"/>
              </a:lnSpc>
              <a:spcBef>
                <a:spcPts val="1600"/>
              </a:spcBef>
              <a:spcAft>
                <a:spcPts val="0"/>
              </a:spcAft>
              <a:buNone/>
            </a:pPr>
            <a:r>
              <a:rPr b="1" i="1" lang="en" sz="1800">
                <a:solidFill>
                  <a:srgbClr val="595959"/>
                </a:solidFill>
                <a:latin typeface="Cabin"/>
                <a:ea typeface="Cabin"/>
                <a:cs typeface="Cabin"/>
                <a:sym typeface="Cabin"/>
              </a:rPr>
              <a:t>Es-tu content/contente? 			Es-tu nerveux/nerveuse? </a:t>
            </a:r>
            <a:endParaRPr b="1" i="1" sz="1800">
              <a:solidFill>
                <a:srgbClr val="595959"/>
              </a:solidFill>
              <a:latin typeface="Cabin"/>
              <a:ea typeface="Cabin"/>
              <a:cs typeface="Cabin"/>
              <a:sym typeface="Cabin"/>
            </a:endParaRPr>
          </a:p>
          <a:p>
            <a:pPr indent="0" lvl="0" marL="0" rtl="0" algn="l">
              <a:lnSpc>
                <a:spcPct val="115000"/>
              </a:lnSpc>
              <a:spcBef>
                <a:spcPts val="1600"/>
              </a:spcBef>
              <a:spcAft>
                <a:spcPts val="0"/>
              </a:spcAft>
              <a:buNone/>
            </a:pPr>
            <a:r>
              <a:t/>
            </a:r>
            <a:endParaRPr i="1" sz="1800">
              <a:solidFill>
                <a:srgbClr val="595959"/>
              </a:solidFill>
              <a:latin typeface="Cabin"/>
              <a:ea typeface="Cabin"/>
              <a:cs typeface="Cabin"/>
              <a:sym typeface="Cabin"/>
            </a:endParaRPr>
          </a:p>
          <a:p>
            <a:pPr indent="0" lvl="0" marL="0" rtl="0" algn="l">
              <a:lnSpc>
                <a:spcPct val="115000"/>
              </a:lnSpc>
              <a:spcBef>
                <a:spcPts val="1600"/>
              </a:spcBef>
              <a:spcAft>
                <a:spcPts val="0"/>
              </a:spcAft>
              <a:buNone/>
            </a:pPr>
            <a:r>
              <a:rPr i="1" lang="en" sz="1800">
                <a:solidFill>
                  <a:srgbClr val="595959"/>
                </a:solidFill>
                <a:latin typeface="Cabin"/>
                <a:ea typeface="Cabin"/>
                <a:cs typeface="Cabin"/>
                <a:sym typeface="Cabin"/>
              </a:rPr>
              <a:t>Maybe you feel some mixed emotions?  </a:t>
            </a:r>
            <a:endParaRPr i="1" sz="1800">
              <a:solidFill>
                <a:srgbClr val="595959"/>
              </a:solidFill>
              <a:latin typeface="Cabin"/>
              <a:ea typeface="Cabin"/>
              <a:cs typeface="Cabin"/>
              <a:sym typeface="Cabin"/>
            </a:endParaRPr>
          </a:p>
          <a:p>
            <a:pPr indent="0" lvl="0" marL="0" rtl="0" algn="l">
              <a:lnSpc>
                <a:spcPct val="115000"/>
              </a:lnSpc>
              <a:spcBef>
                <a:spcPts val="1600"/>
              </a:spcBef>
              <a:spcAft>
                <a:spcPts val="0"/>
              </a:spcAft>
              <a:buNone/>
            </a:pPr>
            <a:r>
              <a:t/>
            </a:r>
            <a:endParaRPr sz="1800">
              <a:solidFill>
                <a:srgbClr val="595959"/>
              </a:solidFill>
              <a:latin typeface="Cabin"/>
              <a:ea typeface="Cabin"/>
              <a:cs typeface="Cabin"/>
              <a:sym typeface="Cabin"/>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124" name="Google Shape;124;p20"/>
          <p:cNvPicPr preferRelativeResize="0"/>
          <p:nvPr/>
        </p:nvPicPr>
        <p:blipFill>
          <a:blip r:embed="rId3">
            <a:alphaModFix/>
          </a:blip>
          <a:stretch>
            <a:fillRect/>
          </a:stretch>
        </p:blipFill>
        <p:spPr>
          <a:xfrm>
            <a:off x="3267694" y="179081"/>
            <a:ext cx="1304300" cy="867975"/>
          </a:xfrm>
          <a:prstGeom prst="rect">
            <a:avLst/>
          </a:prstGeom>
          <a:noFill/>
          <a:ln>
            <a:noFill/>
          </a:ln>
        </p:spPr>
      </p:pic>
      <p:pic>
        <p:nvPicPr>
          <p:cNvPr id="125" name="Google Shape;125;p20"/>
          <p:cNvPicPr preferRelativeResize="0"/>
          <p:nvPr/>
        </p:nvPicPr>
        <p:blipFill>
          <a:blip r:embed="rId4">
            <a:alphaModFix/>
          </a:blip>
          <a:stretch>
            <a:fillRect/>
          </a:stretch>
        </p:blipFill>
        <p:spPr>
          <a:xfrm>
            <a:off x="6489500" y="179087"/>
            <a:ext cx="1093640" cy="867975"/>
          </a:xfrm>
          <a:prstGeom prst="rect">
            <a:avLst/>
          </a:prstGeom>
          <a:noFill/>
          <a:ln cap="flat" cmpd="sng" w="9525">
            <a:solidFill>
              <a:srgbClr val="000000"/>
            </a:solidFill>
            <a:prstDash val="solid"/>
            <a:round/>
            <a:headEnd len="sm" w="sm" type="none"/>
            <a:tailEnd len="sm" w="sm" type="none"/>
          </a:ln>
        </p:spPr>
      </p:pic>
      <p:pic>
        <p:nvPicPr>
          <p:cNvPr id="126" name="Google Shape;126;p20"/>
          <p:cNvPicPr preferRelativeResize="0"/>
          <p:nvPr/>
        </p:nvPicPr>
        <p:blipFill>
          <a:blip r:embed="rId5">
            <a:alphaModFix/>
          </a:blip>
          <a:stretch>
            <a:fillRect/>
          </a:stretch>
        </p:blipFill>
        <p:spPr>
          <a:xfrm>
            <a:off x="4833769" y="208216"/>
            <a:ext cx="1304300" cy="867953"/>
          </a:xfrm>
          <a:prstGeom prst="rect">
            <a:avLst/>
          </a:prstGeom>
          <a:noFill/>
          <a:ln>
            <a:noFill/>
          </a:ln>
        </p:spPr>
      </p:pic>
      <p:sp>
        <p:nvSpPr>
          <p:cNvPr id="127" name="Google Shape;127;p20"/>
          <p:cNvSpPr txBox="1"/>
          <p:nvPr/>
        </p:nvSpPr>
        <p:spPr>
          <a:xfrm>
            <a:off x="5564100" y="46031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595959"/>
                </a:solidFill>
                <a:latin typeface="Cabin"/>
                <a:ea typeface="Cabin"/>
                <a:cs typeface="Cabin"/>
                <a:sym typeface="Cabin"/>
              </a:rPr>
              <a:t>Regarde </a:t>
            </a:r>
            <a:r>
              <a:rPr lang="en" sz="1800">
                <a:solidFill>
                  <a:srgbClr val="595959"/>
                </a:solidFill>
                <a:latin typeface="Cabin"/>
                <a:ea typeface="Cabin"/>
                <a:cs typeface="Cabin"/>
                <a:sym typeface="Cabin"/>
              </a:rPr>
              <a:t>         la prochaine page.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a:p>
            <a:pPr indent="0" lvl="0" marL="0" rtl="0" algn="l">
              <a:spcBef>
                <a:spcPts val="0"/>
              </a:spcBef>
              <a:spcAft>
                <a:spcPts val="0"/>
              </a:spcAft>
              <a:buNone/>
            </a:pPr>
            <a:r>
              <a:t/>
            </a:r>
            <a:endParaRPr sz="1800">
              <a:solidFill>
                <a:srgbClr val="595959"/>
              </a:solidFill>
              <a:latin typeface="Cabin"/>
              <a:ea typeface="Cabin"/>
              <a:cs typeface="Cabin"/>
              <a:sym typeface="Cabin"/>
            </a:endParaRPr>
          </a:p>
        </p:txBody>
      </p:sp>
      <p:pic>
        <p:nvPicPr>
          <p:cNvPr id="128" name="Google Shape;128;p20"/>
          <p:cNvPicPr preferRelativeResize="0"/>
          <p:nvPr/>
        </p:nvPicPr>
        <p:blipFill>
          <a:blip r:embed="rId6">
            <a:alphaModFix/>
          </a:blip>
          <a:stretch>
            <a:fillRect/>
          </a:stretch>
        </p:blipFill>
        <p:spPr>
          <a:xfrm>
            <a:off x="6489500" y="4526975"/>
            <a:ext cx="423288" cy="423288"/>
          </a:xfrm>
          <a:prstGeom prst="rect">
            <a:avLst/>
          </a:prstGeom>
          <a:noFill/>
          <a:ln>
            <a:noFill/>
          </a:ln>
        </p:spPr>
      </p:pic>
      <p:pic>
        <p:nvPicPr>
          <p:cNvPr id="129" name="Google Shape;129;p20"/>
          <p:cNvPicPr preferRelativeResize="0"/>
          <p:nvPr/>
        </p:nvPicPr>
        <p:blipFill>
          <a:blip r:embed="rId7">
            <a:alphaModFix/>
          </a:blip>
          <a:stretch>
            <a:fillRect/>
          </a:stretch>
        </p:blipFill>
        <p:spPr>
          <a:xfrm>
            <a:off x="4721149" y="4464074"/>
            <a:ext cx="766750" cy="701525"/>
          </a:xfrm>
          <a:prstGeom prst="rect">
            <a:avLst/>
          </a:prstGeom>
          <a:noFill/>
          <a:ln>
            <a:noFill/>
          </a:ln>
        </p:spPr>
      </p:pic>
      <p:pic>
        <p:nvPicPr>
          <p:cNvPr id="130" name="Google Shape;130;p20"/>
          <p:cNvPicPr preferRelativeResize="0"/>
          <p:nvPr/>
        </p:nvPicPr>
        <p:blipFill>
          <a:blip r:embed="rId8">
            <a:alphaModFix/>
          </a:blip>
          <a:stretch>
            <a:fillRect/>
          </a:stretch>
        </p:blipFill>
        <p:spPr>
          <a:xfrm>
            <a:off x="2907275" y="2808626"/>
            <a:ext cx="549002" cy="549002"/>
          </a:xfrm>
          <a:prstGeom prst="rect">
            <a:avLst/>
          </a:prstGeom>
          <a:noFill/>
          <a:ln>
            <a:noFill/>
          </a:ln>
        </p:spPr>
      </p:pic>
      <p:pic>
        <p:nvPicPr>
          <p:cNvPr id="131" name="Google Shape;131;p20"/>
          <p:cNvPicPr preferRelativeResize="0"/>
          <p:nvPr/>
        </p:nvPicPr>
        <p:blipFill>
          <a:blip r:embed="rId9">
            <a:alphaModFix/>
          </a:blip>
          <a:stretch>
            <a:fillRect/>
          </a:stretch>
        </p:blipFill>
        <p:spPr>
          <a:xfrm>
            <a:off x="6614175" y="2784925"/>
            <a:ext cx="572701" cy="572701"/>
          </a:xfrm>
          <a:prstGeom prst="rect">
            <a:avLst/>
          </a:prstGeom>
          <a:noFill/>
          <a:ln>
            <a:noFill/>
          </a:ln>
        </p:spPr>
      </p:pic>
      <p:pic>
        <p:nvPicPr>
          <p:cNvPr id="132" name="Google Shape;132;p20" title="Comment ca va all.mp3">
            <a:hlinkClick r:id="rId10"/>
          </p:cNvPr>
          <p:cNvPicPr preferRelativeResize="0"/>
          <p:nvPr/>
        </p:nvPicPr>
        <p:blipFill>
          <a:blip r:embed="rId11">
            <a:alphaModFix/>
          </a:blip>
          <a:stretch>
            <a:fillRect/>
          </a:stretch>
        </p:blipFill>
        <p:spPr>
          <a:xfrm>
            <a:off x="8085600" y="267025"/>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1"/>
          <p:cNvPicPr preferRelativeResize="0"/>
          <p:nvPr/>
        </p:nvPicPr>
        <p:blipFill>
          <a:blip r:embed="rId3">
            <a:alphaModFix/>
          </a:blip>
          <a:stretch>
            <a:fillRect/>
          </a:stretch>
        </p:blipFill>
        <p:spPr>
          <a:xfrm>
            <a:off x="1204050" y="1320319"/>
            <a:ext cx="1135850" cy="1161450"/>
          </a:xfrm>
          <a:prstGeom prst="rect">
            <a:avLst/>
          </a:prstGeom>
          <a:noFill/>
          <a:ln>
            <a:noFill/>
          </a:ln>
        </p:spPr>
      </p:pic>
      <p:pic>
        <p:nvPicPr>
          <p:cNvPr id="138" name="Google Shape;138;p21"/>
          <p:cNvPicPr preferRelativeResize="0"/>
          <p:nvPr/>
        </p:nvPicPr>
        <p:blipFill>
          <a:blip r:embed="rId4">
            <a:alphaModFix/>
          </a:blip>
          <a:stretch>
            <a:fillRect/>
          </a:stretch>
        </p:blipFill>
        <p:spPr>
          <a:xfrm>
            <a:off x="4932775" y="3184324"/>
            <a:ext cx="892950" cy="892950"/>
          </a:xfrm>
          <a:prstGeom prst="rect">
            <a:avLst/>
          </a:prstGeom>
          <a:noFill/>
          <a:ln>
            <a:noFill/>
          </a:ln>
        </p:spPr>
      </p:pic>
      <p:sp>
        <p:nvSpPr>
          <p:cNvPr id="139" name="Google Shape;139;p21"/>
          <p:cNvSpPr/>
          <p:nvPr/>
        </p:nvSpPr>
        <p:spPr>
          <a:xfrm>
            <a:off x="988725"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content / contente.</a:t>
            </a:r>
            <a:endParaRPr/>
          </a:p>
        </p:txBody>
      </p:sp>
      <p:sp>
        <p:nvSpPr>
          <p:cNvPr id="140" name="Google Shape;140;p21"/>
          <p:cNvSpPr txBox="1"/>
          <p:nvPr>
            <p:ph idx="4294967295" type="title"/>
          </p:nvPr>
        </p:nvSpPr>
        <p:spPr>
          <a:xfrm>
            <a:off x="311700" y="445025"/>
            <a:ext cx="227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Les émotions</a:t>
            </a:r>
            <a:endParaRPr b="1">
              <a:latin typeface="Cabin"/>
              <a:ea typeface="Cabin"/>
              <a:cs typeface="Cabin"/>
              <a:sym typeface="Cabin"/>
            </a:endParaRPr>
          </a:p>
        </p:txBody>
      </p:sp>
      <p:pic>
        <p:nvPicPr>
          <p:cNvPr id="141" name="Google Shape;141;p21"/>
          <p:cNvPicPr preferRelativeResize="0"/>
          <p:nvPr/>
        </p:nvPicPr>
        <p:blipFill>
          <a:blip r:embed="rId5">
            <a:alphaModFix/>
          </a:blip>
          <a:stretch>
            <a:fillRect/>
          </a:stretch>
        </p:blipFill>
        <p:spPr>
          <a:xfrm>
            <a:off x="1325488" y="3131650"/>
            <a:ext cx="892975" cy="998300"/>
          </a:xfrm>
          <a:prstGeom prst="rect">
            <a:avLst/>
          </a:prstGeom>
          <a:noFill/>
          <a:ln>
            <a:noFill/>
          </a:ln>
        </p:spPr>
      </p:pic>
      <p:pic>
        <p:nvPicPr>
          <p:cNvPr id="142" name="Google Shape;142;p21"/>
          <p:cNvPicPr preferRelativeResize="0"/>
          <p:nvPr/>
        </p:nvPicPr>
        <p:blipFill>
          <a:blip r:embed="rId6">
            <a:alphaModFix/>
          </a:blip>
          <a:stretch>
            <a:fillRect/>
          </a:stretch>
        </p:blipFill>
        <p:spPr>
          <a:xfrm>
            <a:off x="2863932" y="1363288"/>
            <a:ext cx="1435875" cy="1075525"/>
          </a:xfrm>
          <a:prstGeom prst="rect">
            <a:avLst/>
          </a:prstGeom>
          <a:noFill/>
          <a:ln>
            <a:noFill/>
          </a:ln>
        </p:spPr>
      </p:pic>
      <p:pic>
        <p:nvPicPr>
          <p:cNvPr id="143" name="Google Shape;143;p21"/>
          <p:cNvPicPr preferRelativeResize="0"/>
          <p:nvPr/>
        </p:nvPicPr>
        <p:blipFill>
          <a:blip r:embed="rId7">
            <a:alphaModFix/>
          </a:blip>
          <a:stretch>
            <a:fillRect/>
          </a:stretch>
        </p:blipFill>
        <p:spPr>
          <a:xfrm>
            <a:off x="2996337" y="3210500"/>
            <a:ext cx="1059149" cy="840600"/>
          </a:xfrm>
          <a:prstGeom prst="rect">
            <a:avLst/>
          </a:prstGeom>
          <a:noFill/>
          <a:ln>
            <a:noFill/>
          </a:ln>
        </p:spPr>
      </p:pic>
      <p:pic>
        <p:nvPicPr>
          <p:cNvPr id="144" name="Google Shape;144;p21"/>
          <p:cNvPicPr preferRelativeResize="0"/>
          <p:nvPr/>
        </p:nvPicPr>
        <p:blipFill>
          <a:blip r:embed="rId8">
            <a:alphaModFix/>
          </a:blip>
          <a:stretch>
            <a:fillRect/>
          </a:stretch>
        </p:blipFill>
        <p:spPr>
          <a:xfrm>
            <a:off x="5003562" y="1480762"/>
            <a:ext cx="840575" cy="840575"/>
          </a:xfrm>
          <a:prstGeom prst="rect">
            <a:avLst/>
          </a:prstGeom>
          <a:noFill/>
          <a:ln>
            <a:noFill/>
          </a:ln>
        </p:spPr>
      </p:pic>
      <p:sp>
        <p:nvSpPr>
          <p:cNvPr id="145" name="Google Shape;145;p21"/>
          <p:cNvSpPr/>
          <p:nvPr/>
        </p:nvSpPr>
        <p:spPr>
          <a:xfrm>
            <a:off x="988725"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fatigué / fatiguée.</a:t>
            </a:r>
            <a:endParaRPr/>
          </a:p>
        </p:txBody>
      </p:sp>
      <p:sp>
        <p:nvSpPr>
          <p:cNvPr id="146" name="Google Shape;146;p21"/>
          <p:cNvSpPr/>
          <p:nvPr/>
        </p:nvSpPr>
        <p:spPr>
          <a:xfrm>
            <a:off x="2778175"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nerveux / nerveuse.</a:t>
            </a:r>
            <a:endParaRPr/>
          </a:p>
        </p:txBody>
      </p:sp>
      <p:sp>
        <p:nvSpPr>
          <p:cNvPr id="147" name="Google Shape;147;p21"/>
          <p:cNvSpPr/>
          <p:nvPr/>
        </p:nvSpPr>
        <p:spPr>
          <a:xfrm>
            <a:off x="2768600"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excité / excitée.</a:t>
            </a:r>
            <a:endParaRPr/>
          </a:p>
        </p:txBody>
      </p:sp>
      <p:sp>
        <p:nvSpPr>
          <p:cNvPr id="148" name="Google Shape;148;p21"/>
          <p:cNvSpPr/>
          <p:nvPr/>
        </p:nvSpPr>
        <p:spPr>
          <a:xfrm>
            <a:off x="4620150"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curieux / curieuse.</a:t>
            </a:r>
            <a:endParaRPr/>
          </a:p>
        </p:txBody>
      </p:sp>
      <p:sp>
        <p:nvSpPr>
          <p:cNvPr id="149" name="Google Shape;149;p21"/>
          <p:cNvSpPr/>
          <p:nvPr/>
        </p:nvSpPr>
        <p:spPr>
          <a:xfrm>
            <a:off x="4620150"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Ca va comme ci, comme ça.</a:t>
            </a:r>
            <a:endParaRPr/>
          </a:p>
        </p:txBody>
      </p:sp>
      <p:pic>
        <p:nvPicPr>
          <p:cNvPr id="150" name="Google Shape;150;p21"/>
          <p:cNvPicPr preferRelativeResize="0"/>
          <p:nvPr/>
        </p:nvPicPr>
        <p:blipFill>
          <a:blip r:embed="rId9">
            <a:alphaModFix/>
          </a:blip>
          <a:stretch>
            <a:fillRect/>
          </a:stretch>
        </p:blipFill>
        <p:spPr>
          <a:xfrm>
            <a:off x="6797850" y="1480750"/>
            <a:ext cx="772346" cy="840600"/>
          </a:xfrm>
          <a:prstGeom prst="rect">
            <a:avLst/>
          </a:prstGeom>
          <a:noFill/>
          <a:ln>
            <a:noFill/>
          </a:ln>
        </p:spPr>
      </p:pic>
      <p:sp>
        <p:nvSpPr>
          <p:cNvPr id="151" name="Google Shape;151;p21"/>
          <p:cNvSpPr/>
          <p:nvPr/>
        </p:nvSpPr>
        <p:spPr>
          <a:xfrm>
            <a:off x="6456100"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fâché / fâchée.</a:t>
            </a:r>
            <a:endParaRPr/>
          </a:p>
        </p:txBody>
      </p:sp>
      <p:pic>
        <p:nvPicPr>
          <p:cNvPr id="152" name="Google Shape;152;p21"/>
          <p:cNvPicPr preferRelativeResize="0"/>
          <p:nvPr/>
        </p:nvPicPr>
        <p:blipFill>
          <a:blip r:embed="rId10">
            <a:alphaModFix/>
          </a:blip>
          <a:stretch>
            <a:fillRect/>
          </a:stretch>
        </p:blipFill>
        <p:spPr>
          <a:xfrm>
            <a:off x="6664675" y="3295225"/>
            <a:ext cx="1190250" cy="782042"/>
          </a:xfrm>
          <a:prstGeom prst="rect">
            <a:avLst/>
          </a:prstGeom>
          <a:noFill/>
          <a:ln>
            <a:noFill/>
          </a:ln>
        </p:spPr>
      </p:pic>
      <p:sp>
        <p:nvSpPr>
          <p:cNvPr id="153" name="Google Shape;153;p21"/>
          <p:cNvSpPr/>
          <p:nvPr/>
        </p:nvSpPr>
        <p:spPr>
          <a:xfrm>
            <a:off x="6456100"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confus / confuse.</a:t>
            </a:r>
            <a:endParaRPr/>
          </a:p>
        </p:txBody>
      </p:sp>
      <p:sp>
        <p:nvSpPr>
          <p:cNvPr id="154" name="Google Shape;154;p21"/>
          <p:cNvSpPr txBox="1"/>
          <p:nvPr/>
        </p:nvSpPr>
        <p:spPr>
          <a:xfrm>
            <a:off x="2768600" y="150725"/>
            <a:ext cx="6147000" cy="12126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          Écoute.</a:t>
            </a:r>
            <a:r>
              <a:rPr lang="en" sz="1800">
                <a:solidFill>
                  <a:schemeClr val="dk2"/>
                </a:solidFill>
                <a:latin typeface="Cabin"/>
                <a:ea typeface="Cabin"/>
                <a:cs typeface="Cabin"/>
                <a:sym typeface="Cabin"/>
              </a:rPr>
              <a:t> </a:t>
            </a:r>
            <a:r>
              <a:rPr b="1" lang="en" sz="1800">
                <a:solidFill>
                  <a:schemeClr val="dk2"/>
                </a:solidFill>
                <a:latin typeface="Cabin"/>
                <a:ea typeface="Cabin"/>
                <a:cs typeface="Cabin"/>
                <a:sym typeface="Cabin"/>
              </a:rPr>
              <a:t>Comment ça va?</a:t>
            </a:r>
            <a:r>
              <a:rPr lang="en" sz="1800">
                <a:solidFill>
                  <a:schemeClr val="dk2"/>
                </a:solidFill>
                <a:latin typeface="Cabin"/>
                <a:ea typeface="Cabin"/>
                <a:cs typeface="Cabin"/>
                <a:sym typeface="Cabin"/>
              </a:rPr>
              <a:t> </a:t>
            </a:r>
            <a:r>
              <a:rPr i="1" lang="en" sz="1800">
                <a:solidFill>
                  <a:schemeClr val="dk2"/>
                </a:solidFill>
                <a:latin typeface="Cabin"/>
                <a:ea typeface="Cabin"/>
                <a:cs typeface="Cabin"/>
                <a:sym typeface="Cabin"/>
              </a:rPr>
              <a:t>Pick the emotions that you feel          </a:t>
            </a:r>
            <a:endParaRPr i="1" sz="1800">
              <a:solidFill>
                <a:schemeClr val="dk2"/>
              </a:solidFill>
              <a:latin typeface="Cabin"/>
              <a:ea typeface="Cabin"/>
              <a:cs typeface="Cabin"/>
              <a:sym typeface="Cabin"/>
            </a:endParaRPr>
          </a:p>
          <a:p>
            <a:pPr indent="0" lvl="0" marL="0" rtl="0" algn="l">
              <a:spcBef>
                <a:spcPts val="0"/>
              </a:spcBef>
              <a:spcAft>
                <a:spcPts val="0"/>
              </a:spcAft>
              <a:buNone/>
            </a:pPr>
            <a:r>
              <a:rPr i="1" lang="en" sz="1800">
                <a:solidFill>
                  <a:schemeClr val="dk2"/>
                </a:solidFill>
                <a:latin typeface="Cabin"/>
                <a:ea typeface="Cabin"/>
                <a:cs typeface="Cabin"/>
                <a:sym typeface="Cabin"/>
              </a:rPr>
              <a:t>          today and practice saying them out loud. </a:t>
            </a:r>
            <a:r>
              <a:rPr i="1" lang="en" sz="1800">
                <a:solidFill>
                  <a:schemeClr val="dk2"/>
                </a:solidFill>
                <a:latin typeface="Cabin"/>
                <a:ea typeface="Cabin"/>
                <a:cs typeface="Cabin"/>
                <a:sym typeface="Cabin"/>
              </a:rPr>
              <a:t>There are different  </a:t>
            </a:r>
            <a:endParaRPr i="1" sz="1800">
              <a:solidFill>
                <a:schemeClr val="dk2"/>
              </a:solidFill>
              <a:latin typeface="Cabin"/>
              <a:ea typeface="Cabin"/>
              <a:cs typeface="Cabin"/>
              <a:sym typeface="Cabin"/>
            </a:endParaRPr>
          </a:p>
          <a:p>
            <a:pPr indent="0" lvl="0" marL="0" rtl="0" algn="l">
              <a:spcBef>
                <a:spcPts val="0"/>
              </a:spcBef>
              <a:spcAft>
                <a:spcPts val="0"/>
              </a:spcAft>
              <a:buNone/>
            </a:pPr>
            <a:r>
              <a:rPr i="1" lang="en" sz="1800">
                <a:solidFill>
                  <a:schemeClr val="dk2"/>
                </a:solidFill>
                <a:latin typeface="Cabin"/>
                <a:ea typeface="Cabin"/>
                <a:cs typeface="Cabin"/>
                <a:sym typeface="Cabin"/>
              </a:rPr>
              <a:t>          ways to say the word depending on if you identify as a boy </a:t>
            </a:r>
            <a:endParaRPr i="1" sz="1800">
              <a:solidFill>
                <a:schemeClr val="dk2"/>
              </a:solidFill>
              <a:latin typeface="Cabin"/>
              <a:ea typeface="Cabin"/>
              <a:cs typeface="Cabin"/>
              <a:sym typeface="Cabin"/>
            </a:endParaRPr>
          </a:p>
          <a:p>
            <a:pPr indent="0" lvl="0" marL="0" rtl="0" algn="l">
              <a:spcBef>
                <a:spcPts val="0"/>
              </a:spcBef>
              <a:spcAft>
                <a:spcPts val="0"/>
              </a:spcAft>
              <a:buNone/>
            </a:pPr>
            <a:r>
              <a:rPr i="1" lang="en" sz="1800">
                <a:solidFill>
                  <a:schemeClr val="dk2"/>
                </a:solidFill>
                <a:latin typeface="Cabin"/>
                <a:ea typeface="Cabin"/>
                <a:cs typeface="Cabin"/>
                <a:sym typeface="Cabin"/>
              </a:rPr>
              <a:t>          or a girl.</a:t>
            </a:r>
            <a:endParaRPr i="1"/>
          </a:p>
        </p:txBody>
      </p:sp>
      <p:pic>
        <p:nvPicPr>
          <p:cNvPr id="155" name="Google Shape;155;p21" title="slide 6.mp3">
            <a:hlinkClick r:id="rId11"/>
          </p:cNvPr>
          <p:cNvPicPr preferRelativeResize="0"/>
          <p:nvPr/>
        </p:nvPicPr>
        <p:blipFill>
          <a:blip r:embed="rId12">
            <a:alphaModFix/>
          </a:blip>
          <a:stretch>
            <a:fillRect/>
          </a:stretch>
        </p:blipFill>
        <p:spPr>
          <a:xfrm>
            <a:off x="2826900" y="221325"/>
            <a:ext cx="457200" cy="457200"/>
          </a:xfrm>
          <a:prstGeom prst="rect">
            <a:avLst/>
          </a:prstGeom>
          <a:noFill/>
          <a:ln>
            <a:noFill/>
          </a:ln>
        </p:spPr>
      </p:pic>
      <p:pic>
        <p:nvPicPr>
          <p:cNvPr id="156" name="Google Shape;156;p21" title="Gr 4 EF - Tuesday Sept 21 slide 3.mp3">
            <a:hlinkClick r:id="rId13"/>
          </p:cNvPr>
          <p:cNvPicPr preferRelativeResize="0"/>
          <p:nvPr/>
        </p:nvPicPr>
        <p:blipFill>
          <a:blip r:embed="rId12">
            <a:alphaModFix/>
          </a:blip>
          <a:stretch>
            <a:fillRect/>
          </a:stretch>
        </p:blipFill>
        <p:spPr>
          <a:xfrm>
            <a:off x="34325" y="2690450"/>
            <a:ext cx="772350" cy="772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p:nvPr/>
        </p:nvSpPr>
        <p:spPr>
          <a:xfrm>
            <a:off x="3470375" y="2571750"/>
            <a:ext cx="1927800" cy="1480200"/>
          </a:xfrm>
          <a:prstGeom prst="wedgeRoundRectCallout">
            <a:avLst>
              <a:gd fmla="val -53988" name="adj1"/>
              <a:gd fmla="val 66277" name="adj2"/>
              <a:gd fmla="val 0" name="adj3"/>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See slide 2 for instructions on how to set up an </a:t>
            </a:r>
            <a:endParaRPr/>
          </a:p>
          <a:p>
            <a:pPr indent="0" lvl="0" marL="0" rtl="0" algn="ctr">
              <a:spcBef>
                <a:spcPts val="0"/>
              </a:spcBef>
              <a:spcAft>
                <a:spcPts val="0"/>
              </a:spcAft>
              <a:buNone/>
            </a:pPr>
            <a:r>
              <a:rPr lang="en" sz="1800">
                <a:solidFill>
                  <a:srgbClr val="434343"/>
                </a:solidFill>
                <a:latin typeface="Cabin"/>
                <a:ea typeface="Cabin"/>
                <a:cs typeface="Cabin"/>
                <a:sym typeface="Cabin"/>
              </a:rPr>
              <a:t>Idéllo account</a:t>
            </a:r>
            <a:endParaRPr/>
          </a:p>
        </p:txBody>
      </p:sp>
      <p:sp>
        <p:nvSpPr>
          <p:cNvPr id="162" name="Google Shape;16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 noms</a:t>
            </a:r>
            <a:endParaRPr/>
          </a:p>
        </p:txBody>
      </p:sp>
      <p:sp>
        <p:nvSpPr>
          <p:cNvPr id="163" name="Google Shape;163;p22"/>
          <p:cNvSpPr txBox="1"/>
          <p:nvPr>
            <p:ph idx="1" type="body"/>
          </p:nvPr>
        </p:nvSpPr>
        <p:spPr>
          <a:xfrm>
            <a:off x="221975"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Cabin"/>
                <a:ea typeface="Cabin"/>
                <a:cs typeface="Cabin"/>
                <a:sym typeface="Cabin"/>
              </a:rPr>
              <a:t>Names (</a:t>
            </a:r>
            <a:r>
              <a:rPr b="1" i="1" lang="en">
                <a:solidFill>
                  <a:srgbClr val="434343"/>
                </a:solidFill>
                <a:latin typeface="Cabin"/>
                <a:ea typeface="Cabin"/>
                <a:cs typeface="Cabin"/>
                <a:sym typeface="Cabin"/>
              </a:rPr>
              <a:t>les noms</a:t>
            </a:r>
            <a:r>
              <a:rPr lang="en">
                <a:solidFill>
                  <a:srgbClr val="434343"/>
                </a:solidFill>
                <a:latin typeface="Cabin"/>
                <a:ea typeface="Cabin"/>
                <a:cs typeface="Cabin"/>
                <a:sym typeface="Cabin"/>
              </a:rPr>
              <a:t>) are an important part of who we are and it is important to know how to pronounce someone’s name. </a:t>
            </a:r>
            <a:endParaRPr>
              <a:solidFill>
                <a:srgbClr val="434343"/>
              </a:solidFill>
              <a:latin typeface="Cabin"/>
              <a:ea typeface="Cabin"/>
              <a:cs typeface="Cabin"/>
              <a:sym typeface="Cabin"/>
            </a:endParaRPr>
          </a:p>
          <a:p>
            <a:pPr indent="0" lvl="0" marL="0" rtl="0" algn="l">
              <a:spcBef>
                <a:spcPts val="2100"/>
              </a:spcBef>
              <a:spcAft>
                <a:spcPts val="0"/>
              </a:spcAft>
              <a:buNone/>
            </a:pPr>
            <a:r>
              <a:rPr lang="en">
                <a:solidFill>
                  <a:srgbClr val="434343"/>
                </a:solidFill>
                <a:latin typeface="Cabin"/>
                <a:ea typeface="Cabin"/>
                <a:cs typeface="Cabin"/>
                <a:sym typeface="Cabin"/>
              </a:rPr>
              <a:t>Take some time to watch this clip </a:t>
            </a:r>
            <a:r>
              <a:rPr lang="en" u="sng">
                <a:solidFill>
                  <a:schemeClr val="accent5"/>
                </a:solidFill>
                <a:latin typeface="Cabin"/>
                <a:ea typeface="Cabin"/>
                <a:cs typeface="Cabin"/>
                <a:sym typeface="Cabin"/>
                <a:hlinkClick r:id="rId3">
                  <a:extLst>
                    <a:ext uri="{A12FA001-AC4F-418D-AE19-62706E023703}">
                      <ahyp:hlinkClr val="tx"/>
                    </a:ext>
                  </a:extLst>
                </a:hlinkClick>
              </a:rPr>
              <a:t>Moi Je m'appelle</a:t>
            </a:r>
            <a:r>
              <a:rPr lang="en">
                <a:solidFill>
                  <a:srgbClr val="434343"/>
                </a:solidFill>
                <a:latin typeface="Cabin"/>
                <a:ea typeface="Cabin"/>
                <a:cs typeface="Cabin"/>
                <a:sym typeface="Cabin"/>
              </a:rPr>
              <a:t> (</a:t>
            </a:r>
            <a:r>
              <a:rPr b="1" lang="en">
                <a:latin typeface="Cabin"/>
                <a:ea typeface="Cabin"/>
                <a:cs typeface="Cabin"/>
                <a:sym typeface="Cabin"/>
              </a:rPr>
              <a:t>Regarde          la </a:t>
            </a:r>
            <a:r>
              <a:rPr lang="en">
                <a:solidFill>
                  <a:srgbClr val="434343"/>
                </a:solidFill>
                <a:latin typeface="Cabin"/>
                <a:ea typeface="Cabin"/>
                <a:cs typeface="Cabin"/>
                <a:sym typeface="Cabin"/>
              </a:rPr>
              <a:t>vidéo de Idéllo)</a:t>
            </a:r>
            <a:endParaRPr>
              <a:solidFill>
                <a:srgbClr val="434343"/>
              </a:solidFill>
              <a:latin typeface="Cabin"/>
              <a:ea typeface="Cabin"/>
              <a:cs typeface="Cabin"/>
              <a:sym typeface="Cabin"/>
            </a:endParaRPr>
          </a:p>
          <a:p>
            <a:pPr indent="0" lvl="0" marL="0" rtl="0" algn="l">
              <a:spcBef>
                <a:spcPts val="2100"/>
              </a:spcBef>
              <a:spcAft>
                <a:spcPts val="0"/>
              </a:spcAft>
              <a:buNone/>
            </a:pPr>
            <a:r>
              <a:t/>
            </a:r>
            <a:endParaRPr>
              <a:solidFill>
                <a:srgbClr val="434343"/>
              </a:solidFill>
              <a:latin typeface="Cabin"/>
              <a:ea typeface="Cabin"/>
              <a:cs typeface="Cabin"/>
              <a:sym typeface="Cabin"/>
            </a:endParaRPr>
          </a:p>
          <a:p>
            <a:pPr indent="0" lvl="0" marL="0" rtl="0" algn="l">
              <a:spcBef>
                <a:spcPts val="2100"/>
              </a:spcBef>
              <a:spcAft>
                <a:spcPts val="1600"/>
              </a:spcAft>
              <a:buNone/>
            </a:pPr>
            <a:r>
              <a:t/>
            </a:r>
            <a:endParaRPr/>
          </a:p>
        </p:txBody>
      </p:sp>
      <p:pic>
        <p:nvPicPr>
          <p:cNvPr id="164" name="Google Shape;164;p22">
            <a:hlinkClick r:id="rId4"/>
          </p:cNvPr>
          <p:cNvPicPr preferRelativeResize="0"/>
          <p:nvPr/>
        </p:nvPicPr>
        <p:blipFill>
          <a:blip r:embed="rId5">
            <a:alphaModFix/>
          </a:blip>
          <a:stretch>
            <a:fillRect/>
          </a:stretch>
        </p:blipFill>
        <p:spPr>
          <a:xfrm>
            <a:off x="2137975" y="3739225"/>
            <a:ext cx="1143000" cy="1133475"/>
          </a:xfrm>
          <a:prstGeom prst="rect">
            <a:avLst/>
          </a:prstGeom>
          <a:noFill/>
          <a:ln>
            <a:noFill/>
          </a:ln>
        </p:spPr>
      </p:pic>
      <p:pic>
        <p:nvPicPr>
          <p:cNvPr id="165" name="Google Shape;165;p22"/>
          <p:cNvPicPr preferRelativeResize="0"/>
          <p:nvPr/>
        </p:nvPicPr>
        <p:blipFill>
          <a:blip r:embed="rId6">
            <a:alphaModFix/>
          </a:blip>
          <a:stretch>
            <a:fillRect/>
          </a:stretch>
        </p:blipFill>
        <p:spPr>
          <a:xfrm>
            <a:off x="4721149" y="4392812"/>
            <a:ext cx="766750" cy="701525"/>
          </a:xfrm>
          <a:prstGeom prst="rect">
            <a:avLst/>
          </a:prstGeom>
          <a:noFill/>
          <a:ln>
            <a:noFill/>
          </a:ln>
        </p:spPr>
      </p:pic>
      <p:sp>
        <p:nvSpPr>
          <p:cNvPr id="166" name="Google Shape;166;p22"/>
          <p:cNvSpPr txBox="1"/>
          <p:nvPr/>
        </p:nvSpPr>
        <p:spPr>
          <a:xfrm>
            <a:off x="5564100" y="45269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Regarde </a:t>
            </a:r>
            <a:r>
              <a:rPr lang="en" sz="1800">
                <a:solidFill>
                  <a:schemeClr val="dk2"/>
                </a:solidFill>
                <a:latin typeface="Cabin"/>
                <a:ea typeface="Cabin"/>
                <a:cs typeface="Cabin"/>
                <a:sym typeface="Cabin"/>
              </a:rPr>
              <a:t>         la prochaine page.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p:txBody>
      </p:sp>
      <p:pic>
        <p:nvPicPr>
          <p:cNvPr id="167" name="Google Shape;167;p22"/>
          <p:cNvPicPr preferRelativeResize="0"/>
          <p:nvPr/>
        </p:nvPicPr>
        <p:blipFill>
          <a:blip r:embed="rId7">
            <a:alphaModFix/>
          </a:blip>
          <a:stretch>
            <a:fillRect/>
          </a:stretch>
        </p:blipFill>
        <p:spPr>
          <a:xfrm>
            <a:off x="6489500" y="4526975"/>
            <a:ext cx="423288" cy="423288"/>
          </a:xfrm>
          <a:prstGeom prst="rect">
            <a:avLst/>
          </a:prstGeom>
          <a:noFill/>
          <a:ln>
            <a:noFill/>
          </a:ln>
        </p:spPr>
      </p:pic>
      <p:pic>
        <p:nvPicPr>
          <p:cNvPr id="168" name="Google Shape;168;p22"/>
          <p:cNvPicPr preferRelativeResize="0"/>
          <p:nvPr/>
        </p:nvPicPr>
        <p:blipFill>
          <a:blip r:embed="rId7">
            <a:alphaModFix/>
          </a:blip>
          <a:stretch>
            <a:fillRect/>
          </a:stretch>
        </p:blipFill>
        <p:spPr>
          <a:xfrm>
            <a:off x="6053050" y="2060875"/>
            <a:ext cx="423288" cy="423288"/>
          </a:xfrm>
          <a:prstGeom prst="rect">
            <a:avLst/>
          </a:prstGeom>
          <a:noFill/>
          <a:ln>
            <a:noFill/>
          </a:ln>
        </p:spPr>
      </p:pic>
      <p:pic>
        <p:nvPicPr>
          <p:cNvPr id="169" name="Google Shape;169;p22" title="slide 8 les noms.mp3">
            <a:hlinkClick r:id="rId8"/>
          </p:cNvPr>
          <p:cNvPicPr preferRelativeResize="0"/>
          <p:nvPr/>
        </p:nvPicPr>
        <p:blipFill>
          <a:blip r:embed="rId9">
            <a:alphaModFix/>
          </a:blip>
          <a:stretch>
            <a:fillRect/>
          </a:stretch>
        </p:blipFill>
        <p:spPr>
          <a:xfrm>
            <a:off x="8207350" y="202925"/>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