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09" r:id="rId4"/>
    <p:sldId id="322" r:id="rId5"/>
    <p:sldId id="341" r:id="rId6"/>
    <p:sldId id="358" r:id="rId7"/>
    <p:sldId id="304" r:id="rId8"/>
    <p:sldId id="296" r:id="rId9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FF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B98A105-8FD8-4F60-A204-E5075F7CD860}">
  <a:tblStyle styleId="{1B98A105-8FD8-4F60-A204-E5075F7CD860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6F5"/>
          </a:solidFill>
        </a:fill>
      </a:tcStyle>
    </a:wholeTbl>
    <a:band1H>
      <a:tcStyle>
        <a:tcBdr/>
        <a:fill>
          <a:solidFill>
            <a:srgbClr val="E9ECEA"/>
          </a:solidFill>
        </a:fill>
      </a:tcStyle>
    </a:band1H>
    <a:band1V>
      <a:tcStyle>
        <a:tcBdr/>
        <a:fill>
          <a:solidFill>
            <a:srgbClr val="E9ECEA"/>
          </a:solidFill>
        </a:fill>
      </a:tcStyle>
    </a:band1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C6D6599-815D-482D-9775-0E44D90232D8}" styleName="Table_1"/>
  <a:tblStyle styleId="{033D25E9-0551-4D73-BB87-40D811DA8B62}" styleName="Table_2"/>
  <a:tblStyle styleId="{DCBC74E9-AA9E-4267-A875-1275E547D31A}" styleName="Table_3"/>
  <a:tblStyle styleId="{25D1A228-8BA4-4A09-8DE0-8EDC7232D63B}" styleName="Table_4"/>
  <a:tblStyle styleId="{7768836D-B03F-49F0-AAFB-A76276029239}" styleName="Table_5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3" autoAdjust="0"/>
    <p:restoredTop sz="70115" autoAdjust="0"/>
  </p:normalViewPr>
  <p:slideViewPr>
    <p:cSldViewPr>
      <p:cViewPr>
        <p:scale>
          <a:sx n="40" d="100"/>
          <a:sy n="40" d="100"/>
        </p:scale>
        <p:origin x="-368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56" y="-6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F4A4-01E5-4DB4-BB4C-F7C822ADBA70}" type="datetimeFigureOut">
              <a:rPr lang="en-CA" smtClean="0"/>
              <a:t>09/06/2016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010"/>
            <a:ext cx="3038475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30010"/>
            <a:ext cx="3038475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DF74-8ED1-484D-B6EF-5CE459D191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17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4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41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4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97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1679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Ensures all learners always have access to all aspects of learning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that is inclusive, ambitious, confident and caring 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dirty="0" smtClean="0">
                <a:latin typeface="Calibri" panose="020F0502020204030204" pitchFamily="34" charset="0"/>
              </a:rPr>
              <a:t>Its aim is to assist teachers in designing products and environments to make them accessible to everyone, regardless of age, skills, or situations.</a:t>
            </a:r>
          </a:p>
          <a:p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679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970341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679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CA" dirty="0" smtClean="0"/>
              <a:t>Used in combination, UDL and DI enable educators to respond effectively to the strengths and needs of all students. UDL provide educators with broad principles for planning instruction for a diverse group of students,</a:t>
            </a:r>
            <a:r>
              <a:rPr lang="en-CA" baseline="0" dirty="0" smtClean="0"/>
              <a:t> whereas DI allows them to address specific skills and difficulties.</a:t>
            </a:r>
          </a:p>
          <a:p>
            <a:pPr>
              <a:spcBef>
                <a:spcPts val="0"/>
              </a:spcBef>
              <a:buNone/>
            </a:pPr>
            <a:r>
              <a:rPr lang="en-CA" baseline="0" dirty="0" smtClean="0"/>
              <a:t>The two approaches overlap, sharing certain goals and strategies, such as providing a range of instructional strategies, resources, activities and assessment tools in order to meet the different strengths, needs, readiness and learning styles or preferences of the students in a class.</a:t>
            </a:r>
          </a:p>
          <a:p>
            <a:pPr>
              <a:spcBef>
                <a:spcPts val="0"/>
              </a:spcBef>
              <a:buNone/>
            </a:pPr>
            <a:endParaRPr lang="en-CA" baseline="0" dirty="0" smtClean="0"/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 a diverse classroom, no single method can reach all learners. Multiple pathways to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achieving goals are needed.” (Hitchcock et al., 2002, p. 18)</a:t>
            </a:r>
            <a:endParaRPr dirty="0"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970341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679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970341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679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970341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701679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200" b="1" dirty="0" smtClean="0">
              <a:solidFill>
                <a:schemeClr val="dk1"/>
              </a:solidFill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3970341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End.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5638800"/>
            <a:ext cx="9144000" cy="152399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91440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54480" indent="-13208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2011679" indent="-9397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94560" indent="-9906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377440" indent="-104139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26127" y="3810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400"/>
            </a:lvl1pPr>
            <a:lvl2pPr rtl="0">
              <a:spcBef>
                <a:spcPts val="0"/>
              </a:spcBef>
              <a:buSzPct val="100000"/>
              <a:defRPr sz="4400"/>
            </a:lvl2pPr>
            <a:lvl3pPr rtl="0">
              <a:spcBef>
                <a:spcPts val="0"/>
              </a:spcBef>
              <a:buSzPct val="100000"/>
              <a:defRPr sz="4400"/>
            </a:lvl3pPr>
            <a:lvl4pPr rtl="0">
              <a:spcBef>
                <a:spcPts val="0"/>
              </a:spcBef>
              <a:buSzPct val="100000"/>
              <a:defRPr sz="4400"/>
            </a:lvl4pPr>
            <a:lvl5pPr rtl="0">
              <a:spcBef>
                <a:spcPts val="0"/>
              </a:spcBef>
              <a:buSzPct val="100000"/>
              <a:defRPr sz="4400"/>
            </a:lvl5pPr>
            <a:lvl6pPr rtl="0">
              <a:spcBef>
                <a:spcPts val="0"/>
              </a:spcBef>
              <a:buSzPct val="100000"/>
              <a:defRPr sz="4400"/>
            </a:lvl6pPr>
            <a:lvl7pPr rtl="0">
              <a:spcBef>
                <a:spcPts val="0"/>
              </a:spcBef>
              <a:buSzPct val="100000"/>
              <a:defRPr sz="4400"/>
            </a:lvl7pPr>
            <a:lvl8pPr rtl="0">
              <a:spcBef>
                <a:spcPts val="0"/>
              </a:spcBef>
              <a:buSzPct val="100000"/>
              <a:defRPr sz="4400"/>
            </a:lvl8pPr>
            <a:lvl9pPr rtl="0">
              <a:spcBef>
                <a:spcPts val="0"/>
              </a:spcBef>
              <a:buSzPct val="100000"/>
              <a:defRPr sz="4400"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0564" y="5715000"/>
            <a:ext cx="1084834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26127" y="3048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91440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54480" indent="-13208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2011679" indent="-9397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94560" indent="-9906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377440" indent="-104139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605589" y="5074919"/>
            <a:ext cx="7946135" cy="1097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0AF"/>
          </a:solidFill>
          <a:ln w="9525" cap="flat">
            <a:solidFill>
              <a:srgbClr val="8F9F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rgbClr val="3B60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2541" y="1828800"/>
            <a:ext cx="2944553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00"/>
            <a:ext cx="9144000" cy="152399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0" y="5791200"/>
            <a:ext cx="9144000" cy="1066799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516" y="1371600"/>
            <a:ext cx="3409483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marL="640080" marR="0" indent="-10668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280160" marR="0" indent="-137160" algn="l" rtl="0">
              <a:spcBef>
                <a:spcPts val="320"/>
              </a:spcBef>
              <a:buClr>
                <a:schemeClr val="dk1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marL="1554480" marR="0" indent="-132080" algn="l" rtl="0">
              <a:spcBef>
                <a:spcPts val="320"/>
              </a:spcBef>
              <a:buClr>
                <a:schemeClr val="dk1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marL="1737360" marR="0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marL="2011679" marR="0" indent="-93979" algn="l" rtl="0">
              <a:spcBef>
                <a:spcPts val="280"/>
              </a:spcBef>
              <a:buClr>
                <a:schemeClr val="accent2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marL="2194560" marR="0" indent="-99060" algn="l" rtl="0">
              <a:spcBef>
                <a:spcPts val="280"/>
              </a:spcBef>
              <a:buClr>
                <a:schemeClr val="accent3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marL="2377440" marR="0" indent="-104139" algn="l" rtl="0">
              <a:spcBef>
                <a:spcPts val="280"/>
              </a:spcBef>
              <a:buClr>
                <a:schemeClr val="accent4"/>
              </a:buClr>
              <a:buSzPct val="100000"/>
              <a:buFont typeface="Calibri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924800" y="152400"/>
            <a:ext cx="1066799" cy="329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1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26127" y="381000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2250" y="6142525"/>
            <a:ext cx="9469799" cy="791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dsbweb/webdocuments/BrandHub/images/inclus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6774"/>
            <a:ext cx="3905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815" y="908720"/>
            <a:ext cx="8260799" cy="1039500"/>
          </a:xfrm>
        </p:spPr>
        <p:txBody>
          <a:bodyPr/>
          <a:lstStyle/>
          <a:p>
            <a:pPr marL="114300"/>
            <a:r>
              <a:rPr lang="en-US" sz="6000" dirty="0" smtClean="0">
                <a:solidFill>
                  <a:schemeClr val="dk1"/>
                </a:solidFill>
                <a:latin typeface="Calibri" panose="020F0502020204030204" pitchFamily="34" charset="0"/>
              </a:rPr>
              <a:t>(UDL) </a:t>
            </a:r>
            <a:r>
              <a:rPr lang="en-US" sz="3600" dirty="0" smtClean="0">
                <a:solidFill>
                  <a:schemeClr val="dk1"/>
                </a:solidFill>
                <a:latin typeface="Calibri" panose="020F0502020204030204" pitchFamily="34" charset="0"/>
              </a:rPr>
              <a:t>Universal Design for Learning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</a:br>
            <a:r>
              <a:rPr lang="en-CA" sz="2400" i="1" dirty="0" smtClean="0">
                <a:latin typeface="Calibri" panose="020F0502020204030204" pitchFamily="34" charset="0"/>
              </a:rPr>
              <a:t>Universal </a:t>
            </a:r>
            <a:r>
              <a:rPr lang="en-CA" sz="2400" i="1" dirty="0">
                <a:latin typeface="Calibri" panose="020F0502020204030204" pitchFamily="34" charset="0"/>
              </a:rPr>
              <a:t>Design is </a:t>
            </a:r>
            <a:r>
              <a:rPr lang="en-CA" sz="2400" dirty="0">
                <a:latin typeface="Calibri" panose="020F0502020204030204" pitchFamily="34" charset="0"/>
              </a:rPr>
              <a:t>not</a:t>
            </a:r>
            <a:r>
              <a:rPr lang="en-CA" sz="2400" i="1" dirty="0">
                <a:latin typeface="Calibri" panose="020F0502020204030204" pitchFamily="34" charset="0"/>
              </a:rPr>
              <a:t> just a technique for special education; rather it is a technique to enhance the learning of all students.</a:t>
            </a:r>
            <a:br>
              <a:rPr lang="en-CA" sz="2400" i="1" dirty="0">
                <a:latin typeface="Calibri" panose="020F0502020204030204" pitchFamily="34" charset="0"/>
              </a:rPr>
            </a:br>
            <a:r>
              <a:rPr lang="en-CA" sz="1400" i="1" dirty="0">
                <a:latin typeface="Calibri" panose="020F0502020204030204" pitchFamily="34" charset="0"/>
              </a:rPr>
              <a:t/>
            </a:r>
            <a:br>
              <a:rPr lang="en-CA" sz="1400" i="1" dirty="0">
                <a:latin typeface="Calibri" panose="020F0502020204030204" pitchFamily="34" charset="0"/>
              </a:rPr>
            </a:b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 descr="http://tdsbweb/webdocuments/BrandHub/images/confid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3" y="2536774"/>
            <a:ext cx="3524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dsbweb/webdocuments/BrandHub/images/ambitio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5" y="4040496"/>
            <a:ext cx="3524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dsbweb/webdocuments/BrandHub/images/car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3" y="3769034"/>
            <a:ext cx="3714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23529" y="980728"/>
            <a:ext cx="8352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59"/>
          <p:cNvSpPr/>
          <p:nvPr/>
        </p:nvSpPr>
        <p:spPr>
          <a:xfrm>
            <a:off x="323529" y="332656"/>
            <a:ext cx="4896543" cy="86409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BIG Idea</a:t>
            </a:r>
            <a:endParaRPr lang="en-US" sz="4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359"/>
          <p:cNvSpPr/>
          <p:nvPr/>
        </p:nvSpPr>
        <p:spPr>
          <a:xfrm>
            <a:off x="323528" y="1484784"/>
            <a:ext cx="8496944" cy="43924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CA" sz="4000" b="1" dirty="0">
                <a:latin typeface="Calibri" panose="020F0502020204030204" pitchFamily="34" charset="0"/>
              </a:rPr>
              <a:t>UDL is </a:t>
            </a:r>
            <a:endParaRPr lang="en-CA" sz="4000" b="1" dirty="0" smtClean="0">
              <a:latin typeface="Calibri" panose="020F0502020204030204" pitchFamily="34" charset="0"/>
            </a:endParaRPr>
          </a:p>
          <a:p>
            <a:r>
              <a:rPr lang="en-CA" sz="2000" dirty="0">
                <a:latin typeface="Calibri" panose="020F0502020204030204" pitchFamily="34" charset="0"/>
              </a:rPr>
              <a:t>flexible, supportive, and adjustable, and </a:t>
            </a:r>
            <a:r>
              <a:rPr lang="en-CA" sz="2000" dirty="0" smtClean="0">
                <a:latin typeface="Calibri" panose="020F0502020204030204" pitchFamily="34" charset="0"/>
              </a:rPr>
              <a:t>increases full </a:t>
            </a:r>
            <a:r>
              <a:rPr lang="en-CA" sz="2000" dirty="0">
                <a:latin typeface="Calibri" panose="020F0502020204030204" pitchFamily="34" charset="0"/>
              </a:rPr>
              <a:t>access to the curriculum for all students.</a:t>
            </a:r>
            <a:endParaRPr lang="en-CA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CA" sz="3600" b="1" dirty="0" smtClean="0">
                <a:latin typeface="Calibri" panose="020F0502020204030204" pitchFamily="34" charset="0"/>
              </a:rPr>
              <a:t>UDL </a:t>
            </a:r>
            <a:r>
              <a:rPr lang="en-CA" sz="3600" b="1" dirty="0">
                <a:latin typeface="Calibri" panose="020F0502020204030204" pitchFamily="34" charset="0"/>
              </a:rPr>
              <a:t>sees </a:t>
            </a:r>
            <a:endParaRPr lang="en-CA" sz="3600" b="1" dirty="0" smtClean="0">
              <a:latin typeface="Calibri" panose="020F0502020204030204" pitchFamily="34" charset="0"/>
            </a:endParaRPr>
          </a:p>
          <a:p>
            <a:r>
              <a:rPr lang="en-CA" sz="2000" dirty="0" smtClean="0">
                <a:latin typeface="Calibri" panose="020F0502020204030204" pitchFamily="34" charset="0"/>
              </a:rPr>
              <a:t>all </a:t>
            </a:r>
            <a:r>
              <a:rPr lang="en-CA" sz="2000" dirty="0">
                <a:latin typeface="Calibri" panose="020F0502020204030204" pitchFamily="34" charset="0"/>
              </a:rPr>
              <a:t>learning as a continuum. </a:t>
            </a:r>
            <a:endParaRPr lang="en-CA" sz="2000" dirty="0" smtClean="0">
              <a:latin typeface="Calibri" panose="020F0502020204030204" pitchFamily="34" charset="0"/>
            </a:endParaRPr>
          </a:p>
          <a:p>
            <a:r>
              <a:rPr lang="en-CA" sz="3600" b="1" dirty="0" smtClean="0">
                <a:latin typeface="Calibri" panose="020F0502020204030204" pitchFamily="34" charset="0"/>
              </a:rPr>
              <a:t>Every </a:t>
            </a:r>
            <a:r>
              <a:rPr lang="en-CA" sz="3600" b="1" dirty="0">
                <a:latin typeface="Calibri" panose="020F0502020204030204" pitchFamily="34" charset="0"/>
              </a:rPr>
              <a:t>student is </a:t>
            </a:r>
            <a:r>
              <a:rPr lang="en-CA" sz="3600" b="1" dirty="0" smtClean="0">
                <a:latin typeface="Calibri" panose="020F0502020204030204" pitchFamily="34" charset="0"/>
              </a:rPr>
              <a:t>unique</a:t>
            </a:r>
            <a:endParaRPr lang="en-CA" dirty="0" smtClean="0">
              <a:latin typeface="Calibri" panose="020F0502020204030204" pitchFamily="34" charset="0"/>
            </a:endParaRPr>
          </a:p>
          <a:p>
            <a:r>
              <a:rPr lang="en-CA" sz="2000" dirty="0" smtClean="0">
                <a:latin typeface="Calibri" panose="020F0502020204030204" pitchFamily="34" charset="0"/>
              </a:rPr>
              <a:t>and </a:t>
            </a:r>
            <a:r>
              <a:rPr lang="en-CA" sz="2000" dirty="0">
                <a:latin typeface="Calibri" panose="020F0502020204030204" pitchFamily="34" charset="0"/>
              </a:rPr>
              <a:t>will therefore benefit </a:t>
            </a:r>
            <a:r>
              <a:rPr lang="en-CA" sz="2000" dirty="0" smtClean="0">
                <a:latin typeface="Calibri" panose="020F0502020204030204" pitchFamily="34" charset="0"/>
              </a:rPr>
              <a:t>from a </a:t>
            </a:r>
            <a:r>
              <a:rPr lang="en-CA" sz="2000" dirty="0">
                <a:latin typeface="Calibri" panose="020F0502020204030204" pitchFamily="34" charset="0"/>
              </a:rPr>
              <a:t>flexible curriculum that provides him or her with the appropriate pathways for </a:t>
            </a:r>
            <a:r>
              <a:rPr lang="en-CA" sz="2000" dirty="0" smtClean="0">
                <a:latin typeface="Calibri" panose="020F0502020204030204" pitchFamily="34" charset="0"/>
              </a:rPr>
              <a:t>reaching learning </a:t>
            </a:r>
            <a:r>
              <a:rPr lang="en-CA" sz="2000" dirty="0">
                <a:latin typeface="Calibri" panose="020F0502020204030204" pitchFamily="34" charset="0"/>
              </a:rPr>
              <a:t>goals, as well as fair and accurate assessment</a:t>
            </a:r>
            <a:r>
              <a:rPr lang="en-CA" sz="2000" dirty="0" smtClean="0">
                <a:latin typeface="Calibri" panose="020F0502020204030204" pitchFamily="34" charset="0"/>
              </a:rPr>
              <a:t>.</a:t>
            </a:r>
            <a:endParaRPr lang="en-C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49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23529" y="980728"/>
            <a:ext cx="8352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59"/>
          <p:cNvSpPr/>
          <p:nvPr/>
        </p:nvSpPr>
        <p:spPr>
          <a:xfrm>
            <a:off x="323529" y="332656"/>
            <a:ext cx="4896543" cy="86409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CA" sz="4000" b="1" dirty="0" smtClean="0">
                <a:latin typeface="Calibri" panose="020F0502020204030204" pitchFamily="34" charset="0"/>
              </a:rPr>
              <a:t>UDL/DI Framework</a:t>
            </a:r>
            <a:endParaRPr lang="en-CA" sz="4000" dirty="0">
              <a:latin typeface="Calibri" panose="020F0502020204030204" pitchFamily="34" charset="0"/>
            </a:endParaRPr>
          </a:p>
        </p:txBody>
      </p:sp>
      <p:sp>
        <p:nvSpPr>
          <p:cNvPr id="17" name="Shape 359"/>
          <p:cNvSpPr/>
          <p:nvPr/>
        </p:nvSpPr>
        <p:spPr>
          <a:xfrm>
            <a:off x="6804248" y="188640"/>
            <a:ext cx="2232248" cy="165618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CA" sz="2600" b="1" dirty="0" smtClean="0">
                <a:latin typeface="Calibri" panose="020F0502020204030204" pitchFamily="34" charset="0"/>
              </a:rPr>
              <a:t>Responds to students strengths &amp; needs.</a:t>
            </a:r>
            <a:endParaRPr lang="en-CA" sz="2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0062"/>
            <a:ext cx="6408711" cy="461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4725144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i="1" dirty="0"/>
              <a:t>“In a diverse classroom, no single method can reach all learners. Multiple pathways </a:t>
            </a:r>
            <a:r>
              <a:rPr lang="en-CA" sz="1600" i="1" dirty="0" smtClean="0"/>
              <a:t>to achieving </a:t>
            </a:r>
            <a:r>
              <a:rPr lang="en-CA" sz="1600" i="1" dirty="0"/>
              <a:t>goals are needed</a:t>
            </a:r>
            <a:r>
              <a:rPr lang="en-CA" sz="1600" i="1" dirty="0" smtClean="0"/>
              <a:t>.”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1513481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67544" y="5769260"/>
            <a:ext cx="8352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927" y="4545124"/>
            <a:ext cx="8352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3528" y="3429000"/>
            <a:ext cx="8352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5929" y="2116994"/>
            <a:ext cx="8352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3530" y="1000870"/>
            <a:ext cx="8352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359"/>
          <p:cNvSpPr/>
          <p:nvPr/>
        </p:nvSpPr>
        <p:spPr>
          <a:xfrm>
            <a:off x="277722" y="49316"/>
            <a:ext cx="8803741" cy="328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CA" sz="2800" b="1" dirty="0" smtClean="0">
                <a:latin typeface="Calibri" panose="020F0502020204030204" pitchFamily="34" charset="0"/>
              </a:rPr>
              <a:t>UDL Principles</a:t>
            </a:r>
            <a:endParaRPr lang="en-CA" sz="2800" dirty="0">
              <a:latin typeface="Calibri" panose="020F0502020204030204" pitchFamily="34" charset="0"/>
            </a:endParaRPr>
          </a:p>
        </p:txBody>
      </p:sp>
      <p:sp>
        <p:nvSpPr>
          <p:cNvPr id="8" name="Shape 359"/>
          <p:cNvSpPr/>
          <p:nvPr/>
        </p:nvSpPr>
        <p:spPr>
          <a:xfrm>
            <a:off x="323529" y="377479"/>
            <a:ext cx="2016223" cy="109812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CA" sz="1800" dirty="0" smtClean="0">
                <a:latin typeface="Calibri" panose="020F0502020204030204" pitchFamily="34" charset="0"/>
              </a:rPr>
              <a:t>Universality </a:t>
            </a:r>
            <a:br>
              <a:rPr lang="en-CA" sz="1800" dirty="0" smtClean="0">
                <a:latin typeface="Calibri" panose="020F0502020204030204" pitchFamily="34" charset="0"/>
              </a:rPr>
            </a:br>
            <a:r>
              <a:rPr lang="en-CA" sz="1800" dirty="0" smtClean="0">
                <a:latin typeface="Calibri" panose="020F0502020204030204" pitchFamily="34" charset="0"/>
              </a:rPr>
              <a:t>&amp; Equity</a:t>
            </a:r>
            <a:endParaRPr lang="en-CA" sz="1800" dirty="0">
              <a:latin typeface="Calibri" panose="020F0502020204030204" pitchFamily="34" charset="0"/>
            </a:endParaRPr>
          </a:p>
        </p:txBody>
      </p:sp>
      <p:sp>
        <p:nvSpPr>
          <p:cNvPr id="9" name="Shape 359"/>
          <p:cNvSpPr/>
          <p:nvPr/>
        </p:nvSpPr>
        <p:spPr>
          <a:xfrm>
            <a:off x="323526" y="1576934"/>
            <a:ext cx="2016223" cy="10801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CA" sz="1800" dirty="0" smtClean="0">
                <a:latin typeface="Calibri" panose="020F0502020204030204" pitchFamily="34" charset="0"/>
              </a:rPr>
              <a:t>Flexibility </a:t>
            </a:r>
            <a:br>
              <a:rPr lang="en-CA" sz="1800" dirty="0" smtClean="0">
                <a:latin typeface="Calibri" panose="020F0502020204030204" pitchFamily="34" charset="0"/>
              </a:rPr>
            </a:br>
            <a:r>
              <a:rPr lang="en-CA" sz="1800" dirty="0" smtClean="0">
                <a:latin typeface="Calibri" panose="020F0502020204030204" pitchFamily="34" charset="0"/>
              </a:rPr>
              <a:t>&amp; Inclusion</a:t>
            </a:r>
            <a:endParaRPr lang="en-CA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hape 359"/>
          <p:cNvSpPr/>
          <p:nvPr/>
        </p:nvSpPr>
        <p:spPr>
          <a:xfrm>
            <a:off x="306200" y="2801070"/>
            <a:ext cx="2016223" cy="10801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CA" sz="1800" dirty="0" smtClean="0">
                <a:latin typeface="Calibri" panose="020F0502020204030204" pitchFamily="34" charset="0"/>
              </a:rPr>
              <a:t>Appropriately Designed Space</a:t>
            </a:r>
            <a:endParaRPr lang="en-CA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hape 359"/>
          <p:cNvSpPr/>
          <p:nvPr/>
        </p:nvSpPr>
        <p:spPr>
          <a:xfrm>
            <a:off x="277722" y="4008523"/>
            <a:ext cx="2016223" cy="10801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CA" sz="1800" dirty="0" smtClean="0">
                <a:latin typeface="Calibri" panose="020F0502020204030204" pitchFamily="34" charset="0"/>
              </a:rPr>
              <a:t>Safe Environment: “Belonging”</a:t>
            </a:r>
            <a:endParaRPr lang="en-CA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hape 359"/>
          <p:cNvSpPr/>
          <p:nvPr/>
        </p:nvSpPr>
        <p:spPr>
          <a:xfrm>
            <a:off x="302305" y="5229200"/>
            <a:ext cx="2016223" cy="108012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CA" sz="1800" dirty="0" smtClean="0">
                <a:latin typeface="Calibri" panose="020F0502020204030204" pitchFamily="34" charset="0"/>
              </a:rPr>
              <a:t>Simplicity: Learning Goals &amp; Success Criteria</a:t>
            </a:r>
            <a:endParaRPr lang="en-CA" sz="18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71800" y="530496"/>
            <a:ext cx="5616624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Using </a:t>
            </a:r>
            <a:r>
              <a:rPr lang="en-CA" sz="1600" b="1" i="1" dirty="0">
                <a:solidFill>
                  <a:srgbClr val="FFC000"/>
                </a:solidFill>
                <a:latin typeface="Calibri" panose="020F0502020204030204" pitchFamily="34" charset="0"/>
              </a:rPr>
              <a:t>21</a:t>
            </a:r>
            <a:r>
              <a:rPr lang="en-CA" sz="1600" b="1" i="1" baseline="30000" dirty="0">
                <a:solidFill>
                  <a:srgbClr val="FFC000"/>
                </a:solidFill>
                <a:latin typeface="Calibri" panose="020F0502020204030204" pitchFamily="34" charset="0"/>
              </a:rPr>
              <a:t>st</a:t>
            </a:r>
            <a:r>
              <a:rPr lang="en-CA" sz="1600" b="1" i="1" dirty="0">
                <a:solidFill>
                  <a:srgbClr val="FFC000"/>
                </a:solidFill>
                <a:latin typeface="Calibri" panose="020F0502020204030204" pitchFamily="34" charset="0"/>
              </a:rPr>
              <a:t> Century Technology </a:t>
            </a:r>
            <a:r>
              <a:rPr lang="en-CA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in the classroom allows students to have equitable access to programming and resources to support their own learning - expression of learning.</a:t>
            </a:r>
          </a:p>
          <a:p>
            <a:pPr algn="ctr"/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1801" y="1720950"/>
            <a:ext cx="5616624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1600" b="1" dirty="0">
                <a:latin typeface="Calibri" panose="020F0502020204030204" pitchFamily="34" charset="0"/>
              </a:rPr>
              <a:t>Including </a:t>
            </a:r>
            <a:r>
              <a:rPr lang="en-CA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s</a:t>
            </a:r>
            <a:r>
              <a:rPr lang="en-CA" sz="16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tudent </a:t>
            </a:r>
            <a:r>
              <a:rPr lang="en-CA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v</a:t>
            </a:r>
            <a:r>
              <a:rPr lang="en-CA" sz="16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oice </a:t>
            </a:r>
            <a:r>
              <a:rPr lang="en-CA" sz="1600" b="1" dirty="0">
                <a:latin typeface="Calibri" panose="020F0502020204030204" pitchFamily="34" charset="0"/>
              </a:rPr>
              <a:t>as a focal point in every classroom environment (incorporated in a purposeful way) will seek out the strengths and attributes of all students.</a:t>
            </a:r>
            <a:endParaRPr lang="en-CA" sz="1600" dirty="0">
              <a:latin typeface="Calibri" panose="020F0502020204030204" pitchFamily="34" charset="0"/>
            </a:endParaRPr>
          </a:p>
          <a:p>
            <a:pPr algn="ctr"/>
            <a:endParaRPr lang="en-CA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71798" y="2958626"/>
            <a:ext cx="5616624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latin typeface="Calibri" panose="020F0502020204030204" pitchFamily="34" charset="0"/>
              </a:rPr>
              <a:t>Creating </a:t>
            </a:r>
            <a:r>
              <a:rPr lang="en-CA" sz="1600" b="1" dirty="0">
                <a:latin typeface="Calibri" panose="020F0502020204030204" pitchFamily="34" charset="0"/>
              </a:rPr>
              <a:t>a safe, inclusive and accepting </a:t>
            </a:r>
            <a:r>
              <a:rPr lang="en-CA" sz="1600" b="1" i="1" dirty="0">
                <a:solidFill>
                  <a:srgbClr val="92D050"/>
                </a:solidFill>
                <a:latin typeface="Calibri" panose="020F0502020204030204" pitchFamily="34" charset="0"/>
              </a:rPr>
              <a:t>learning environment</a:t>
            </a:r>
            <a:r>
              <a:rPr lang="en-CA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en-CA" sz="1600" b="1" dirty="0">
                <a:latin typeface="Calibri" panose="020F0502020204030204" pitchFamily="34" charset="0"/>
              </a:rPr>
              <a:t>which promotes fairness, equity, and respect for all will create a sense of belonging and connectedness.</a:t>
            </a:r>
            <a:endParaRPr lang="en-CA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71799" y="4149080"/>
            <a:ext cx="5616624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latin typeface="Calibri" panose="020F0502020204030204" pitchFamily="34" charset="0"/>
              </a:rPr>
              <a:t>Developing </a:t>
            </a:r>
            <a:r>
              <a:rPr lang="en-CA" sz="1600" b="1" dirty="0">
                <a:latin typeface="Calibri" panose="020F0502020204030204" pitchFamily="34" charset="0"/>
              </a:rPr>
              <a:t>(co-constructing), creating and implementing a </a:t>
            </a:r>
            <a:r>
              <a:rPr lang="en-CA" sz="1600" b="1" i="1" dirty="0">
                <a:solidFill>
                  <a:srgbClr val="00B0F0"/>
                </a:solidFill>
                <a:latin typeface="Calibri" panose="020F0502020204030204" pitchFamily="34" charset="0"/>
              </a:rPr>
              <a:t>student-driven learning profile </a:t>
            </a:r>
            <a:r>
              <a:rPr lang="en-CA" sz="1600" b="1" dirty="0">
                <a:latin typeface="Calibri" panose="020F0502020204030204" pitchFamily="34" charset="0"/>
              </a:rPr>
              <a:t>allows for a greater sense of belonging in the classroom.</a:t>
            </a:r>
            <a:endParaRPr lang="en-CA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63416" y="5373216"/>
            <a:ext cx="5616624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i="1" dirty="0" smtClean="0">
                <a:solidFill>
                  <a:srgbClr val="CC66FF"/>
                </a:solidFill>
                <a:latin typeface="Calibri" panose="020F0502020204030204" pitchFamily="34" charset="0"/>
              </a:rPr>
              <a:t>Engages students </a:t>
            </a:r>
            <a:r>
              <a:rPr lang="en-CA" sz="1600" dirty="0">
                <a:latin typeface="Calibri" panose="020F0502020204030204" pitchFamily="34" charset="0"/>
              </a:rPr>
              <a:t>in their understanding of the “big idea” and subsequently their connection to their own learning profile </a:t>
            </a:r>
            <a:r>
              <a:rPr lang="en-CA" sz="1600" dirty="0" smtClean="0">
                <a:latin typeface="Calibri" panose="020F0502020204030204" pitchFamily="34" charset="0"/>
              </a:rPr>
              <a:t/>
            </a:r>
            <a:br>
              <a:rPr lang="en-CA" sz="1600" dirty="0" smtClean="0">
                <a:latin typeface="Calibri" panose="020F0502020204030204" pitchFamily="34" charset="0"/>
              </a:rPr>
            </a:br>
            <a:r>
              <a:rPr lang="en-CA" sz="1600" dirty="0" smtClean="0">
                <a:latin typeface="Calibri" panose="020F0502020204030204" pitchFamily="34" charset="0"/>
              </a:rPr>
              <a:t>and </a:t>
            </a:r>
            <a:r>
              <a:rPr lang="en-CA" sz="1600" dirty="0">
                <a:latin typeface="Calibri" panose="020F0502020204030204" pitchFamily="34" charset="0"/>
              </a:rPr>
              <a:t>learning goals.</a:t>
            </a:r>
          </a:p>
        </p:txBody>
      </p:sp>
    </p:spTree>
    <p:extLst>
      <p:ext uri="{BB962C8B-B14F-4D97-AF65-F5344CB8AC3E}">
        <p14:creationId xmlns:p14="http://schemas.microsoft.com/office/powerpoint/2010/main" val="3103092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59"/>
          <p:cNvSpPr/>
          <p:nvPr/>
        </p:nvSpPr>
        <p:spPr>
          <a:xfrm>
            <a:off x="5436096" y="256253"/>
            <a:ext cx="3456384" cy="144016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Why these principles are important…</a:t>
            </a:r>
            <a:endParaRPr lang="en-US" sz="2800" b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 rot="438525">
            <a:off x="1026147" y="1648573"/>
            <a:ext cx="410026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CA" sz="2400" dirty="0" smtClean="0">
                <a:latin typeface="Calibri" panose="020F0502020204030204" pitchFamily="34" charset="0"/>
              </a:rPr>
              <a:t>Supports 21</a:t>
            </a:r>
            <a:r>
              <a:rPr lang="en-CA" sz="2400" baseline="30000" dirty="0" smtClean="0">
                <a:latin typeface="Calibri" panose="020F0502020204030204" pitchFamily="34" charset="0"/>
              </a:rPr>
              <a:t>st</a:t>
            </a:r>
            <a:r>
              <a:rPr lang="en-CA" sz="2400" dirty="0" smtClean="0">
                <a:latin typeface="Calibri" panose="020F0502020204030204" pitchFamily="34" charset="0"/>
              </a:rPr>
              <a:t> </a:t>
            </a:r>
            <a:r>
              <a:rPr lang="en-CA" sz="2400" dirty="0">
                <a:latin typeface="Calibri" panose="020F0502020204030204" pitchFamily="34" charset="0"/>
              </a:rPr>
              <a:t>Century </a:t>
            </a:r>
            <a:r>
              <a:rPr lang="en-CA" sz="2400" dirty="0" smtClean="0">
                <a:latin typeface="Calibri" panose="020F0502020204030204" pitchFamily="34" charset="0"/>
              </a:rPr>
              <a:t>Learning  </a:t>
            </a:r>
          </a:p>
        </p:txBody>
      </p:sp>
      <p:sp>
        <p:nvSpPr>
          <p:cNvPr id="8" name="Rectangle 7"/>
          <p:cNvSpPr/>
          <p:nvPr/>
        </p:nvSpPr>
        <p:spPr>
          <a:xfrm rot="1072186">
            <a:off x="4808119" y="1967592"/>
            <a:ext cx="410026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CA" sz="2400" dirty="0" smtClean="0">
                <a:latin typeface="Calibri" panose="020F0502020204030204" pitchFamily="34" charset="0"/>
              </a:rPr>
              <a:t>Meets Diverse Learning Needs</a:t>
            </a:r>
          </a:p>
        </p:txBody>
      </p:sp>
      <p:sp>
        <p:nvSpPr>
          <p:cNvPr id="9" name="Rectangle 8"/>
          <p:cNvSpPr/>
          <p:nvPr/>
        </p:nvSpPr>
        <p:spPr>
          <a:xfrm rot="20792582">
            <a:off x="194430" y="5431771"/>
            <a:ext cx="3695529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Improves Accessibility to Learning Opportunities</a:t>
            </a:r>
          </a:p>
        </p:txBody>
      </p:sp>
      <p:sp>
        <p:nvSpPr>
          <p:cNvPr id="10" name="Rectangle 9"/>
          <p:cNvSpPr/>
          <p:nvPr/>
        </p:nvSpPr>
        <p:spPr>
          <a:xfrm rot="20625919">
            <a:off x="-1466" y="596042"/>
            <a:ext cx="4087322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CA" sz="2400" dirty="0" smtClean="0">
                <a:latin typeface="Calibri" panose="020F0502020204030204" pitchFamily="34" charset="0"/>
              </a:rPr>
              <a:t>Increases Student Engagement</a:t>
            </a:r>
          </a:p>
        </p:txBody>
      </p:sp>
      <p:sp>
        <p:nvSpPr>
          <p:cNvPr id="11" name="Rectangle 10"/>
          <p:cNvSpPr/>
          <p:nvPr/>
        </p:nvSpPr>
        <p:spPr>
          <a:xfrm rot="21085547">
            <a:off x="2490720" y="933784"/>
            <a:ext cx="243436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Builds Community</a:t>
            </a:r>
          </a:p>
        </p:txBody>
      </p:sp>
      <p:sp>
        <p:nvSpPr>
          <p:cNvPr id="12" name="Rectangle 11"/>
          <p:cNvSpPr/>
          <p:nvPr/>
        </p:nvSpPr>
        <p:spPr>
          <a:xfrm rot="20942810">
            <a:off x="15942" y="3177774"/>
            <a:ext cx="306495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Ensures Student Voice</a:t>
            </a:r>
          </a:p>
        </p:txBody>
      </p:sp>
      <p:sp>
        <p:nvSpPr>
          <p:cNvPr id="13" name="Rectangle 12"/>
          <p:cNvSpPr/>
          <p:nvPr/>
        </p:nvSpPr>
        <p:spPr>
          <a:xfrm rot="395968">
            <a:off x="3692761" y="3087890"/>
            <a:ext cx="345645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Develops Self-Advocacy</a:t>
            </a:r>
          </a:p>
        </p:txBody>
      </p:sp>
      <p:sp>
        <p:nvSpPr>
          <p:cNvPr id="14" name="Rectangle 13"/>
          <p:cNvSpPr/>
          <p:nvPr/>
        </p:nvSpPr>
        <p:spPr>
          <a:xfrm rot="239629">
            <a:off x="2074227" y="3695579"/>
            <a:ext cx="646154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CA" sz="2400" dirty="0">
                <a:latin typeface="Calibri" panose="020F0502020204030204" pitchFamily="34" charset="0"/>
              </a:rPr>
              <a:t>Supports the achievement and well-being of </a:t>
            </a:r>
            <a:r>
              <a:rPr lang="en-CA" sz="2400" dirty="0" smtClean="0">
                <a:latin typeface="Calibri" panose="020F0502020204030204" pitchFamily="34" charset="0"/>
              </a:rPr>
              <a:t>all</a:t>
            </a:r>
            <a:endParaRPr lang="en-CA" sz="24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395968">
            <a:off x="4014924" y="4357533"/>
            <a:ext cx="4939504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CA" sz="2400" dirty="0">
                <a:solidFill>
                  <a:schemeClr val="tx1"/>
                </a:solidFill>
                <a:latin typeface="Calibri" panose="020F0502020204030204" pitchFamily="34" charset="0"/>
              </a:rPr>
              <a:t>Promotes A Positive School Climate</a:t>
            </a:r>
          </a:p>
        </p:txBody>
      </p:sp>
      <p:sp>
        <p:nvSpPr>
          <p:cNvPr id="17" name="Rectangle 16"/>
          <p:cNvSpPr/>
          <p:nvPr/>
        </p:nvSpPr>
        <p:spPr>
          <a:xfrm rot="153635">
            <a:off x="187436" y="2452339"/>
            <a:ext cx="629897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CA" sz="2400" dirty="0">
                <a:latin typeface="Calibri" panose="020F0502020204030204" pitchFamily="34" charset="0"/>
              </a:rPr>
              <a:t>Allows the student to demonstrate capabilities</a:t>
            </a:r>
          </a:p>
        </p:txBody>
      </p:sp>
      <p:sp>
        <p:nvSpPr>
          <p:cNvPr id="18" name="Rectangle 17"/>
          <p:cNvSpPr/>
          <p:nvPr/>
        </p:nvSpPr>
        <p:spPr>
          <a:xfrm rot="21199124">
            <a:off x="148465" y="4343478"/>
            <a:ext cx="4063495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CA" sz="2400" dirty="0">
                <a:latin typeface="Calibri" panose="020F0502020204030204" pitchFamily="34" charset="0"/>
              </a:rPr>
              <a:t>Environment where students feel free to take risks</a:t>
            </a:r>
          </a:p>
        </p:txBody>
      </p:sp>
      <p:sp>
        <p:nvSpPr>
          <p:cNvPr id="19" name="Rectangle 18"/>
          <p:cNvSpPr/>
          <p:nvPr/>
        </p:nvSpPr>
        <p:spPr>
          <a:xfrm rot="423087">
            <a:off x="3911678" y="4870680"/>
            <a:ext cx="2454886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Emphasizes ability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75099" y="6219698"/>
            <a:ext cx="7379019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CA" sz="2400" dirty="0">
                <a:latin typeface="Calibri" panose="020F0502020204030204" pitchFamily="34" charset="0"/>
              </a:rPr>
              <a:t>Supports transitions into new learning environments</a:t>
            </a:r>
          </a:p>
        </p:txBody>
      </p:sp>
      <p:sp>
        <p:nvSpPr>
          <p:cNvPr id="21" name="Rectangle 20"/>
          <p:cNvSpPr/>
          <p:nvPr/>
        </p:nvSpPr>
        <p:spPr>
          <a:xfrm rot="21136884">
            <a:off x="3739384" y="5447586"/>
            <a:ext cx="518457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CA" sz="2400" dirty="0">
                <a:latin typeface="Calibri" panose="020F0502020204030204" pitchFamily="34" charset="0"/>
              </a:rPr>
              <a:t>Connected to the students’ real world</a:t>
            </a:r>
          </a:p>
        </p:txBody>
      </p:sp>
    </p:spTree>
    <p:extLst>
      <p:ext uri="{BB962C8B-B14F-4D97-AF65-F5344CB8AC3E}">
        <p14:creationId xmlns:p14="http://schemas.microsoft.com/office/powerpoint/2010/main" val="37830504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59"/>
          <p:cNvSpPr/>
          <p:nvPr/>
        </p:nvSpPr>
        <p:spPr>
          <a:xfrm>
            <a:off x="323529" y="332656"/>
            <a:ext cx="8280919" cy="86409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UDL: Belonging and Inclusion</a:t>
            </a:r>
            <a:endParaRPr lang="en-US" sz="3600" b="1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9" y="1772816"/>
            <a:ext cx="8352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latin typeface="Calibri" panose="020F0502020204030204" pitchFamily="34" charset="0"/>
              </a:rPr>
              <a:t>The greatest stratification in students’ experiences of belonging and </a:t>
            </a:r>
            <a:r>
              <a:rPr lang="en-CA" sz="2400" dirty="0" smtClean="0">
                <a:latin typeface="Calibri" panose="020F0502020204030204" pitchFamily="34" charset="0"/>
              </a:rPr>
              <a:t>exclusion exists </a:t>
            </a:r>
            <a:r>
              <a:rPr lang="en-CA" sz="2400" dirty="0">
                <a:latin typeface="Calibri" panose="020F0502020204030204" pitchFamily="34" charset="0"/>
              </a:rPr>
              <a:t>across </a:t>
            </a:r>
            <a:r>
              <a:rPr lang="en-CA" sz="2400" b="1" i="1" dirty="0">
                <a:latin typeface="Calibri" panose="020F0502020204030204" pitchFamily="34" charset="0"/>
              </a:rPr>
              <a:t>learning environments. </a:t>
            </a:r>
            <a:endParaRPr lang="en-CA" sz="2400" dirty="0">
              <a:latin typeface="Calibri" panose="020F0502020204030204" pitchFamily="34" charset="0"/>
            </a:endParaRPr>
          </a:p>
          <a:p>
            <a:pPr algn="ctr"/>
            <a:r>
              <a:rPr lang="en-CA" sz="2400" dirty="0">
                <a:latin typeface="Calibri" panose="020F0502020204030204" pitchFamily="34" charset="0"/>
              </a:rPr>
              <a:t>Building a positive school climate means embedding the principles of equity and inclusive education in all aspects of the </a:t>
            </a:r>
            <a:r>
              <a:rPr lang="en-CA" sz="2400" b="1" i="1" dirty="0">
                <a:latin typeface="Calibri" panose="020F0502020204030204" pitchFamily="34" charset="0"/>
              </a:rPr>
              <a:t>learning environment</a:t>
            </a:r>
            <a:r>
              <a:rPr lang="en-CA" sz="2400" dirty="0">
                <a:latin typeface="Calibri" panose="020F0502020204030204" pitchFamily="34" charset="0"/>
              </a:rPr>
              <a:t>. </a:t>
            </a:r>
            <a:endParaRPr lang="en-CA" sz="2400" dirty="0" smtClean="0">
              <a:latin typeface="Calibri" panose="020F0502020204030204" pitchFamily="34" charset="0"/>
            </a:endParaRPr>
          </a:p>
          <a:p>
            <a:pPr algn="ctr"/>
            <a:endParaRPr lang="en-CA" sz="2400" dirty="0">
              <a:latin typeface="Calibri" panose="020F0502020204030204" pitchFamily="34" charset="0"/>
            </a:endParaRPr>
          </a:p>
          <a:p>
            <a:pPr algn="ctr"/>
            <a:r>
              <a:rPr lang="en-CA" sz="2400" dirty="0" smtClean="0">
                <a:latin typeface="Calibri" panose="020F0502020204030204" pitchFamily="34" charset="0"/>
              </a:rPr>
              <a:t>If </a:t>
            </a:r>
            <a:r>
              <a:rPr lang="en-CA" sz="2400" dirty="0">
                <a:latin typeface="Calibri" panose="020F0502020204030204" pitchFamily="34" charset="0"/>
              </a:rPr>
              <a:t>the school environment, inside and outside the building, is welcoming and makes the school a safe, inclusive and accepting place …it will be conducive to learning for all.</a:t>
            </a:r>
          </a:p>
        </p:txBody>
      </p:sp>
    </p:spTree>
    <p:extLst>
      <p:ext uri="{BB962C8B-B14F-4D97-AF65-F5344CB8AC3E}">
        <p14:creationId xmlns:p14="http://schemas.microsoft.com/office/powerpoint/2010/main" val="38642067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Shape 5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09600"/>
            <a:ext cx="8839199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Investment in Teaching Excellence Session A1</a:t>
            </a:r>
          </a:p>
        </p:txBody>
      </p:sp>
    </p:spTree>
    <p:extLst>
      <p:ext uri="{BB962C8B-B14F-4D97-AF65-F5344CB8AC3E}">
        <p14:creationId xmlns:p14="http://schemas.microsoft.com/office/powerpoint/2010/main" val="2636508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SB SSL18 Master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12220</TotalTime>
  <Words>589</Words>
  <Application>Microsoft Office PowerPoint</Application>
  <PresentationFormat>On-screen Show (4:3)</PresentationFormat>
  <Paragraphs>61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TDSB SSL18 Master</vt:lpstr>
      <vt:lpstr>(UDL) Universal Design for Learning  Universal Design is not just a technique for special education; rather it is a technique to enhance the learning of all students.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Refresh #2</dc:title>
  <dc:creator>Reynolds, Laura (SS/L18)</dc:creator>
  <cp:lastModifiedBy>Taj, Fatima</cp:lastModifiedBy>
  <cp:revision>375</cp:revision>
  <cp:lastPrinted>2016-05-31T18:56:34Z</cp:lastPrinted>
  <dcterms:modified xsi:type="dcterms:W3CDTF">2016-06-09T14:48:37Z</dcterms:modified>
</cp:coreProperties>
</file>