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8" r:id="rId13"/>
    <p:sldId id="26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8B2A7D-3EC6-472A-92AF-8B3100DBE8B9}" type="datetimeFigureOut">
              <a:rPr lang="en-CA" smtClean="0"/>
              <a:t>05/05/2017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9107EC-8C19-4405-9E25-BF7C6D307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2475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C6B2FA-ACB9-4A65-A2BE-B2FFCB9B2283}" type="datetimeFigureOut">
              <a:rPr lang="en-CA" smtClean="0"/>
              <a:t>05/05/2017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FBC3F2-30A8-4935-B883-9FBB8E1698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6B2FA-ACB9-4A65-A2BE-B2FFCB9B2283}" type="datetimeFigureOut">
              <a:rPr lang="en-CA" smtClean="0"/>
              <a:t>05/05/2017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C3F2-30A8-4935-B883-9FBB8E1698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6B2FA-ACB9-4A65-A2BE-B2FFCB9B2283}" type="datetimeFigureOut">
              <a:rPr lang="en-CA" smtClean="0"/>
              <a:t>05/05/2017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C3F2-30A8-4935-B883-9FBB8E1698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6B2FA-ACB9-4A65-A2BE-B2FFCB9B2283}" type="datetimeFigureOut">
              <a:rPr lang="en-CA" smtClean="0"/>
              <a:t>05/05/2017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C3F2-30A8-4935-B883-9FBB8E1698BF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6B2FA-ACB9-4A65-A2BE-B2FFCB9B2283}" type="datetimeFigureOut">
              <a:rPr lang="en-CA" smtClean="0"/>
              <a:t>05/05/2017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C3F2-30A8-4935-B883-9FBB8E1698BF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6B2FA-ACB9-4A65-A2BE-B2FFCB9B2283}" type="datetimeFigureOut">
              <a:rPr lang="en-CA" smtClean="0"/>
              <a:t>05/05/2017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C3F2-30A8-4935-B883-9FBB8E1698B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6B2FA-ACB9-4A65-A2BE-B2FFCB9B2283}" type="datetimeFigureOut">
              <a:rPr lang="en-CA" smtClean="0"/>
              <a:t>05/05/2017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C3F2-30A8-4935-B883-9FBB8E1698BF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6B2FA-ACB9-4A65-A2BE-B2FFCB9B2283}" type="datetimeFigureOut">
              <a:rPr lang="en-CA" smtClean="0"/>
              <a:t>05/05/2017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C3F2-30A8-4935-B883-9FBB8E1698BF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6B2FA-ACB9-4A65-A2BE-B2FFCB9B2283}" type="datetimeFigureOut">
              <a:rPr lang="en-CA" smtClean="0"/>
              <a:t>05/05/2017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C3F2-30A8-4935-B883-9FBB8E1698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C6B2FA-ACB9-4A65-A2BE-B2FFCB9B2283}" type="datetimeFigureOut">
              <a:rPr lang="en-CA" smtClean="0"/>
              <a:t>05/05/2017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C3F2-30A8-4935-B883-9FBB8E1698BF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C6B2FA-ACB9-4A65-A2BE-B2FFCB9B2283}" type="datetimeFigureOut">
              <a:rPr lang="en-CA" smtClean="0"/>
              <a:t>05/05/2017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FBC3F2-30A8-4935-B883-9FBB8E1698BF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C6B2FA-ACB9-4A65-A2BE-B2FFCB9B2283}" type="datetimeFigureOut">
              <a:rPr lang="en-CA" smtClean="0"/>
              <a:t>05/05/2017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FBC3F2-30A8-4935-B883-9FBB8E1698B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175351" cy="1793167"/>
          </a:xfrm>
        </p:spPr>
        <p:txBody>
          <a:bodyPr>
            <a:noAutofit/>
          </a:bodyPr>
          <a:lstStyle/>
          <a:p>
            <a:pPr algn="l"/>
            <a:r>
              <a:rPr lang="en-CA" sz="4000" dirty="0" smtClean="0"/>
              <a:t>SEPRC</a:t>
            </a:r>
            <a:br>
              <a:rPr lang="en-CA" sz="4000" dirty="0" smtClean="0"/>
            </a:br>
            <a:r>
              <a:rPr lang="en-CA" sz="3600" dirty="0" smtClean="0"/>
              <a:t>Special Education Program Recommendation Committee</a:t>
            </a:r>
            <a:endParaRPr lang="en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CA" dirty="0" smtClean="0"/>
              <a:t>Meeting of TDSB SEAC</a:t>
            </a:r>
          </a:p>
          <a:p>
            <a:pPr algn="ctr"/>
            <a:r>
              <a:rPr lang="en-CA" dirty="0" smtClean="0"/>
              <a:t>Monday May 1,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621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Where an ISP is recommended parents/guardians may indicate their decision at the meeting or take the form away for further consideration</a:t>
            </a:r>
          </a:p>
          <a:p>
            <a:r>
              <a:rPr lang="en-CA" dirty="0" smtClean="0"/>
              <a:t>If parents/guardians accept the recommendation for an ISP the Special Education Department prepares a program offer and arrangements are made for a visit to the school hosting the program</a:t>
            </a:r>
          </a:p>
          <a:p>
            <a:r>
              <a:rPr lang="en-CA" dirty="0" smtClean="0"/>
              <a:t>Parents/guardians may or may not accept the offer</a:t>
            </a:r>
          </a:p>
          <a:p>
            <a:r>
              <a:rPr lang="en-CA" dirty="0" smtClean="0"/>
              <a:t>If parents/guardians do not accept the offer, the student may enrol in the home school with the special education resources available there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AFTER THE SEPRC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1090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Where parents/guardians accept an ISP it is important to re-visit the program recommendation after the student has been in the program for a period of 6 to 9 months</a:t>
            </a:r>
          </a:p>
          <a:p>
            <a:r>
              <a:rPr lang="en-CA" dirty="0"/>
              <a:t>SEPRCs are tracked so that follow-up IPRCs can be planned where appropriate</a:t>
            </a:r>
          </a:p>
          <a:p>
            <a:r>
              <a:rPr lang="en-CA" dirty="0" smtClean="0"/>
              <a:t>The student is presented to an SST where a decision may be made to refer the student to an IPRC</a:t>
            </a:r>
          </a:p>
          <a:p>
            <a:r>
              <a:rPr lang="en-CA" dirty="0" smtClean="0"/>
              <a:t>The SEPRC and IPRC processes are sequential</a:t>
            </a:r>
          </a:p>
          <a:p>
            <a:pPr marL="109728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PLANNING FOR AN IPRC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432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purpose of the IPRC is to determine whether a student is exceptional by meeting criteria established by the Ministry of Education and the TDSB</a:t>
            </a:r>
          </a:p>
          <a:p>
            <a:r>
              <a:rPr lang="en-CA" dirty="0" smtClean="0"/>
              <a:t>The IPRC makes a placement decision for students deemed exceptional – regular class or special education class</a:t>
            </a:r>
          </a:p>
          <a:p>
            <a:r>
              <a:rPr lang="en-CA" dirty="0" smtClean="0"/>
              <a:t>Decisions of the IPRC may be appealed, unlike SEPRC recommendations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IPRC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7016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A SEPRC meeting is not mandatory</a:t>
            </a:r>
          </a:p>
          <a:p>
            <a:r>
              <a:rPr lang="en-CA" dirty="0" smtClean="0"/>
              <a:t>A SEPRC meeting is </a:t>
            </a:r>
            <a:r>
              <a:rPr lang="en-CA" smtClean="0"/>
              <a:t>principal-initiated only, </a:t>
            </a:r>
            <a:r>
              <a:rPr lang="en-CA" dirty="0" smtClean="0"/>
              <a:t>upon the recommendation of the SST</a:t>
            </a:r>
          </a:p>
          <a:p>
            <a:r>
              <a:rPr lang="en-CA" dirty="0" smtClean="0"/>
              <a:t>Parents/guardians proceed only if they are comfortable with the process</a:t>
            </a:r>
          </a:p>
          <a:p>
            <a:r>
              <a:rPr lang="en-CA" dirty="0"/>
              <a:t>When parents agree to participate in a SEPRC, they do not forgo their right to request an IPRC once their child is attending </a:t>
            </a:r>
            <a:r>
              <a:rPr lang="en-CA" dirty="0" smtClean="0"/>
              <a:t>a TDSB school</a:t>
            </a:r>
          </a:p>
          <a:p>
            <a:r>
              <a:rPr lang="en-CA" dirty="0" smtClean="0"/>
              <a:t>Since students are not yet attending a school under the jurisdiction of the TDSB, there is no formal appeal process to the TDSB of recommendations made at the SEPRC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KEY POINTS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468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IPRCs prior to January 2012 held for non-TDSB students</a:t>
            </a:r>
          </a:p>
          <a:p>
            <a:r>
              <a:rPr lang="en-CA" dirty="0" smtClean="0"/>
              <a:t>Under the Education Act and Regulations, IPRC process intended to apply only to “pupils” of the school board</a:t>
            </a:r>
          </a:p>
          <a:p>
            <a:r>
              <a:rPr lang="en-CA" dirty="0" smtClean="0"/>
              <a:t>TDSB had no jurisdiction to make IPRC decisions for students not enrolled </a:t>
            </a:r>
          </a:p>
          <a:p>
            <a:r>
              <a:rPr lang="en-CA" dirty="0" smtClean="0"/>
              <a:t>On the advice of legal counsel, decision was made to adhere to the regulation in all future proceedings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20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839200" cy="45259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To continue to provide a forum for discussion of non-TDSB students with significant special needs prior to enrolment in our board</a:t>
            </a:r>
          </a:p>
          <a:p>
            <a:r>
              <a:rPr lang="en-CA" dirty="0" smtClean="0"/>
              <a:t>To provide an opportunity to involve those who can speak to the child’s background and learning experiences to date</a:t>
            </a:r>
          </a:p>
          <a:p>
            <a:r>
              <a:rPr lang="en-CA" dirty="0" smtClean="0"/>
              <a:t>Ultimately to </a:t>
            </a:r>
            <a:r>
              <a:rPr lang="en-CA" dirty="0"/>
              <a:t>determine whether </a:t>
            </a:r>
            <a:r>
              <a:rPr lang="en-CA" dirty="0" smtClean="0"/>
              <a:t>a student </a:t>
            </a:r>
            <a:r>
              <a:rPr lang="en-CA" dirty="0"/>
              <a:t>may require an intensive support program (ISP) upon enrolment</a:t>
            </a:r>
          </a:p>
          <a:p>
            <a:pPr marL="109728" indent="0">
              <a:buNone/>
            </a:pPr>
            <a:endParaRPr lang="en-CA" sz="1500" dirty="0" smtClean="0"/>
          </a:p>
          <a:p>
            <a:pPr marL="109728" indent="0">
              <a:buNone/>
            </a:pPr>
            <a:r>
              <a:rPr lang="en-CA" sz="4000" dirty="0" smtClean="0"/>
              <a:t>*</a:t>
            </a:r>
            <a:r>
              <a:rPr lang="en-CA" dirty="0" smtClean="0"/>
              <a:t> A change of process, not viewpoint</a:t>
            </a:r>
            <a:endParaRPr lang="en-CA" dirty="0"/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PURPOSE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31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525963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Parents/guardians visit home school and begin conversation about their child with special needs</a:t>
            </a:r>
          </a:p>
          <a:p>
            <a:r>
              <a:rPr lang="en-CA" dirty="0" smtClean="0"/>
              <a:t>Principal requests relevant documentation about the child</a:t>
            </a:r>
          </a:p>
          <a:p>
            <a:r>
              <a:rPr lang="en-CA" dirty="0" smtClean="0"/>
              <a:t>Principal then consults with members of the School Support Team (SST) to determine if a SEPRC meeting is appropriate</a:t>
            </a:r>
          </a:p>
          <a:p>
            <a:r>
              <a:rPr lang="en-CA" dirty="0" smtClean="0"/>
              <a:t>Generally SEPRCs are for students with a profile suggesting that needs could not be addressed adequately in the home school, with special education supports, for even a short period of time</a:t>
            </a:r>
          </a:p>
          <a:p>
            <a:r>
              <a:rPr lang="en-CA" dirty="0" smtClean="0"/>
              <a:t>If appropriate, a referral is prepared for the Special Education Department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PROCEDURE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4159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CA" dirty="0" smtClean="0"/>
              <a:t>3 members </a:t>
            </a:r>
          </a:p>
          <a:p>
            <a:pPr lvl="1"/>
            <a:r>
              <a:rPr lang="en-CA" dirty="0" smtClean="0"/>
              <a:t>Principal (Chair)</a:t>
            </a:r>
          </a:p>
          <a:p>
            <a:pPr lvl="1"/>
            <a:r>
              <a:rPr lang="en-CA" dirty="0" smtClean="0"/>
              <a:t>Special Education Coordinator</a:t>
            </a:r>
          </a:p>
          <a:p>
            <a:pPr lvl="1"/>
            <a:r>
              <a:rPr lang="en-CA" dirty="0" smtClean="0"/>
              <a:t>Representative of Psychological Services</a:t>
            </a:r>
          </a:p>
          <a:p>
            <a:pPr lvl="0">
              <a:buClr>
                <a:srgbClr val="2DA2BF"/>
              </a:buClr>
            </a:pPr>
            <a:r>
              <a:rPr lang="en-CA" dirty="0" smtClean="0">
                <a:solidFill>
                  <a:prstClr val="black"/>
                </a:solidFill>
              </a:rPr>
              <a:t>Same membership as an IPRC</a:t>
            </a:r>
          </a:p>
          <a:p>
            <a:pPr lvl="0">
              <a:buClr>
                <a:srgbClr val="2DA2BF"/>
              </a:buClr>
            </a:pPr>
            <a:r>
              <a:rPr lang="en-CA" dirty="0" smtClean="0">
                <a:solidFill>
                  <a:prstClr val="black"/>
                </a:solidFill>
              </a:rPr>
              <a:t>Relies on documentation provided in advance as well as information provided at the meeting</a:t>
            </a:r>
          </a:p>
          <a:p>
            <a:pPr lvl="0">
              <a:buClr>
                <a:srgbClr val="2DA2BF"/>
              </a:buClr>
            </a:pPr>
            <a:r>
              <a:rPr lang="en-CA" dirty="0" smtClean="0">
                <a:solidFill>
                  <a:prstClr val="black"/>
                </a:solidFill>
              </a:rPr>
              <a:t>Makes recommendations vs decisions</a:t>
            </a:r>
          </a:p>
          <a:p>
            <a:pPr lvl="0">
              <a:buClr>
                <a:srgbClr val="2DA2BF"/>
              </a:buClr>
            </a:pPr>
            <a:r>
              <a:rPr lang="en-CA" dirty="0" smtClean="0">
                <a:solidFill>
                  <a:prstClr val="black"/>
                </a:solidFill>
              </a:rPr>
              <a:t>Discusses programs and services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CA" dirty="0">
              <a:solidFill>
                <a:prstClr val="black"/>
              </a:solidFill>
            </a:endParaRPr>
          </a:p>
          <a:p>
            <a:pPr marL="393192" lvl="1" indent="0">
              <a:buNone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COMMITTEE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7483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525963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Attended by school principal and relevant staff, parents/guardians, representatives from current program or agency, supporters</a:t>
            </a:r>
          </a:p>
          <a:p>
            <a:r>
              <a:rPr lang="en-CA" dirty="0" smtClean="0"/>
              <a:t>Presentation is made to the SEPRC</a:t>
            </a:r>
          </a:p>
          <a:p>
            <a:pPr lvl="1"/>
            <a:r>
              <a:rPr lang="en-CA" dirty="0" smtClean="0"/>
              <a:t>Principal/staff provides overview of student’s background, presenting areas of strength/need, academic or skill levels, support in current program</a:t>
            </a:r>
          </a:p>
          <a:p>
            <a:pPr lvl="1"/>
            <a:r>
              <a:rPr lang="en-CA" dirty="0" smtClean="0"/>
              <a:t>Parents/guardians/agency representatives provide more in-depth details and outline additional information</a:t>
            </a:r>
          </a:p>
          <a:p>
            <a:pPr lvl="1"/>
            <a:r>
              <a:rPr lang="en-CA" dirty="0" smtClean="0"/>
              <a:t>Psychology representative highlights and interprets any professional reports</a:t>
            </a:r>
          </a:p>
          <a:p>
            <a:pPr marL="365760" lvl="1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CA" sz="2700" dirty="0">
                <a:solidFill>
                  <a:prstClr val="black"/>
                </a:solidFill>
              </a:rPr>
              <a:t>Questions for clarification are </a:t>
            </a:r>
            <a:r>
              <a:rPr lang="en-CA" sz="2700" dirty="0" smtClean="0">
                <a:solidFill>
                  <a:prstClr val="black"/>
                </a:solidFill>
              </a:rPr>
              <a:t>encouraged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MEETING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354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Determination is made by the SEPRC if the student requires an ISP</a:t>
            </a:r>
          </a:p>
          <a:p>
            <a:r>
              <a:rPr lang="en-CA" dirty="0" smtClean="0"/>
              <a:t>Where </a:t>
            </a:r>
            <a:r>
              <a:rPr lang="en-CA" dirty="0"/>
              <a:t>a recommendation for an ISP is made </a:t>
            </a:r>
            <a:r>
              <a:rPr lang="en-CA" dirty="0" smtClean="0"/>
              <a:t>the Psychology representative determines whether </a:t>
            </a:r>
            <a:r>
              <a:rPr lang="en-CA" dirty="0"/>
              <a:t>the student meets TDSB exceptionality criteria in order to assist the teacher with appropriate </a:t>
            </a:r>
            <a:r>
              <a:rPr lang="en-CA" dirty="0" smtClean="0"/>
              <a:t>programming strategies</a:t>
            </a:r>
          </a:p>
          <a:p>
            <a:r>
              <a:rPr lang="en-CA" dirty="0" smtClean="0"/>
              <a:t>If an ISP is not recommended the student is referred back to the home school and the special education resources available there</a:t>
            </a:r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665887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Record of the meeting</a:t>
            </a:r>
          </a:p>
          <a:p>
            <a:r>
              <a:rPr lang="en-CA" dirty="0" smtClean="0"/>
              <a:t>Student’s areas of strength and need are noted</a:t>
            </a:r>
          </a:p>
          <a:p>
            <a:r>
              <a:rPr lang="en-CA" dirty="0" smtClean="0"/>
              <a:t>Indication of a recommendation for a Special Education ISP may be included</a:t>
            </a:r>
          </a:p>
          <a:p>
            <a:r>
              <a:rPr lang="en-CA" dirty="0" smtClean="0"/>
              <a:t>Where a recommendation for an ISP is made a notation is made should the student meet TDSB exceptionality criteria </a:t>
            </a:r>
          </a:p>
          <a:p>
            <a:r>
              <a:rPr lang="en-CA" dirty="0" smtClean="0"/>
              <a:t>Committee members and attendees are noted</a:t>
            </a:r>
          </a:p>
          <a:p>
            <a:r>
              <a:rPr lang="en-CA" dirty="0" smtClean="0"/>
              <a:t>Area for parent/guardian signature and comments is available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STATEMENT OF DETERMINATION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6964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CA" sz="2700" dirty="0" smtClean="0">
                <a:solidFill>
                  <a:prstClr val="black"/>
                </a:solidFill>
              </a:rPr>
              <a:t>A SEPRC recommendation may be deferred until a later date, e.g., a new professional report is pending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CA" sz="2700" dirty="0" smtClean="0">
                <a:solidFill>
                  <a:prstClr val="black"/>
                </a:solidFill>
              </a:rPr>
              <a:t>A new meeting is scheduled once the reason for the deferral has been addressed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CA" sz="2700" dirty="0" smtClean="0">
                <a:solidFill>
                  <a:prstClr val="black"/>
                </a:solidFill>
              </a:rPr>
              <a:t>Meeting </a:t>
            </a:r>
            <a:r>
              <a:rPr lang="en-CA" sz="2700" dirty="0">
                <a:solidFill>
                  <a:prstClr val="black"/>
                </a:solidFill>
              </a:rPr>
              <a:t>proceeds only if parents/guardians </a:t>
            </a:r>
            <a:r>
              <a:rPr lang="en-CA" sz="2700" dirty="0" smtClean="0">
                <a:solidFill>
                  <a:prstClr val="black"/>
                </a:solidFill>
              </a:rPr>
              <a:t>attend</a:t>
            </a:r>
          </a:p>
          <a:p>
            <a:r>
              <a:rPr lang="en-CA" dirty="0" smtClean="0"/>
              <a:t>If they don’t attend and the student does not enrol in a TDSB school, all documentation associated with the SEPRC referral is destroyed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OF NOTE…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6087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831</TotalTime>
  <Words>827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SEPRC Special Education Program Recommendation Committee</vt:lpstr>
      <vt:lpstr>BACKGROUND</vt:lpstr>
      <vt:lpstr>PURPOSE</vt:lpstr>
      <vt:lpstr>PROCEDURE</vt:lpstr>
      <vt:lpstr>THE COMMITTEE</vt:lpstr>
      <vt:lpstr>THE MEETING</vt:lpstr>
      <vt:lpstr>THE RECOMMENDATIONS</vt:lpstr>
      <vt:lpstr>STATEMENT OF DETERMINATION</vt:lpstr>
      <vt:lpstr>OF NOTE…</vt:lpstr>
      <vt:lpstr>AFTER THE SEPRC</vt:lpstr>
      <vt:lpstr>PLANNING FOR AN IPRC</vt:lpstr>
      <vt:lpstr>THE IPRC</vt:lpstr>
      <vt:lpstr>KEY POINTS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Marilyn</dc:creator>
  <cp:lastModifiedBy>Ratsep, Margo</cp:lastModifiedBy>
  <cp:revision>29</cp:revision>
  <cp:lastPrinted>2017-04-25T18:51:08Z</cp:lastPrinted>
  <dcterms:created xsi:type="dcterms:W3CDTF">2017-04-24T20:41:51Z</dcterms:created>
  <dcterms:modified xsi:type="dcterms:W3CDTF">2017-05-05T17:06:12Z</dcterms:modified>
</cp:coreProperties>
</file>