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2" r:id="rId4"/>
    <p:sldId id="258" r:id="rId5"/>
    <p:sldId id="266" r:id="rId6"/>
    <p:sldId id="259" r:id="rId7"/>
    <p:sldId id="261" r:id="rId8"/>
    <p:sldId id="264" r:id="rId9"/>
    <p:sldId id="265" r:id="rId10"/>
    <p:sldId id="260" r:id="rId11"/>
    <p:sldId id="267"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283" autoAdjust="0"/>
  </p:normalViewPr>
  <p:slideViewPr>
    <p:cSldViewPr snapToGrid="0">
      <p:cViewPr>
        <p:scale>
          <a:sx n="61" d="100"/>
          <a:sy n="61" d="100"/>
        </p:scale>
        <p:origin x="-112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97CBD-5160-454F-9166-835A926C52B4}" type="datetimeFigureOut">
              <a:rPr lang="en-US" smtClean="0"/>
              <a:t>11/28/2018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F4301-ECC0-4BEA-983E-8CAFB1BC8409}" type="slidenum">
              <a:rPr lang="en-US" smtClean="0"/>
              <a:t>‹#›</a:t>
            </a:fld>
            <a:endParaRPr lang="en-US"/>
          </a:p>
        </p:txBody>
      </p:sp>
    </p:spTree>
    <p:extLst>
      <p:ext uri="{BB962C8B-B14F-4D97-AF65-F5344CB8AC3E}">
        <p14:creationId xmlns:p14="http://schemas.microsoft.com/office/powerpoint/2010/main" val="204620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Sarah,</a:t>
            </a:r>
            <a:r>
              <a:rPr lang="en-US" baseline="0" dirty="0" smtClean="0"/>
              <a:t> and I’m a parent in the TDSB. I am here to talk about ADHD, resources for parents and some different ways to raise ADHD Awareness at school. I should state up front that I do not claim to be an expert in ADHD. I have been learning about ADHD for almost 2 years, and I would like to share with you a brief summary of ADHD based on what I have learned, and some thoughts on ADHD awareness. I also wanted to let you know that I have paid a membership fee for CADDAC, so that I could access all of their webinar material for no additional charge, for my own personal use, and as such I am technically a member of CADDAC. However CADDAC has not asked me to come here today. I am simply sharing the best information I have.</a:t>
            </a:r>
            <a:endParaRPr lang="en-US" dirty="0"/>
          </a:p>
        </p:txBody>
      </p:sp>
      <p:sp>
        <p:nvSpPr>
          <p:cNvPr id="4" name="Slide Number Placeholder 3"/>
          <p:cNvSpPr>
            <a:spLocks noGrp="1"/>
          </p:cNvSpPr>
          <p:nvPr>
            <p:ph type="sldNum" sz="quarter" idx="10"/>
          </p:nvPr>
        </p:nvSpPr>
        <p:spPr/>
        <p:txBody>
          <a:bodyPr/>
          <a:lstStyle/>
          <a:p>
            <a:fld id="{970F4301-ECC0-4BEA-983E-8CAFB1BC8409}" type="slidenum">
              <a:rPr lang="en-US" smtClean="0"/>
              <a:t>1</a:t>
            </a:fld>
            <a:endParaRPr lang="en-US"/>
          </a:p>
        </p:txBody>
      </p:sp>
    </p:spTree>
    <p:extLst>
      <p:ext uri="{BB962C8B-B14F-4D97-AF65-F5344CB8AC3E}">
        <p14:creationId xmlns:p14="http://schemas.microsoft.com/office/powerpoint/2010/main" val="305166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ADHD is Attention Deficit Hyperactivity Disorder, formerly</a:t>
            </a:r>
            <a:r>
              <a:rPr lang="en-US" baseline="0" dirty="0" smtClean="0"/>
              <a:t> known as ADD. It is the most common neurodevelopmental disorder in children, and it is most often lifelong, although sometimes symptoms may fade in adulthood, or people may develop different coping skills that make the symptoms less noticeable. Of those children who are diagnosed with ADHD, 60% will continue to have symptoms into adulthood. Statistically it affects about 5% of children, so on average there are 1 to 3 children in each classroom who are affected. </a:t>
            </a:r>
          </a:p>
          <a:p>
            <a:endParaRPr lang="en-US" baseline="0" dirty="0" smtClean="0"/>
          </a:p>
          <a:p>
            <a:r>
              <a:rPr lang="en-US" baseline="0" dirty="0" smtClean="0"/>
              <a:t>The primary symptoms include:</a:t>
            </a:r>
          </a:p>
          <a:p>
            <a:r>
              <a:rPr lang="en-US" baseline="0" dirty="0" smtClean="0"/>
              <a:t>(1) inattention: The inattention isn’t exactly an inability to pay attention, it is an inability to </a:t>
            </a:r>
            <a:r>
              <a:rPr lang="en-US" u="sng" baseline="0" dirty="0" smtClean="0"/>
              <a:t>control</a:t>
            </a:r>
            <a:r>
              <a:rPr lang="en-US" baseline="0" dirty="0" smtClean="0"/>
              <a:t> attention. If something is genuinely very interesting to these children, they can focus very well, and this is often referred to as </a:t>
            </a:r>
            <a:r>
              <a:rPr lang="en-US" baseline="0" dirty="0" err="1" smtClean="0"/>
              <a:t>hyperfocus</a:t>
            </a:r>
            <a:r>
              <a:rPr lang="en-US" baseline="0" dirty="0" smtClean="0"/>
              <a:t>. This is when they are so focused that they may not notice other things around them, such as someone right in front of them speaking to them. However if they are not genuinely interested, or if their attention is “turned off”, then they may be genuinely unable to pay attention, even if they want to.</a:t>
            </a:r>
          </a:p>
          <a:p>
            <a:r>
              <a:rPr lang="en-US" baseline="0" dirty="0" smtClean="0"/>
              <a:t>(2) hyperactivity: the child may be constantly fidgeting with their hands, wiggling around in their seat, or getting out of their seat when they are expected to remain seated. This is because their brain is constantly in an </a:t>
            </a:r>
            <a:r>
              <a:rPr lang="en-US" baseline="0" dirty="0" err="1" smtClean="0"/>
              <a:t>understimulated</a:t>
            </a:r>
            <a:r>
              <a:rPr lang="en-US" baseline="0" dirty="0" smtClean="0"/>
              <a:t> state, due to problems with the transmission of messages within their brains, so they move their bodies in order to provide their brain with the stimulation that it is lacking.</a:t>
            </a:r>
          </a:p>
          <a:p>
            <a:r>
              <a:rPr lang="en-US" baseline="0" dirty="0" smtClean="0"/>
              <a:t>(3) Impulsivity: the child may blurt out answers rather than raising their hand, or they may act out in anger if they are frustrated, because they are unable to resist their impulses. This is because they react so quickly to their impulses that their brain doesn’t really have time to stop and think about consequences before the action is done.</a:t>
            </a:r>
          </a:p>
          <a:p>
            <a:endParaRPr lang="en-US" baseline="0" dirty="0" smtClean="0"/>
          </a:p>
          <a:p>
            <a:r>
              <a:rPr lang="en-US" baseline="0" dirty="0" smtClean="0"/>
              <a:t>ADHD can present itself differently from one child to the next. One child may be primarily inattentive, so that they stare out the window quietly rather than focusing on the teacher. This is often (though not always) the case for girls in particular. Another child may have the combined type of ADHD which includes both inattention and hyperactivity, and this may appear to be a very busy, talkative, energetic, hyperactive child. And within each subtype of ADHD there is a spectrum, some are mildly affected, some severely affected, and everything in between. </a:t>
            </a:r>
          </a:p>
          <a:p>
            <a:endParaRPr lang="en-US" baseline="0" dirty="0" smtClean="0"/>
          </a:p>
          <a:p>
            <a:r>
              <a:rPr lang="en-US" baseline="0" dirty="0" smtClean="0"/>
              <a:t>ADHD often also includes impairments in:</a:t>
            </a:r>
          </a:p>
          <a:p>
            <a:pPr marL="228600" indent="-228600">
              <a:buAutoNum type="arabicParenBoth"/>
            </a:pPr>
            <a:r>
              <a:rPr lang="en-US" baseline="0" dirty="0" smtClean="0"/>
              <a:t>executive function, which is the ability to formulate and follow a plan to achieve a goal</a:t>
            </a:r>
          </a:p>
          <a:p>
            <a:pPr marL="228600" indent="-228600">
              <a:buAutoNum type="arabicParenBoth"/>
            </a:pPr>
            <a:r>
              <a:rPr lang="en-US" baseline="0" dirty="0" smtClean="0"/>
              <a:t>working memory, which for example would include the ability to hold and manipulate information in your mind (such as adding several numbers together)</a:t>
            </a:r>
          </a:p>
          <a:p>
            <a:pPr marL="228600" indent="-228600">
              <a:buAutoNum type="arabicParenBoth"/>
            </a:pPr>
            <a:r>
              <a:rPr lang="en-US" baseline="0" dirty="0" smtClean="0"/>
              <a:t>self regulation, which is the ability to keep your emotions from getting out of control</a:t>
            </a:r>
            <a:endParaRPr lang="en-US" dirty="0"/>
          </a:p>
        </p:txBody>
      </p:sp>
      <p:sp>
        <p:nvSpPr>
          <p:cNvPr id="4" name="Slide Number Placeholder 3"/>
          <p:cNvSpPr>
            <a:spLocks noGrp="1"/>
          </p:cNvSpPr>
          <p:nvPr>
            <p:ph type="sldNum" sz="quarter" idx="10"/>
          </p:nvPr>
        </p:nvSpPr>
        <p:spPr/>
        <p:txBody>
          <a:bodyPr/>
          <a:lstStyle/>
          <a:p>
            <a:fld id="{970F4301-ECC0-4BEA-983E-8CAFB1BC8409}" type="slidenum">
              <a:rPr lang="en-US" smtClean="0"/>
              <a:t>2</a:t>
            </a:fld>
            <a:endParaRPr lang="en-US"/>
          </a:p>
        </p:txBody>
      </p:sp>
    </p:spTree>
    <p:extLst>
      <p:ext uri="{BB962C8B-B14F-4D97-AF65-F5344CB8AC3E}">
        <p14:creationId xmlns:p14="http://schemas.microsoft.com/office/powerpoint/2010/main" val="404325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Medication for ADHD is often very effective. It helps many children with some of their ADHD symptoms. However it does not eliminate</a:t>
            </a:r>
            <a:r>
              <a:rPr lang="en-US" baseline="0" dirty="0" smtClean="0"/>
              <a:t> all of their symptoms and impairments, and it often comes along with unpleasant side effects.</a:t>
            </a:r>
            <a:r>
              <a:rPr lang="en-US" dirty="0" smtClean="0"/>
              <a:t> It also remains somewhat controversial, and those parents</a:t>
            </a:r>
            <a:r>
              <a:rPr lang="en-US" baseline="0" dirty="0" smtClean="0"/>
              <a:t> who do choose to medicate their child can sometimes be made to feel judged.</a:t>
            </a:r>
            <a:endParaRPr lang="en-US" dirty="0" smtClean="0"/>
          </a:p>
          <a:p>
            <a:endParaRPr lang="en-US" dirty="0" smtClean="0"/>
          </a:p>
          <a:p>
            <a:r>
              <a:rPr lang="en-US" dirty="0" smtClean="0"/>
              <a:t>ADHD not only makes learning at school challenging, it also extends beyond the classroom by impairing</a:t>
            </a:r>
            <a:r>
              <a:rPr lang="en-US" baseline="0" dirty="0" smtClean="0"/>
              <a:t> self regulation and social skills</a:t>
            </a:r>
            <a:r>
              <a:rPr lang="en-US" dirty="0" smtClean="0"/>
              <a:t>. </a:t>
            </a:r>
            <a:r>
              <a:rPr lang="en-US" baseline="0" dirty="0" smtClean="0"/>
              <a:t>It affects social relationships, family life at home, and extracurricular activities. </a:t>
            </a:r>
          </a:p>
          <a:p>
            <a:endParaRPr lang="en-US" baseline="0" dirty="0" smtClean="0"/>
          </a:p>
          <a:p>
            <a:r>
              <a:rPr lang="en-US" baseline="0" dirty="0" smtClean="0"/>
              <a:t>There unfortunately is a great deal of misinformation, false judgement and unfair stigma about ADHD in the general public. Some people believe it is caused by food additives, sugar, or poor parenting. Others don’t believe that ADHD really exists, they think it is a made up excuse for poor </a:t>
            </a:r>
            <a:r>
              <a:rPr lang="en-US" baseline="0" dirty="0" err="1" smtClean="0"/>
              <a:t>behaviour</a:t>
            </a:r>
            <a:r>
              <a:rPr lang="en-US" baseline="0" dirty="0" smtClean="0"/>
              <a:t> in children, or they don’t take it seriously because they think it is </a:t>
            </a:r>
            <a:r>
              <a:rPr lang="en-US" baseline="0" dirty="0" err="1" smtClean="0"/>
              <a:t>overdiagnosed</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70F4301-ECC0-4BEA-983E-8CAFB1BC8409}" type="slidenum">
              <a:rPr lang="en-US" smtClean="0"/>
              <a:t>3</a:t>
            </a:fld>
            <a:endParaRPr lang="en-US"/>
          </a:p>
        </p:txBody>
      </p:sp>
    </p:spTree>
    <p:extLst>
      <p:ext uri="{BB962C8B-B14F-4D97-AF65-F5344CB8AC3E}">
        <p14:creationId xmlns:p14="http://schemas.microsoft.com/office/powerpoint/2010/main" val="5513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online resources for information on ADHD, such as CHADD,</a:t>
            </a:r>
            <a:r>
              <a:rPr lang="en-US" baseline="0" dirty="0" smtClean="0"/>
              <a:t> </a:t>
            </a:r>
            <a:r>
              <a:rPr lang="en-US" baseline="0" dirty="0" err="1" smtClean="0"/>
              <a:t>ADDitude</a:t>
            </a:r>
            <a:r>
              <a:rPr lang="en-US" baseline="0" dirty="0" smtClean="0"/>
              <a:t>, CADDAC, and many others</a:t>
            </a:r>
            <a:r>
              <a:rPr lang="en-US" dirty="0" smtClean="0"/>
              <a:t>. CADDAC stands for Centre for ADHD Awareness, Canada. It is a national not-for-profit organization which is focused</a:t>
            </a:r>
            <a:r>
              <a:rPr lang="en-US" baseline="0" dirty="0" smtClean="0"/>
              <a:t> on awareness, education and advocacy for ADHD. There is a lot of information on their website for parents and teachers, including webinars. There is information on facts and myths about ADHD, getting an accurate diagnosis, parenting strategies to use at home, how to advocate for your child at school, and treatment options. One resource in particular that would be valuable for teachers and parents is their information sheet on teaching strategies and classroom accommodations, organized according to a list of different challenges that may be observed in the classroom. The link is included later in the presentation, and the first page of the list is included on the next slide.</a:t>
            </a:r>
            <a:endParaRPr lang="en-US" dirty="0"/>
          </a:p>
        </p:txBody>
      </p:sp>
      <p:sp>
        <p:nvSpPr>
          <p:cNvPr id="4" name="Slide Number Placeholder 3"/>
          <p:cNvSpPr>
            <a:spLocks noGrp="1"/>
          </p:cNvSpPr>
          <p:nvPr>
            <p:ph type="sldNum" sz="quarter" idx="10"/>
          </p:nvPr>
        </p:nvSpPr>
        <p:spPr/>
        <p:txBody>
          <a:bodyPr/>
          <a:lstStyle/>
          <a:p>
            <a:fld id="{970F4301-ECC0-4BEA-983E-8CAFB1BC8409}" type="slidenum">
              <a:rPr lang="en-US" smtClean="0"/>
              <a:t>4</a:t>
            </a:fld>
            <a:endParaRPr lang="en-US"/>
          </a:p>
        </p:txBody>
      </p:sp>
    </p:spTree>
    <p:extLst>
      <p:ext uri="{BB962C8B-B14F-4D97-AF65-F5344CB8AC3E}">
        <p14:creationId xmlns:p14="http://schemas.microsoft.com/office/powerpoint/2010/main" val="353675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page of the</a:t>
            </a:r>
            <a:r>
              <a:rPr lang="en-US" baseline="0" dirty="0" smtClean="0"/>
              <a:t> table of suggested accommodations, organized per type of classroom difficulty, from the CADDAC website. It’s quite a long table, with 28 different ADHD/EF impairments included.</a:t>
            </a:r>
            <a:endParaRPr lang="en-US" dirty="0"/>
          </a:p>
        </p:txBody>
      </p:sp>
      <p:sp>
        <p:nvSpPr>
          <p:cNvPr id="4" name="Slide Number Placeholder 3"/>
          <p:cNvSpPr>
            <a:spLocks noGrp="1"/>
          </p:cNvSpPr>
          <p:nvPr>
            <p:ph type="sldNum" sz="quarter" idx="10"/>
          </p:nvPr>
        </p:nvSpPr>
        <p:spPr/>
        <p:txBody>
          <a:bodyPr/>
          <a:lstStyle/>
          <a:p>
            <a:fld id="{970F4301-ECC0-4BEA-983E-8CAFB1BC8409}" type="slidenum">
              <a:rPr lang="en-US" smtClean="0"/>
              <a:t>5</a:t>
            </a:fld>
            <a:endParaRPr lang="en-US"/>
          </a:p>
        </p:txBody>
      </p:sp>
    </p:spTree>
    <p:extLst>
      <p:ext uri="{BB962C8B-B14F-4D97-AF65-F5344CB8AC3E}">
        <p14:creationId xmlns:p14="http://schemas.microsoft.com/office/powerpoint/2010/main" val="212616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have listed the benefits of ADHD awareness within schools. It would provide an excellent opportunity to educate students, teaching staff, and parents about ADHD. It</a:t>
            </a:r>
            <a:r>
              <a:rPr lang="en-US" baseline="0" dirty="0" smtClean="0"/>
              <a:t> would allow students with ADHD to be better understood, as their peers with autism are (hopefully) understood. </a:t>
            </a:r>
            <a:r>
              <a:rPr lang="en-US" dirty="0" smtClean="0"/>
              <a:t>It</a:t>
            </a:r>
            <a:r>
              <a:rPr lang="en-US" baseline="0" dirty="0" smtClean="0"/>
              <a:t> would provide an opportunity to dispel myths, eliminate misunderstandings, and misinformation. It would allow students with ADHD to feel that they are not alone, and that their struggles are understood. Children with ADHD may feel alone in their struggles, because people tend not to talk about it, due to stigma or negative feelings such as embarrassment or shame. It would allow students to better understand their peers who have ADHD. It would help students to better understand the differences between people, help them to have compassion, help them learn that some people are not “neuro typical”. That kids with ADHD are not “bad” kids, they are kids with extra challenges. And it would help to reduce stigma.</a:t>
            </a:r>
            <a:endParaRPr lang="en-US" dirty="0"/>
          </a:p>
        </p:txBody>
      </p:sp>
      <p:sp>
        <p:nvSpPr>
          <p:cNvPr id="4" name="Slide Number Placeholder 3"/>
          <p:cNvSpPr>
            <a:spLocks noGrp="1"/>
          </p:cNvSpPr>
          <p:nvPr>
            <p:ph type="sldNum" sz="quarter" idx="10"/>
          </p:nvPr>
        </p:nvSpPr>
        <p:spPr/>
        <p:txBody>
          <a:bodyPr/>
          <a:lstStyle/>
          <a:p>
            <a:fld id="{970F4301-ECC0-4BEA-983E-8CAFB1BC8409}" type="slidenum">
              <a:rPr lang="en-US" smtClean="0"/>
              <a:t>6</a:t>
            </a:fld>
            <a:endParaRPr lang="en-US"/>
          </a:p>
        </p:txBody>
      </p:sp>
    </p:spTree>
    <p:extLst>
      <p:ext uri="{BB962C8B-B14F-4D97-AF65-F5344CB8AC3E}">
        <p14:creationId xmlns:p14="http://schemas.microsoft.com/office/powerpoint/2010/main" val="1976047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a:t>
            </a:r>
            <a:r>
              <a:rPr lang="en-US" baseline="0" dirty="0" smtClean="0"/>
              <a:t> to raise awareness about ADHD is to acknowledge ADHD Awareness Month, which is October. ADHD Awareness Month was </a:t>
            </a:r>
            <a:r>
              <a:rPr lang="en-US" dirty="0" smtClean="0"/>
              <a:t>initiated by a group</a:t>
            </a:r>
            <a:r>
              <a:rPr lang="en-US" baseline="0" dirty="0" smtClean="0"/>
              <a:t> of 3 organizations within the United States: CHADD, ADDA and ACO. Their goal was to raise awareness and to educate people about ADHD. </a:t>
            </a:r>
          </a:p>
          <a:p>
            <a:endParaRPr lang="en-US" baseline="0" dirty="0" smtClean="0"/>
          </a:p>
          <a:p>
            <a:r>
              <a:rPr lang="en-US" baseline="0" dirty="0" smtClean="0"/>
              <a:t>CADDAC has previously worked together with the Durham School Board to recognize ADHD Awareness Month within their schools, for 2 years. As part of this effort, CADDAC designed posters geared towards children which are suitable to be posted inside a school. These posters are available as free PDFs on their website, and I’ve included images of the posters on the following slides. The links are included later in the presentation.</a:t>
            </a:r>
            <a:endParaRPr lang="en-US" dirty="0"/>
          </a:p>
        </p:txBody>
      </p:sp>
      <p:sp>
        <p:nvSpPr>
          <p:cNvPr id="4" name="Slide Number Placeholder 3"/>
          <p:cNvSpPr>
            <a:spLocks noGrp="1"/>
          </p:cNvSpPr>
          <p:nvPr>
            <p:ph type="sldNum" sz="quarter" idx="10"/>
          </p:nvPr>
        </p:nvSpPr>
        <p:spPr/>
        <p:txBody>
          <a:bodyPr/>
          <a:lstStyle/>
          <a:p>
            <a:fld id="{970F4301-ECC0-4BEA-983E-8CAFB1BC8409}" type="slidenum">
              <a:rPr lang="en-US" smtClean="0"/>
              <a:t>7</a:t>
            </a:fld>
            <a:endParaRPr lang="en-US"/>
          </a:p>
        </p:txBody>
      </p:sp>
    </p:spTree>
    <p:extLst>
      <p:ext uri="{BB962C8B-B14F-4D97-AF65-F5344CB8AC3E}">
        <p14:creationId xmlns:p14="http://schemas.microsoft.com/office/powerpoint/2010/main" val="126538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ways, big and small, to raise awareness about ADHD within a school. Some examples are listed here, roughly in order from smallest to biggest. One simple option is to put up some posters in the school hallways during ADHD Awareness Month. The school could print them, or a parent could bring in copies of them. Or ADHD awareness month could be mentioned in a morning announcement or monthly assembly, perhaps with a quick summary of what ADHD is. </a:t>
            </a:r>
          </a:p>
          <a:p>
            <a:endParaRPr lang="en-US" baseline="0" dirty="0" smtClean="0"/>
          </a:p>
          <a:p>
            <a:r>
              <a:rPr lang="en-US" baseline="0" dirty="0" smtClean="0"/>
              <a:t>Another option for October or any other time of year would be to bring in an expert to give a talk at the school. This talk could be geared towards students during the school day, or geared towards teaching staff either during the day, on a PA day, or after school. Or it could be an evening talk that is geared towards parents. This parent talk could include parents from several different schools at once.</a:t>
            </a:r>
          </a:p>
          <a:p>
            <a:endParaRPr lang="en-US" baseline="0" dirty="0" smtClean="0"/>
          </a:p>
          <a:p>
            <a:r>
              <a:rPr lang="en-US" baseline="0" dirty="0" smtClean="0"/>
              <a:t>CADDAC would be happy to visit schools to give any of these sorts of talks. As CADDAC is not for profit, the cost would be minimal, and the goal would be simply to educate and raise awareness. </a:t>
            </a:r>
            <a:endParaRPr lang="en-US" dirty="0"/>
          </a:p>
        </p:txBody>
      </p:sp>
      <p:sp>
        <p:nvSpPr>
          <p:cNvPr id="4" name="Slide Number Placeholder 3"/>
          <p:cNvSpPr>
            <a:spLocks noGrp="1"/>
          </p:cNvSpPr>
          <p:nvPr>
            <p:ph type="sldNum" sz="quarter" idx="10"/>
          </p:nvPr>
        </p:nvSpPr>
        <p:spPr/>
        <p:txBody>
          <a:bodyPr/>
          <a:lstStyle/>
          <a:p>
            <a:fld id="{970F4301-ECC0-4BEA-983E-8CAFB1BC8409}" type="slidenum">
              <a:rPr lang="en-US" smtClean="0"/>
              <a:t>10</a:t>
            </a:fld>
            <a:endParaRPr lang="en-US"/>
          </a:p>
        </p:txBody>
      </p:sp>
    </p:spTree>
    <p:extLst>
      <p:ext uri="{BB962C8B-B14F-4D97-AF65-F5344CB8AC3E}">
        <p14:creationId xmlns:p14="http://schemas.microsoft.com/office/powerpoint/2010/main" val="155226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F5AEBA-E78B-43DB-BB4F-802815D301F9}"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21065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F5AEBA-E78B-43DB-BB4F-802815D301F9}"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90423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F5AEBA-E78B-43DB-BB4F-802815D301F9}"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420455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F5AEBA-E78B-43DB-BB4F-802815D301F9}"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137707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F5AEBA-E78B-43DB-BB4F-802815D301F9}"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60848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F5AEBA-E78B-43DB-BB4F-802815D301F9}"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148863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F5AEBA-E78B-43DB-BB4F-802815D301F9}"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3534500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F5AEBA-E78B-43DB-BB4F-802815D301F9}"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86417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5AEBA-E78B-43DB-BB4F-802815D301F9}"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70510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F5AEBA-E78B-43DB-BB4F-802815D301F9}"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28287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F5AEBA-E78B-43DB-BB4F-802815D301F9}"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86677-3BA3-4154-9CB5-C05950C26F9E}" type="slidenum">
              <a:rPr lang="en-US" smtClean="0"/>
              <a:t>‹#›</a:t>
            </a:fld>
            <a:endParaRPr lang="en-US"/>
          </a:p>
        </p:txBody>
      </p:sp>
    </p:spTree>
    <p:extLst>
      <p:ext uri="{BB962C8B-B14F-4D97-AF65-F5344CB8AC3E}">
        <p14:creationId xmlns:p14="http://schemas.microsoft.com/office/powerpoint/2010/main" val="130867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5AEBA-E78B-43DB-BB4F-802815D301F9}" type="datetimeFigureOut">
              <a:rPr lang="en-US" smtClean="0"/>
              <a:t>11/28/2018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86677-3BA3-4154-9CB5-C05950C26F9E}" type="slidenum">
              <a:rPr lang="en-US" smtClean="0"/>
              <a:t>‹#›</a:t>
            </a:fld>
            <a:endParaRPr lang="en-US"/>
          </a:p>
        </p:txBody>
      </p:sp>
    </p:spTree>
    <p:extLst>
      <p:ext uri="{BB962C8B-B14F-4D97-AF65-F5344CB8AC3E}">
        <p14:creationId xmlns:p14="http://schemas.microsoft.com/office/powerpoint/2010/main" val="3271056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eavie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ddac.ca/adhd/wp-content/uploads/2017/01/CADDAC-ADHD-Awareness-Poster-Child-11.pdf" TargetMode="External"/><Relationship Id="rId2" Type="http://schemas.openxmlformats.org/officeDocument/2006/relationships/hyperlink" Target="https://caddac.ca/adhd/wp-content/uploads/2017/01/CADDAC-ADHD-Awareness-Poster-Child-22.pdf" TargetMode="External"/><Relationship Id="rId1" Type="http://schemas.openxmlformats.org/officeDocument/2006/relationships/slideLayout" Target="../slideLayouts/slideLayout2.xml"/><Relationship Id="rId4" Type="http://schemas.openxmlformats.org/officeDocument/2006/relationships/hyperlink" Target="https://caddac.ca/adhd/wp-content/uploads/2017/02/classroomaccommodations2016.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dhdawarenessmonth.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ADHD Awareness</a:t>
            </a:r>
            <a:endParaRPr lang="en-US" sz="4800" b="1" dirty="0"/>
          </a:p>
        </p:txBody>
      </p:sp>
      <p:sp>
        <p:nvSpPr>
          <p:cNvPr id="3" name="Subtitle 2"/>
          <p:cNvSpPr>
            <a:spLocks noGrp="1"/>
          </p:cNvSpPr>
          <p:nvPr>
            <p:ph type="subTitle" idx="1"/>
          </p:nvPr>
        </p:nvSpPr>
        <p:spPr>
          <a:xfrm>
            <a:off x="1143000" y="4276436"/>
            <a:ext cx="6858000" cy="1407188"/>
          </a:xfrm>
        </p:spPr>
        <p:txBody>
          <a:bodyPr>
            <a:normAutofit fontScale="62500" lnSpcReduction="20000"/>
          </a:bodyPr>
          <a:lstStyle/>
          <a:p>
            <a:r>
              <a:rPr lang="en-US" dirty="0" smtClean="0"/>
              <a:t>SEAC </a:t>
            </a:r>
          </a:p>
          <a:p>
            <a:r>
              <a:rPr lang="en-US" dirty="0" smtClean="0"/>
              <a:t>October 2018</a:t>
            </a:r>
          </a:p>
          <a:p>
            <a:endParaRPr lang="en-US" dirty="0" smtClean="0"/>
          </a:p>
          <a:p>
            <a:r>
              <a:rPr lang="en-US" dirty="0" smtClean="0"/>
              <a:t>Sarah Hannah (</a:t>
            </a:r>
            <a:r>
              <a:rPr lang="en-US" dirty="0" smtClean="0">
                <a:hlinkClick r:id="rId3"/>
              </a:rPr>
              <a:t>greavies@gmail.com</a:t>
            </a:r>
            <a:r>
              <a:rPr lang="en-US" dirty="0" smtClean="0"/>
              <a:t>)</a:t>
            </a:r>
          </a:p>
          <a:p>
            <a:r>
              <a:rPr lang="en-US" dirty="0" smtClean="0"/>
              <a:t>(CADDAC member)</a:t>
            </a:r>
            <a:endParaRPr lang="en-US" dirty="0"/>
          </a:p>
        </p:txBody>
      </p:sp>
    </p:spTree>
    <p:extLst>
      <p:ext uri="{BB962C8B-B14F-4D97-AF65-F5344CB8AC3E}">
        <p14:creationId xmlns:p14="http://schemas.microsoft.com/office/powerpoint/2010/main" val="1479889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Options for ADHD Awareness</a:t>
            </a:r>
            <a:endParaRPr lang="en-US" b="1" dirty="0"/>
          </a:p>
        </p:txBody>
      </p:sp>
      <p:sp>
        <p:nvSpPr>
          <p:cNvPr id="3" name="Content Placeholder 2"/>
          <p:cNvSpPr>
            <a:spLocks noGrp="1"/>
          </p:cNvSpPr>
          <p:nvPr>
            <p:ph idx="1"/>
          </p:nvPr>
        </p:nvSpPr>
        <p:spPr>
          <a:xfrm>
            <a:off x="628650" y="1468582"/>
            <a:ext cx="7886700" cy="4950691"/>
          </a:xfrm>
        </p:spPr>
        <p:txBody>
          <a:bodyPr>
            <a:normAutofit fontScale="92500" lnSpcReduction="10000"/>
          </a:bodyPr>
          <a:lstStyle/>
          <a:p>
            <a:r>
              <a:rPr lang="en-US" dirty="0" smtClean="0"/>
              <a:t>There are many ways, big and small, that this can be done within a school</a:t>
            </a:r>
          </a:p>
          <a:p>
            <a:r>
              <a:rPr lang="en-US" dirty="0" smtClean="0"/>
              <a:t>Examples:</a:t>
            </a:r>
          </a:p>
          <a:p>
            <a:pPr lvl="1"/>
            <a:r>
              <a:rPr lang="en-US" dirty="0" smtClean="0"/>
              <a:t>Put up posters in the school hallways</a:t>
            </a:r>
          </a:p>
          <a:p>
            <a:pPr lvl="2"/>
            <a:r>
              <a:rPr lang="en-US" dirty="0" smtClean="0"/>
              <a:t>(Can download free CADDAC posters)</a:t>
            </a:r>
          </a:p>
          <a:p>
            <a:pPr lvl="1"/>
            <a:r>
              <a:rPr lang="en-US" dirty="0" smtClean="0"/>
              <a:t>Mention it in a morning announcement</a:t>
            </a:r>
          </a:p>
          <a:p>
            <a:pPr lvl="1"/>
            <a:r>
              <a:rPr lang="en-US" dirty="0" smtClean="0"/>
              <a:t>Include a brief summary in a monthly assembly</a:t>
            </a:r>
          </a:p>
          <a:p>
            <a:pPr lvl="1"/>
            <a:r>
              <a:rPr lang="en-US" dirty="0" smtClean="0"/>
              <a:t>Schedule an information session for:</a:t>
            </a:r>
          </a:p>
          <a:p>
            <a:pPr lvl="2"/>
            <a:r>
              <a:rPr lang="en-US" dirty="0" smtClean="0"/>
              <a:t>Students during the day, including Q&amp;A</a:t>
            </a:r>
          </a:p>
          <a:p>
            <a:pPr lvl="2"/>
            <a:r>
              <a:rPr lang="en-US" dirty="0" smtClean="0"/>
              <a:t>Teaching staff during the day or after school</a:t>
            </a:r>
          </a:p>
          <a:p>
            <a:pPr lvl="2"/>
            <a:r>
              <a:rPr lang="en-US" dirty="0" smtClean="0"/>
              <a:t>Parents in the evening (can offer a session to be shared between several schools)</a:t>
            </a:r>
          </a:p>
          <a:p>
            <a:r>
              <a:rPr lang="en-US" dirty="0" smtClean="0"/>
              <a:t>CADDAC can assist with any of these options, by visiting schools to give a talk about ADHD</a:t>
            </a:r>
          </a:p>
        </p:txBody>
      </p:sp>
      <p:cxnSp>
        <p:nvCxnSpPr>
          <p:cNvPr id="5" name="Straight Arrow Connector 4"/>
          <p:cNvCxnSpPr/>
          <p:nvPr/>
        </p:nvCxnSpPr>
        <p:spPr>
          <a:xfrm flipH="1">
            <a:off x="5683623" y="2763441"/>
            <a:ext cx="111162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33886" y="2409498"/>
            <a:ext cx="1612527" cy="707886"/>
          </a:xfrm>
          <a:prstGeom prst="rect">
            <a:avLst/>
          </a:prstGeom>
          <a:noFill/>
        </p:spPr>
        <p:txBody>
          <a:bodyPr wrap="square" rtlCol="0">
            <a:spAutoFit/>
          </a:bodyPr>
          <a:lstStyle/>
          <a:p>
            <a:pPr algn="ctr"/>
            <a:r>
              <a:rPr lang="en-US" sz="2000" b="1" dirty="0" smtClean="0">
                <a:solidFill>
                  <a:srgbClr val="FF0000"/>
                </a:solidFill>
              </a:rPr>
              <a:t>Quick and easy to do!</a:t>
            </a:r>
            <a:endParaRPr lang="en-US" sz="2000" b="1" dirty="0">
              <a:solidFill>
                <a:srgbClr val="FF0000"/>
              </a:solidFill>
            </a:endParaRPr>
          </a:p>
        </p:txBody>
      </p:sp>
    </p:spTree>
    <p:extLst>
      <p:ext uri="{BB962C8B-B14F-4D97-AF65-F5344CB8AC3E}">
        <p14:creationId xmlns:p14="http://schemas.microsoft.com/office/powerpoint/2010/main" val="3133377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Links:</a:t>
            </a:r>
            <a:endParaRPr lang="en-US" dirty="0"/>
          </a:p>
        </p:txBody>
      </p:sp>
      <p:sp>
        <p:nvSpPr>
          <p:cNvPr id="3" name="Content Placeholder 2"/>
          <p:cNvSpPr>
            <a:spLocks noGrp="1"/>
          </p:cNvSpPr>
          <p:nvPr>
            <p:ph idx="1"/>
          </p:nvPr>
        </p:nvSpPr>
        <p:spPr/>
        <p:txBody>
          <a:bodyPr>
            <a:normAutofit lnSpcReduction="10000"/>
          </a:bodyPr>
          <a:lstStyle/>
          <a:p>
            <a:r>
              <a:rPr lang="en-US" dirty="0" smtClean="0"/>
              <a:t>Posters:</a:t>
            </a:r>
          </a:p>
          <a:p>
            <a:pPr lvl="1"/>
            <a:r>
              <a:rPr lang="en-US" dirty="0">
                <a:hlinkClick r:id="rId2"/>
              </a:rPr>
              <a:t>https://caddac.ca/adhd/wp-content/uploads/2017/01/CADDAC-ADHD-Awareness-Poster-Child-22.pdf</a:t>
            </a:r>
            <a:endParaRPr lang="en-US" dirty="0"/>
          </a:p>
          <a:p>
            <a:pPr lvl="1"/>
            <a:r>
              <a:rPr lang="en-US" dirty="0">
                <a:hlinkClick r:id="rId3"/>
              </a:rPr>
              <a:t>https://caddac.ca/adhd/wp-content/uploads/2017/01/CADDAC-ADHD-Awareness-Poster-Child-11.pdf</a:t>
            </a:r>
            <a:endParaRPr lang="en-US" dirty="0"/>
          </a:p>
          <a:p>
            <a:r>
              <a:rPr lang="en-US" dirty="0" smtClean="0"/>
              <a:t>List of suggested accommodations per classroom difficulty:</a:t>
            </a:r>
          </a:p>
          <a:p>
            <a:pPr lvl="1"/>
            <a:r>
              <a:rPr lang="en-US" dirty="0">
                <a:hlinkClick r:id="rId4"/>
              </a:rPr>
              <a:t>https://</a:t>
            </a:r>
            <a:r>
              <a:rPr lang="en-US" dirty="0" smtClean="0">
                <a:hlinkClick r:id="rId4"/>
              </a:rPr>
              <a:t>caddac.ca/adhd/wp-content/uploads/2017/02/classroomaccommodations2016.pdf</a:t>
            </a:r>
            <a:endParaRPr lang="en-US" dirty="0" smtClean="0"/>
          </a:p>
          <a:p>
            <a:endParaRPr lang="en-US" dirty="0"/>
          </a:p>
          <a:p>
            <a:endParaRPr lang="en-US" dirty="0" smtClean="0"/>
          </a:p>
          <a:p>
            <a:pPr lvl="1"/>
            <a:endParaRPr lang="en-US" dirty="0"/>
          </a:p>
          <a:p>
            <a:endParaRPr lang="en-US" dirty="0"/>
          </a:p>
        </p:txBody>
      </p:sp>
    </p:spTree>
    <p:extLst>
      <p:ext uri="{BB962C8B-B14F-4D97-AF65-F5344CB8AC3E}">
        <p14:creationId xmlns:p14="http://schemas.microsoft.com/office/powerpoint/2010/main" val="2130339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359" y="2563380"/>
            <a:ext cx="7886700" cy="1325563"/>
          </a:xfrm>
        </p:spPr>
        <p:txBody>
          <a:bodyPr>
            <a:normAutofit fontScale="90000"/>
          </a:bodyPr>
          <a:lstStyle/>
          <a:p>
            <a:pPr algn="ctr"/>
            <a:r>
              <a:rPr lang="en-US" b="1" dirty="0" smtClean="0"/>
              <a:t>Thank you for your time!</a:t>
            </a:r>
            <a:br>
              <a:rPr lang="en-US" b="1" dirty="0" smtClean="0"/>
            </a:br>
            <a:r>
              <a:rPr lang="en-US" b="1" dirty="0" smtClean="0"/>
              <a:t/>
            </a:r>
            <a:br>
              <a:rPr lang="en-US" b="1" dirty="0" smtClean="0"/>
            </a:br>
            <a:r>
              <a:rPr lang="en-US" b="1" dirty="0" smtClean="0"/>
              <a:t>Questions?</a:t>
            </a:r>
            <a:endParaRPr lang="en-US" b="1" dirty="0"/>
          </a:p>
        </p:txBody>
      </p:sp>
    </p:spTree>
    <p:extLst>
      <p:ext uri="{BB962C8B-B14F-4D97-AF65-F5344CB8AC3E}">
        <p14:creationId xmlns:p14="http://schemas.microsoft.com/office/powerpoint/2010/main" val="1264578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ADHD?</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Attention Deficit Hyperactivity Disorder</a:t>
            </a:r>
          </a:p>
          <a:p>
            <a:r>
              <a:rPr lang="en-US" dirty="0" smtClean="0"/>
              <a:t>The most common neurodevelopmental disorder in children, and most often is lifelong</a:t>
            </a:r>
          </a:p>
          <a:p>
            <a:r>
              <a:rPr lang="en-US" dirty="0" smtClean="0"/>
              <a:t>Statistically affects 1 to 3 children in every classroom</a:t>
            </a:r>
          </a:p>
          <a:p>
            <a:r>
              <a:rPr lang="en-US" dirty="0"/>
              <a:t>Classic symptoms include inattention, hyperactivity, impulsivity </a:t>
            </a:r>
          </a:p>
          <a:p>
            <a:r>
              <a:rPr lang="en-US" dirty="0" smtClean="0"/>
              <a:t>Can present differently from one child to the next</a:t>
            </a:r>
          </a:p>
          <a:p>
            <a:pPr lvl="1"/>
            <a:r>
              <a:rPr lang="en-US" dirty="0" smtClean="0"/>
              <a:t>One child may stare out the window quietly (often presents this way in girls), another may be very talkative and/or hyperactive</a:t>
            </a:r>
          </a:p>
          <a:p>
            <a:r>
              <a:rPr lang="en-US" dirty="0" smtClean="0"/>
              <a:t>Typically also includes impairments in executive function, working memory, self and emotional regulation</a:t>
            </a:r>
          </a:p>
        </p:txBody>
      </p:sp>
    </p:spTree>
    <p:extLst>
      <p:ext uri="{BB962C8B-B14F-4D97-AF65-F5344CB8AC3E}">
        <p14:creationId xmlns:p14="http://schemas.microsoft.com/office/powerpoint/2010/main" val="3165621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ADHD? (continued)</a:t>
            </a:r>
            <a:endParaRPr lang="en-US" b="1" dirty="0"/>
          </a:p>
        </p:txBody>
      </p:sp>
      <p:sp>
        <p:nvSpPr>
          <p:cNvPr id="3" name="Content Placeholder 2"/>
          <p:cNvSpPr>
            <a:spLocks noGrp="1"/>
          </p:cNvSpPr>
          <p:nvPr>
            <p:ph idx="1"/>
          </p:nvPr>
        </p:nvSpPr>
        <p:spPr/>
        <p:txBody>
          <a:bodyPr>
            <a:normAutofit lnSpcReduction="10000"/>
          </a:bodyPr>
          <a:lstStyle/>
          <a:p>
            <a:r>
              <a:rPr lang="en-US" dirty="0" smtClean="0"/>
              <a:t>Medication helps many children with some of their symptoms, however does not eliminate all symptoms/impairments (and comes along with side effects!)</a:t>
            </a:r>
          </a:p>
          <a:p>
            <a:r>
              <a:rPr lang="en-US" dirty="0" smtClean="0"/>
              <a:t>ADHD not only impairs learning at school, it also impairs self regulation and social skills, which in turn affects social relationships, family life at home, extra curricular activities</a:t>
            </a:r>
          </a:p>
          <a:p>
            <a:r>
              <a:rPr lang="en-US" dirty="0" smtClean="0"/>
              <a:t>There remains much misinformation, false judgement and unfair stigma about ADHD in the general public</a:t>
            </a:r>
          </a:p>
        </p:txBody>
      </p:sp>
    </p:spTree>
    <p:extLst>
      <p:ext uri="{BB962C8B-B14F-4D97-AF65-F5344CB8AC3E}">
        <p14:creationId xmlns:p14="http://schemas.microsoft.com/office/powerpoint/2010/main" val="3511826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ADHD Resources</a:t>
            </a:r>
            <a:endParaRPr lang="en-US" b="1" dirty="0"/>
          </a:p>
        </p:txBody>
      </p:sp>
      <p:sp>
        <p:nvSpPr>
          <p:cNvPr id="3" name="Content Placeholder 2"/>
          <p:cNvSpPr>
            <a:spLocks noGrp="1"/>
          </p:cNvSpPr>
          <p:nvPr>
            <p:ph idx="1"/>
          </p:nvPr>
        </p:nvSpPr>
        <p:spPr>
          <a:xfrm>
            <a:off x="628650" y="1551709"/>
            <a:ext cx="7886700" cy="4625254"/>
          </a:xfrm>
        </p:spPr>
        <p:txBody>
          <a:bodyPr>
            <a:normAutofit fontScale="92500"/>
          </a:bodyPr>
          <a:lstStyle/>
          <a:p>
            <a:r>
              <a:rPr lang="en-US" dirty="0" smtClean="0"/>
              <a:t>There are many online resources for information on ADHD such as CHADD, </a:t>
            </a:r>
            <a:r>
              <a:rPr lang="en-US" dirty="0" err="1" smtClean="0"/>
              <a:t>ADDitude</a:t>
            </a:r>
            <a:r>
              <a:rPr lang="en-US" dirty="0" smtClean="0"/>
              <a:t>, CADDAC, and others</a:t>
            </a:r>
          </a:p>
          <a:p>
            <a:r>
              <a:rPr lang="en-US" dirty="0" smtClean="0"/>
              <a:t>CADDAC is the Centre for ADHD Awareness, Canada (caddac.ca)</a:t>
            </a:r>
          </a:p>
          <a:p>
            <a:pPr lvl="1"/>
            <a:r>
              <a:rPr lang="en-US" dirty="0" smtClean="0"/>
              <a:t>A national not-for-profit organization focused on awareness, education and advocacy for ADHD</a:t>
            </a:r>
          </a:p>
          <a:p>
            <a:r>
              <a:rPr lang="en-US" dirty="0" smtClean="0"/>
              <a:t>The CADDAC website includes information and webinars for parents and for teachers</a:t>
            </a:r>
          </a:p>
          <a:p>
            <a:pPr lvl="1"/>
            <a:r>
              <a:rPr lang="en-US" dirty="0" smtClean="0"/>
              <a:t>Detailed list of teaching strategies and suggested accommodations for a variety of challenges in the classroom</a:t>
            </a:r>
            <a:r>
              <a:rPr lang="en-US" dirty="0"/>
              <a:t> </a:t>
            </a:r>
            <a:endParaRPr lang="en-US" dirty="0" smtClean="0"/>
          </a:p>
          <a:p>
            <a:pPr lvl="1"/>
            <a:r>
              <a:rPr lang="en-US" dirty="0" smtClean="0"/>
              <a:t>The first page of this list is included on the following slide (link provided on a later slide)</a:t>
            </a:r>
          </a:p>
        </p:txBody>
      </p:sp>
    </p:spTree>
    <p:extLst>
      <p:ext uri="{BB962C8B-B14F-4D97-AF65-F5344CB8AC3E}">
        <p14:creationId xmlns:p14="http://schemas.microsoft.com/office/powerpoint/2010/main" val="2750385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5464" y="1129560"/>
            <a:ext cx="7013071" cy="5322074"/>
          </a:xfrm>
          <a:prstGeom prst="rect">
            <a:avLst/>
          </a:prstGeom>
        </p:spPr>
      </p:pic>
      <p:sp>
        <p:nvSpPr>
          <p:cNvPr id="3"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ADHD Resources (continued)</a:t>
            </a:r>
            <a:endParaRPr lang="en-US" b="1" dirty="0"/>
          </a:p>
        </p:txBody>
      </p:sp>
      <p:sp>
        <p:nvSpPr>
          <p:cNvPr id="4" name="Rectangle 3"/>
          <p:cNvSpPr/>
          <p:nvPr/>
        </p:nvSpPr>
        <p:spPr>
          <a:xfrm>
            <a:off x="1949822" y="6451634"/>
            <a:ext cx="5244354" cy="369332"/>
          </a:xfrm>
          <a:prstGeom prst="rect">
            <a:avLst/>
          </a:prstGeom>
        </p:spPr>
        <p:txBody>
          <a:bodyPr wrap="square">
            <a:spAutoFit/>
          </a:bodyPr>
          <a:lstStyle/>
          <a:p>
            <a:r>
              <a:rPr lang="en-US" dirty="0" smtClean="0"/>
              <a:t>This list continues on… this is only the first page</a:t>
            </a:r>
            <a:endParaRPr lang="en-US" dirty="0"/>
          </a:p>
        </p:txBody>
      </p:sp>
    </p:spTree>
    <p:extLst>
      <p:ext uri="{BB962C8B-B14F-4D97-AF65-F5344CB8AC3E}">
        <p14:creationId xmlns:p14="http://schemas.microsoft.com/office/powerpoint/2010/main" val="103121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of ADHD Awareness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ADHD Awareness within schools would provide the following benefits:</a:t>
            </a:r>
          </a:p>
          <a:p>
            <a:pPr lvl="1"/>
            <a:r>
              <a:rPr lang="en-US" dirty="0" smtClean="0"/>
              <a:t>Provides an opportunity to educate students, teaching staff, parents about ADHD – allows students with ADHD to be better understood, as their peers with autism are understood</a:t>
            </a:r>
          </a:p>
          <a:p>
            <a:pPr lvl="1"/>
            <a:r>
              <a:rPr lang="en-US" dirty="0" smtClean="0"/>
              <a:t>Opportunity to dispel myths, eliminate misunderstandings and misinformation</a:t>
            </a:r>
          </a:p>
          <a:p>
            <a:pPr lvl="1"/>
            <a:r>
              <a:rPr lang="en-US" dirty="0" smtClean="0"/>
              <a:t>Allows students with ADHD to feel that they are not alone, and that their struggles are understood</a:t>
            </a:r>
          </a:p>
          <a:p>
            <a:pPr lvl="1"/>
            <a:r>
              <a:rPr lang="en-US" dirty="0" smtClean="0"/>
              <a:t>Allows students to better understand their peers who have ADHD</a:t>
            </a:r>
          </a:p>
          <a:p>
            <a:pPr lvl="1"/>
            <a:r>
              <a:rPr lang="en-US" dirty="0" smtClean="0"/>
              <a:t>Helps students to better understand differences between people, to have compassion, that some people are not “neuro typical”</a:t>
            </a:r>
          </a:p>
          <a:p>
            <a:pPr lvl="1"/>
            <a:r>
              <a:rPr lang="en-US" dirty="0" smtClean="0"/>
              <a:t>Helps to reduce stigma</a:t>
            </a:r>
          </a:p>
          <a:p>
            <a:pPr lvl="1"/>
            <a:endParaRPr lang="en-US" dirty="0"/>
          </a:p>
        </p:txBody>
      </p:sp>
    </p:spTree>
    <p:extLst>
      <p:ext uri="{BB962C8B-B14F-4D97-AF65-F5344CB8AC3E}">
        <p14:creationId xmlns:p14="http://schemas.microsoft.com/office/powerpoint/2010/main" val="1277383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ADHD Awareness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ADHD Awareness Month (October) was initiated by a group of 3 organizations within the United States: CHADD, ADDA, and ACO</a:t>
            </a:r>
          </a:p>
          <a:p>
            <a:pPr lvl="1"/>
            <a:r>
              <a:rPr lang="en-US" dirty="0">
                <a:hlinkClick r:id="rId3"/>
              </a:rPr>
              <a:t>https://</a:t>
            </a:r>
            <a:r>
              <a:rPr lang="en-US" dirty="0" smtClean="0">
                <a:hlinkClick r:id="rId3"/>
              </a:rPr>
              <a:t>www.adhdawarenessmonth.org/</a:t>
            </a:r>
            <a:endParaRPr lang="en-US" dirty="0" smtClean="0"/>
          </a:p>
          <a:p>
            <a:r>
              <a:rPr lang="en-US" dirty="0" smtClean="0"/>
              <a:t>The goal is to raise awareness and to educate people about ADHD</a:t>
            </a:r>
          </a:p>
          <a:p>
            <a:r>
              <a:rPr lang="en-US" dirty="0" smtClean="0"/>
              <a:t>CADDAC has previously worked together with the Durham School Board to recognize ADHD Awareness Month within their schools for 2 years</a:t>
            </a:r>
          </a:p>
          <a:p>
            <a:pPr lvl="1"/>
            <a:r>
              <a:rPr lang="en-US" dirty="0" smtClean="0"/>
              <a:t>Posters were designed as part of this effort, suitable to post inside schools, and they are available for free on the CADDAC website</a:t>
            </a:r>
          </a:p>
          <a:p>
            <a:pPr lvl="1"/>
            <a:r>
              <a:rPr lang="en-US" dirty="0" smtClean="0"/>
              <a:t>Images of these posters are included on the following slides (link provided on a later slide)</a:t>
            </a:r>
          </a:p>
        </p:txBody>
      </p:sp>
    </p:spTree>
    <p:extLst>
      <p:ext uri="{BB962C8B-B14F-4D97-AF65-F5344CB8AC3E}">
        <p14:creationId xmlns:p14="http://schemas.microsoft.com/office/powerpoint/2010/main" val="1344131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2037" y="71719"/>
            <a:ext cx="5203164" cy="6732494"/>
          </a:xfrm>
          <a:prstGeom prst="rect">
            <a:avLst/>
          </a:prstGeom>
        </p:spPr>
      </p:pic>
    </p:spTree>
    <p:extLst>
      <p:ext uri="{BB962C8B-B14F-4D97-AF65-F5344CB8AC3E}">
        <p14:creationId xmlns:p14="http://schemas.microsoft.com/office/powerpoint/2010/main" val="3608614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5602" y="54455"/>
            <a:ext cx="5273737" cy="6767687"/>
          </a:xfrm>
          <a:prstGeom prst="rect">
            <a:avLst/>
          </a:prstGeom>
        </p:spPr>
      </p:pic>
    </p:spTree>
    <p:extLst>
      <p:ext uri="{BB962C8B-B14F-4D97-AF65-F5344CB8AC3E}">
        <p14:creationId xmlns:p14="http://schemas.microsoft.com/office/powerpoint/2010/main" val="357351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2247</Words>
  <Application>Microsoft Office PowerPoint</Application>
  <PresentationFormat>On-screen Show (4:3)</PresentationFormat>
  <Paragraphs>102</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ADHD Awareness</vt:lpstr>
      <vt:lpstr>What is ADHD?</vt:lpstr>
      <vt:lpstr>What is ADHD? (continued)</vt:lpstr>
      <vt:lpstr>ADHD Resources</vt:lpstr>
      <vt:lpstr>PowerPoint Presentation</vt:lpstr>
      <vt:lpstr>Benefits of ADHD Awareness</vt:lpstr>
      <vt:lpstr>ADHD Awareness</vt:lpstr>
      <vt:lpstr>PowerPoint Presentation</vt:lpstr>
      <vt:lpstr>PowerPoint Presentation</vt:lpstr>
      <vt:lpstr>Options for ADHD Awareness</vt:lpstr>
      <vt:lpstr>Internet Links:</vt:lpstr>
      <vt:lpstr>Thank you for your time!  Questions?</vt:lpstr>
    </vt:vector>
  </TitlesOfParts>
  <Company>MDA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to Acknowledge ADHD Awareness Month (October)</dc:title>
  <dc:creator>Hannah, Sarah</dc:creator>
  <cp:lastModifiedBy>Dixon, Lianne</cp:lastModifiedBy>
  <cp:revision>98</cp:revision>
  <dcterms:created xsi:type="dcterms:W3CDTF">2018-09-26T00:13:39Z</dcterms:created>
  <dcterms:modified xsi:type="dcterms:W3CDTF">2018-11-28T19:04:27Z</dcterms:modified>
</cp:coreProperties>
</file>