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3"/>
  </p:notesMasterIdLst>
  <p:sldIdLst>
    <p:sldId id="256" r:id="rId2"/>
    <p:sldId id="257" r:id="rId3"/>
    <p:sldId id="259" r:id="rId4"/>
    <p:sldId id="295" r:id="rId5"/>
    <p:sldId id="282" r:id="rId6"/>
    <p:sldId id="260" r:id="rId7"/>
    <p:sldId id="261" r:id="rId8"/>
    <p:sldId id="284" r:id="rId9"/>
    <p:sldId id="287" r:id="rId10"/>
    <p:sldId id="288" r:id="rId11"/>
    <p:sldId id="278" r:id="rId12"/>
    <p:sldId id="279" r:id="rId13"/>
    <p:sldId id="289" r:id="rId14"/>
    <p:sldId id="290" r:id="rId15"/>
    <p:sldId id="292" r:id="rId16"/>
    <p:sldId id="265" r:id="rId17"/>
    <p:sldId id="263" r:id="rId18"/>
    <p:sldId id="285" r:id="rId19"/>
    <p:sldId id="268" r:id="rId20"/>
    <p:sldId id="269" r:id="rId21"/>
    <p:sldId id="270" r:id="rId22"/>
    <p:sldId id="271" r:id="rId23"/>
    <p:sldId id="272" r:id="rId24"/>
    <p:sldId id="273" r:id="rId25"/>
    <p:sldId id="274" r:id="rId26"/>
    <p:sldId id="293" r:id="rId27"/>
    <p:sldId id="294" r:id="rId28"/>
    <p:sldId id="296" r:id="rId29"/>
    <p:sldId id="275" r:id="rId30"/>
    <p:sldId id="280" r:id="rId31"/>
    <p:sldId id="281"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PT Sans" panose="020B0503020203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serjian, Araz" initials="HA" lastIdx="1" clrIdx="0">
    <p:extLst>
      <p:ext uri="{19B8F6BF-5375-455C-9EA6-DF929625EA0E}">
        <p15:presenceInfo xmlns:p15="http://schemas.microsoft.com/office/powerpoint/2012/main" userId="S::Araz.Hasserjian@tdsb.on.ca::641535d8-2e98-481e-b812-d26e534847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a:srgbClr val="C8250A"/>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3D0CFD-CD9E-4ECA-84A2-C92AEE819C8B}">
  <a:tblStyle styleId="{0A3D0CFD-CD9E-4ECA-84A2-C92AEE819C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87" autoAdjust="0"/>
    <p:restoredTop sz="96623" autoAdjust="0"/>
  </p:normalViewPr>
  <p:slideViewPr>
    <p:cSldViewPr snapToGrid="0">
      <p:cViewPr varScale="1">
        <p:scale>
          <a:sx n="108" d="100"/>
          <a:sy n="108" d="100"/>
        </p:scale>
        <p:origin x="206" y="7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11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2ed159493_2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2ed159493_2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Good afternoon and welcome to the 2022-23 TDSB Budget Information Session.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b6015f431_0_1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b6015f431_0_1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p>
        </p:txBody>
      </p:sp>
    </p:spTree>
    <p:extLst>
      <p:ext uri="{BB962C8B-B14F-4D97-AF65-F5344CB8AC3E}">
        <p14:creationId xmlns:p14="http://schemas.microsoft.com/office/powerpoint/2010/main" val="426168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1fb534a35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1fb534a35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rPr>
              <a:t>The table below summarizes the projected 2021-22 significant provincial funding gaps between the TDSB costs and provincial fundings (excluding the time-limited COVID related funding in 21-22 school year).</a:t>
            </a:r>
            <a:endParaRPr sz="1400" dirty="0">
              <a:solidFill>
                <a:schemeClr val="dk1"/>
              </a:solidFill>
            </a:endParaRPr>
          </a:p>
          <a:p>
            <a:pPr marL="0" lvl="0" indent="0" algn="l" rtl="0">
              <a:spcBef>
                <a:spcPts val="0"/>
              </a:spcBef>
              <a:spcAft>
                <a:spcPts val="0"/>
              </a:spcAft>
              <a:buClr>
                <a:schemeClr val="dk1"/>
              </a:buClr>
              <a:buSzPts val="1100"/>
              <a:buFont typeface="Arial"/>
              <a:buNone/>
            </a:pPr>
            <a:r>
              <a:rPr lang="en" sz="1400" dirty="0">
                <a:solidFill>
                  <a:schemeClr val="dk1"/>
                </a:solidFill>
              </a:rPr>
              <a:t>*The school based funding gaps above include Special Education staffing</a:t>
            </a:r>
            <a:endParaRPr sz="1400"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1fb534a35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1fb534a35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The table below summarizes the projected 2021-22 significant provincial funding gaps between the TDSB costs and provincial fundings (excluding the time-limited COVID related funding in 21-22 school year).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b6015f431_0_1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b6015f431_0_1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p>
        </p:txBody>
      </p:sp>
    </p:spTree>
    <p:extLst>
      <p:ext uri="{BB962C8B-B14F-4D97-AF65-F5344CB8AC3E}">
        <p14:creationId xmlns:p14="http://schemas.microsoft.com/office/powerpoint/2010/main" val="3606185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b6015f431_0_1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b6015f431_0_1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p>
        </p:txBody>
      </p:sp>
    </p:spTree>
    <p:extLst>
      <p:ext uri="{BB962C8B-B14F-4D97-AF65-F5344CB8AC3E}">
        <p14:creationId xmlns:p14="http://schemas.microsoft.com/office/powerpoint/2010/main" val="807662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b6015f431_0_1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b6015f431_0_1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p>
        </p:txBody>
      </p:sp>
    </p:spTree>
    <p:extLst>
      <p:ext uri="{BB962C8B-B14F-4D97-AF65-F5344CB8AC3E}">
        <p14:creationId xmlns:p14="http://schemas.microsoft.com/office/powerpoint/2010/main" val="2618182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b6015f431_0_1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db6015f431_0_1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highlight>
                  <a:srgbClr val="FFFF00"/>
                </a:highlight>
              </a:rPr>
              <a:t>We will be receiving $3.95M for transportation Health &amp; Safety PPF funding.  $1.98M or half of this will be in the budget and will be used for additional bus routes, and enhanced cleaning on buses.  We will have $0.55M in half year special education supports and $0.62M in mental health and well being supports.  These funding will be used towards additional staffing, training and other resources.  At this time, the plan for utilizing mental health funding  is still underway and more information around use of this funding will be available over the coming weeks. </a:t>
            </a:r>
            <a:endParaRPr sz="1700">
              <a:highlight>
                <a:srgbClr val="FFFF00"/>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0de95f67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20de95f67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I will now provide a quick recap of the Ministry funding announcements in </a:t>
            </a:r>
            <a:r>
              <a:rPr lang="en" sz="1700">
                <a:highlight>
                  <a:srgbClr val="FFFF00"/>
                </a:highlight>
              </a:rPr>
              <a:t>early May</a:t>
            </a:r>
            <a:r>
              <a:rPr lang="en" sz="1700"/>
              <a:t> and the funding impact in each of the corresponding areas.</a:t>
            </a:r>
            <a:endParaRPr sz="17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11618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fb534a35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1fb534a35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As you can see in the previous slide, the reduction in enrolment is attributed to the drop in newcomers.  We also saw a significant decrease in kindergarten student enrolment as well.  For 2021-22 year, we are projecting that the Junior Kindergarten enrolment will bounce back and will improve from prior year’s revised estimates enrolment projections.  However we continue to experience declines in overall enrolment in the elementary panel.  For the Secondary panel, we are anticipating some enrolment growth compared to last year, as the vaccination rates of children 12 and over continue to increase and as government lifts their travel restrictions.</a:t>
            </a:r>
            <a:endParaRPr sz="15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2ed159493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a2ed159493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We will start by reading the land acknowledgement.  We acknowledge we are hosted on the lands of the Mississaugas of the Anishinaabe the Haudenosaunee Confederacy and the Wendat.  We also recognize the enduring presence of all First Nations, Metis and Intuit People.</a:t>
            </a:r>
            <a:endParaRPr sz="17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a2ed159493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a2ed159493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As mentioned previously, the key driver of the Grants for Student Needs funding is enrolment.  As enrolment increases, the grants will also increase to help offset the costs associated with servicing our students.  Our projected revenues for 2021-22 is around $3.23B and $3B of this relates to the GSN funding.  The remaining $232M is made up of other revenues, such as the revenues from community services funding, school fundraising, leasing and permits, tuition from international students, other one time COVID government support funding and the priorities and partnership funding.  We also receive other revenue sources such as interest, program revenues and cafeteria sales..   This chart was presented at the June 1st Finance Budget and Enrolment Committee meeting and this chart does not yet capture the capital components such as the deferred capital contribution.  We will be presenting a slightly revised revenue chart at the June 16th Finance meeting that will incorporate the capital budget components as approved at the June 1st private meeting.</a:t>
            </a:r>
            <a:endParaRPr sz="15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f14b6b55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f14b6b55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This is a breakdown of TDSB’s expenses.  Over 76% of our expenses relate to instruction, which is primarily staffing costs, learning materials and equipment for the classroom and staff training.  Approximately 10% of the our expenses relate to school operations, which include cost of maintenance at our school sites.   Each year we incur about $45M in fundraising costs, which is the utilization of our fundraising proceeds.  And we also incur transportation, amortization and other costs each year. </a:t>
            </a:r>
            <a:endParaRPr sz="1600">
              <a:highlight>
                <a:srgbClr val="FFCC00"/>
              </a:high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f6f6863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f6f6863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This is a visual chart of the expenses, which shows that instruction makes up 76.1% of the expenditures.  School Operation and Amortization make up 10% and 7% of the expenses.  And other operating expenses make up the remaining 7% of costs.</a:t>
            </a:r>
            <a:endParaRPr sz="1600">
              <a:highlight>
                <a:srgbClr val="FFCC00"/>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b6015f4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b6015f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highlight>
                  <a:srgbClr val="FFFF00"/>
                </a:highlight>
              </a:rPr>
              <a:t>Now I will discuss our 2021-22 projected financial position.  In this chart that we presented to trustees at the June 1 Finance meeting, we outline a projected deficit of $72.1M, which represents 2.4% of our operating budget.  We have incorporated the new funding as announced in May, and have also accounted for the projected revenue and cost changes for the upcoming fiscal year.  The link to our June 1st report is on our Board website and explains each of the revenue and cost item changes.  This projection assumes that there will be no cuts to programs and services for the upcoming year, as we hope to ensure a smooth transition for students returning to school in September.  By the end of August, we will have a better sense of the staffing requirements once the selection form process is finalized, and will then be able to identify the staffing cost impact on the 2021-22 bottomline. </a:t>
            </a:r>
            <a:endParaRPr sz="1600">
              <a:highlight>
                <a:srgbClr val="FFFF00"/>
              </a:highlight>
            </a:endParaRPr>
          </a:p>
          <a:p>
            <a:pPr marL="0" lvl="0" indent="0" algn="l" rtl="0">
              <a:spcBef>
                <a:spcPts val="0"/>
              </a:spcBef>
              <a:spcAft>
                <a:spcPts val="0"/>
              </a:spcAft>
              <a:buNone/>
            </a:pPr>
            <a:endParaRPr>
              <a:highlight>
                <a:srgbClr val="FFCC00"/>
              </a:highlight>
            </a:endParaRPr>
          </a:p>
          <a:p>
            <a:pPr marL="0" lvl="0" indent="0" algn="l" rtl="0">
              <a:spcBef>
                <a:spcPts val="0"/>
              </a:spcBef>
              <a:spcAft>
                <a:spcPts val="0"/>
              </a:spcAft>
              <a:buNone/>
            </a:pPr>
            <a:endParaRPr>
              <a:highlight>
                <a:srgbClr val="FFCC00"/>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aa8b72dd6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1aa8b72dd6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highlight>
                  <a:srgbClr val="FFFF00"/>
                </a:highlight>
              </a:rPr>
              <a:t>Now I will discuss our 2021-22 projected financial position.  In this chart that we presented to trustees at the June 1 Finance meeting, we outline a projected deficit of $72.1M, which represents 2.4% of our operating budget.  We have incorporated the new funding as announced in May, and have also accounted for the projected revenue and cost changes for the upcoming fiscal year.  The link to our June 1st report is on our Board website and explains each of the revenue and cost item changes.  This projection assumes that there will be no cuts to programs and services for the upcoming year, as we hope to ensure a smooth transition for students returning to school in September.  By the end of August, we will have a better sense of the staffing requirements once the selection form process is finalized, and will then be able to identify the staffing cost impact on the 2021-22 bottomline. </a:t>
            </a:r>
            <a:endParaRPr sz="1600">
              <a:highlight>
                <a:srgbClr val="FFFF00"/>
              </a:highlight>
            </a:endParaRPr>
          </a:p>
          <a:p>
            <a:pPr marL="0" lvl="0" indent="0" algn="l" rtl="0">
              <a:spcBef>
                <a:spcPts val="0"/>
              </a:spcBef>
              <a:spcAft>
                <a:spcPts val="0"/>
              </a:spcAft>
              <a:buNone/>
            </a:pPr>
            <a:endParaRPr>
              <a:highlight>
                <a:srgbClr val="FFCC00"/>
              </a:highlight>
            </a:endParaRPr>
          </a:p>
          <a:p>
            <a:pPr marL="0" lvl="0" indent="0" algn="l" rtl="0">
              <a:spcBef>
                <a:spcPts val="0"/>
              </a:spcBef>
              <a:spcAft>
                <a:spcPts val="0"/>
              </a:spcAft>
              <a:buNone/>
            </a:pPr>
            <a:endParaRPr>
              <a:highlight>
                <a:srgbClr val="FFCC00"/>
              </a:highligh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b6015f431_0_1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b6015f431_0_1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highlight>
                  <a:srgbClr val="FFFF00"/>
                </a:highlight>
              </a:rPr>
              <a:t>Staff will be recommending on 16 June 2021 that reserves be used to balance the operating budget for the 2021-22 school year, and again this is to avoid reducing programs to students during the pandemic. </a:t>
            </a:r>
            <a:endParaRPr sz="1500">
              <a:highlight>
                <a:srgbClr val="FFFF00"/>
              </a:highlight>
            </a:endParaRPr>
          </a:p>
          <a:p>
            <a:pPr marL="0" lvl="0" indent="0" algn="l" rtl="0">
              <a:spcBef>
                <a:spcPts val="0"/>
              </a:spcBef>
              <a:spcAft>
                <a:spcPts val="0"/>
              </a:spcAft>
              <a:buNone/>
            </a:pPr>
            <a:endParaRPr sz="1500">
              <a:highlight>
                <a:srgbClr val="FFFF00"/>
              </a:highlight>
            </a:endParaRPr>
          </a:p>
          <a:p>
            <a:pPr marL="0" lvl="0" indent="0" algn="l" rtl="0">
              <a:spcBef>
                <a:spcPts val="0"/>
              </a:spcBef>
              <a:spcAft>
                <a:spcPts val="0"/>
              </a:spcAft>
              <a:buNone/>
            </a:pPr>
            <a:r>
              <a:rPr lang="en" sz="1500">
                <a:highlight>
                  <a:srgbClr val="FFFF00"/>
                </a:highlight>
              </a:rPr>
              <a:t>The Ministry of Education has announced additional funding to school boards if they are required to utilize more than 2% of their reserves over the 2020-21 and 2021-22 school years. This funding will be provided for any costs which exceed the use of reserves over 2%. </a:t>
            </a:r>
            <a:endParaRPr sz="1500">
              <a:highlight>
                <a:srgbClr val="FFFF00"/>
              </a:highlight>
            </a:endParaRPr>
          </a:p>
          <a:p>
            <a:pPr marL="0" lvl="0" indent="0" algn="l" rtl="0">
              <a:spcBef>
                <a:spcPts val="0"/>
              </a:spcBef>
              <a:spcAft>
                <a:spcPts val="0"/>
              </a:spcAft>
              <a:buNone/>
            </a:pPr>
            <a:endParaRPr sz="1500">
              <a:highlight>
                <a:srgbClr val="FFFF00"/>
              </a:highlight>
            </a:endParaRPr>
          </a:p>
          <a:p>
            <a:pPr marL="0" lvl="0" indent="0" algn="l" rtl="0">
              <a:spcBef>
                <a:spcPts val="0"/>
              </a:spcBef>
              <a:spcAft>
                <a:spcPts val="0"/>
              </a:spcAft>
              <a:buNone/>
            </a:pPr>
            <a:r>
              <a:rPr lang="en" sz="1500">
                <a:highlight>
                  <a:srgbClr val="FFFF00"/>
                </a:highlight>
              </a:rPr>
              <a:t>2% of our operating budget is approximately $59.0M.  This means that the Ministry will potentially be funding TDSB at approximately $34.6M at year end 2021-22 based on financial statements. School boards are required to submit a balanced budget to the Ministry of Education by June 30th of each year. School boards can have a deficit of up to the lesser of 1% of their operating revenue or accumulated surplus for the preceding school year (as set out in Ontario Regulation 280/19). If a school board anticipates an in-year deficit of greater than 1% in its operating allocation, then they must seek the Ministry’s approval. </a:t>
            </a:r>
            <a:endParaRPr sz="1500">
              <a:highlight>
                <a:srgbClr val="FFFF00"/>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b6015f4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b6015f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CC00"/>
              </a:highlight>
            </a:endParaRPr>
          </a:p>
          <a:p>
            <a:pPr marL="0" lvl="0" indent="0" algn="l" rtl="0">
              <a:spcBef>
                <a:spcPts val="0"/>
              </a:spcBef>
              <a:spcAft>
                <a:spcPts val="0"/>
              </a:spcAft>
              <a:buNone/>
            </a:pPr>
            <a:endParaRPr dirty="0">
              <a:highlight>
                <a:srgbClr val="FFCC00"/>
              </a:highlight>
            </a:endParaRPr>
          </a:p>
        </p:txBody>
      </p:sp>
    </p:spTree>
    <p:extLst>
      <p:ext uri="{BB962C8B-B14F-4D97-AF65-F5344CB8AC3E}">
        <p14:creationId xmlns:p14="http://schemas.microsoft.com/office/powerpoint/2010/main" val="1079712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b6015f4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b6015f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CC00"/>
              </a:highlight>
            </a:endParaRPr>
          </a:p>
          <a:p>
            <a:pPr marL="0" lvl="0" indent="0" algn="l" rtl="0">
              <a:spcBef>
                <a:spcPts val="0"/>
              </a:spcBef>
              <a:spcAft>
                <a:spcPts val="0"/>
              </a:spcAft>
              <a:buNone/>
            </a:pPr>
            <a:endParaRPr dirty="0">
              <a:highlight>
                <a:srgbClr val="FFCC00"/>
              </a:highlight>
            </a:endParaRPr>
          </a:p>
        </p:txBody>
      </p:sp>
    </p:spTree>
    <p:extLst>
      <p:ext uri="{BB962C8B-B14F-4D97-AF65-F5344CB8AC3E}">
        <p14:creationId xmlns:p14="http://schemas.microsoft.com/office/powerpoint/2010/main" val="3639624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b6015f4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b6015f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CC00"/>
              </a:highlight>
            </a:endParaRPr>
          </a:p>
          <a:p>
            <a:pPr marL="0" lvl="0" indent="0" algn="l" rtl="0">
              <a:spcBef>
                <a:spcPts val="0"/>
              </a:spcBef>
              <a:spcAft>
                <a:spcPts val="0"/>
              </a:spcAft>
              <a:buNone/>
            </a:pPr>
            <a:endParaRPr dirty="0">
              <a:highlight>
                <a:srgbClr val="FFCC00"/>
              </a:highlight>
            </a:endParaRPr>
          </a:p>
        </p:txBody>
      </p:sp>
    </p:spTree>
    <p:extLst>
      <p:ext uri="{BB962C8B-B14F-4D97-AF65-F5344CB8AC3E}">
        <p14:creationId xmlns:p14="http://schemas.microsoft.com/office/powerpoint/2010/main" val="1032146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beed010e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beed010e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300">
              <a:solidFill>
                <a:schemeClr val="dk1"/>
              </a:solidFill>
            </a:endParaRPr>
          </a:p>
          <a:p>
            <a:pPr marL="0" lvl="0" indent="0" algn="l" rtl="0">
              <a:spcBef>
                <a:spcPts val="0"/>
              </a:spcBef>
              <a:spcAft>
                <a:spcPts val="0"/>
              </a:spcAft>
              <a:buNone/>
            </a:pPr>
            <a:r>
              <a:rPr lang="en" sz="1300">
                <a:solidFill>
                  <a:schemeClr val="dk1"/>
                </a:solidFill>
                <a:highlight>
                  <a:srgbClr val="FFFF00"/>
                </a:highlight>
              </a:rPr>
              <a:t>Staff have based the financial position of the Board on the most current information available.  And as such there are unforeseen risks and challenges that may still impact our financial position.  </a:t>
            </a:r>
            <a:endParaRPr sz="1300">
              <a:solidFill>
                <a:schemeClr val="dk1"/>
              </a:solidFill>
              <a:highlight>
                <a:srgbClr val="FFFF00"/>
              </a:highlight>
            </a:endParaRPr>
          </a:p>
          <a:p>
            <a:pPr marL="0" lvl="0" indent="0" algn="l" rtl="0">
              <a:spcBef>
                <a:spcPts val="0"/>
              </a:spcBef>
              <a:spcAft>
                <a:spcPts val="0"/>
              </a:spcAft>
              <a:buNone/>
            </a:pPr>
            <a:endParaRPr sz="1300">
              <a:highlight>
                <a:srgbClr val="FFFF00"/>
              </a:highlight>
            </a:endParaRPr>
          </a:p>
          <a:p>
            <a:pPr marL="0" lvl="0" indent="0" algn="l" rtl="0">
              <a:spcBef>
                <a:spcPts val="0"/>
              </a:spcBef>
              <a:spcAft>
                <a:spcPts val="0"/>
              </a:spcAft>
              <a:buNone/>
            </a:pPr>
            <a:r>
              <a:rPr lang="en" sz="1300">
                <a:highlight>
                  <a:srgbClr val="FFFF00"/>
                </a:highlight>
              </a:rPr>
              <a:t>There are underlying risks associated with our revenues.  This includes permits, cafeteria sales, leases, international students, childcare and community programs.  These areas are directly impacted by the pandemic situation and government restrictions.  </a:t>
            </a:r>
            <a:endParaRPr sz="1300">
              <a:highlight>
                <a:srgbClr val="FFFF00"/>
              </a:highlight>
            </a:endParaRPr>
          </a:p>
          <a:p>
            <a:pPr marL="0" lvl="0" indent="0" algn="l" rtl="0">
              <a:spcBef>
                <a:spcPts val="0"/>
              </a:spcBef>
              <a:spcAft>
                <a:spcPts val="0"/>
              </a:spcAft>
              <a:buNone/>
            </a:pPr>
            <a:endParaRPr sz="1300">
              <a:highlight>
                <a:srgbClr val="FFFF00"/>
              </a:highlight>
            </a:endParaRPr>
          </a:p>
          <a:p>
            <a:pPr marL="0" lvl="0" indent="0" algn="l" rtl="0">
              <a:spcBef>
                <a:spcPts val="0"/>
              </a:spcBef>
              <a:spcAft>
                <a:spcPts val="0"/>
              </a:spcAft>
              <a:buNone/>
            </a:pPr>
            <a:r>
              <a:rPr lang="en" sz="1300">
                <a:highlight>
                  <a:srgbClr val="FFFF00"/>
                </a:highlight>
              </a:rPr>
              <a:t>Since the selection form release date has been postponed to mid-August, the allocation of teaching staff will not be fully finalized until late August 2021. The allocation of additional teachers will be targeted to support the re-engagement of virtual students returning to in-person learning in 2021-22. </a:t>
            </a:r>
            <a:endParaRPr sz="1300">
              <a:highlight>
                <a:srgbClr val="FFFF00"/>
              </a:highlight>
            </a:endParaRPr>
          </a:p>
          <a:p>
            <a:pPr marL="0" lvl="0" indent="0" algn="l" rtl="0">
              <a:spcBef>
                <a:spcPts val="0"/>
              </a:spcBef>
              <a:spcAft>
                <a:spcPts val="0"/>
              </a:spcAft>
              <a:buNone/>
            </a:pPr>
            <a:endParaRPr sz="1300">
              <a:highlight>
                <a:srgbClr val="FFFF00"/>
              </a:highlight>
            </a:endParaRPr>
          </a:p>
          <a:p>
            <a:pPr marL="0" lvl="0" indent="0" algn="l" rtl="0">
              <a:spcBef>
                <a:spcPts val="0"/>
              </a:spcBef>
              <a:spcAft>
                <a:spcPts val="0"/>
              </a:spcAft>
              <a:buNone/>
            </a:pPr>
            <a:r>
              <a:rPr lang="en" sz="1300">
                <a:highlight>
                  <a:srgbClr val="FFFF00"/>
                </a:highlight>
              </a:rPr>
              <a:t>Parameters considered in the allocation of teachers will be the percentage of students returning to in-person learning and the learning opportunity index (LOI) ranking of each school. Allocation of resources will be focused on student re-engagement and well-being. </a:t>
            </a:r>
            <a:endParaRPr sz="1300">
              <a:highlight>
                <a:srgbClr val="FFFF00"/>
              </a:highlight>
            </a:endParaRPr>
          </a:p>
          <a:p>
            <a:pPr marL="0" lvl="0" indent="0" algn="l" rtl="0">
              <a:spcBef>
                <a:spcPts val="0"/>
              </a:spcBef>
              <a:spcAft>
                <a:spcPts val="0"/>
              </a:spcAft>
              <a:buNone/>
            </a:pPr>
            <a:endParaRPr sz="1300">
              <a:highlight>
                <a:srgbClr val="FFFF00"/>
              </a:highlight>
            </a:endParaRPr>
          </a:p>
          <a:p>
            <a:pPr marL="0" lvl="0" indent="0" algn="l" rtl="0">
              <a:spcBef>
                <a:spcPts val="0"/>
              </a:spcBef>
              <a:spcAft>
                <a:spcPts val="0"/>
              </a:spcAft>
              <a:buNone/>
            </a:pPr>
            <a:r>
              <a:rPr lang="en" sz="1300">
                <a:highlight>
                  <a:srgbClr val="FFFF00"/>
                </a:highlight>
              </a:rPr>
              <a:t>Student enrolment has a significant impact on funding and is therefore continues to be a risk to any school board’s financial projection. The enrolment forecast will be updated in the fall after the October 31 count date. This enrolment information will be used to update the financial forecast for the Revised Estimates submission to the Ministry in November and included in the first quarter update to Trustees. </a:t>
            </a:r>
            <a:endParaRPr sz="1300">
              <a:highlight>
                <a:srgbClr val="FFFF00"/>
              </a:highlight>
            </a:endParaRPr>
          </a:p>
          <a:p>
            <a:pPr marL="0" lvl="0" indent="0" algn="l" rtl="0">
              <a:spcBef>
                <a:spcPts val="0"/>
              </a:spcBef>
              <a:spcAft>
                <a:spcPts val="0"/>
              </a:spcAft>
              <a:buNone/>
            </a:pPr>
            <a:endParaRPr sz="1300">
              <a:highlight>
                <a:srgbClr val="FFFF00"/>
              </a:highlight>
            </a:endParaRPr>
          </a:p>
          <a:p>
            <a:pPr marL="0" lvl="0" indent="0" algn="l" rtl="0">
              <a:spcBef>
                <a:spcPts val="0"/>
              </a:spcBef>
              <a:spcAft>
                <a:spcPts val="0"/>
              </a:spcAft>
              <a:buNone/>
            </a:pPr>
            <a:r>
              <a:rPr lang="en" sz="1300">
                <a:highlight>
                  <a:srgbClr val="FFFF00"/>
                </a:highlight>
              </a:rPr>
              <a:t>Under Use of Benefit Reserves – There is risk in using benefit reserves for the in-year deficit because should actuarial costs increase above the level of the remaining reserves, the additional cost would impact the operating budget of the Board. </a:t>
            </a:r>
            <a:endParaRPr sz="1300">
              <a:highlight>
                <a:srgbClr val="FFFF00"/>
              </a:highlight>
            </a:endParaRPr>
          </a:p>
          <a:p>
            <a:pPr marL="0" lvl="0" indent="0" algn="l" rtl="0">
              <a:spcBef>
                <a:spcPts val="0"/>
              </a:spcBef>
              <a:spcAft>
                <a:spcPts val="0"/>
              </a:spcAft>
              <a:buNone/>
            </a:pPr>
            <a:endParaRPr sz="1300">
              <a:highlight>
                <a:srgbClr val="FFFF00"/>
              </a:highlight>
            </a:endParaRPr>
          </a:p>
          <a:p>
            <a:pPr marL="0" lvl="0" indent="0" algn="l" rtl="0">
              <a:spcBef>
                <a:spcPts val="0"/>
              </a:spcBef>
              <a:spcAft>
                <a:spcPts val="0"/>
              </a:spcAft>
              <a:buNone/>
            </a:pPr>
            <a:r>
              <a:rPr lang="en" sz="1300">
                <a:highlight>
                  <a:srgbClr val="FFFF00"/>
                </a:highlight>
              </a:rPr>
              <a:t>And for Utilities Costs – any unforeseen fluctuations in pricing in the utilities market  (if significant and above those budgeted) would impact the operating budget of the Board. </a:t>
            </a:r>
            <a:endParaRPr sz="1300">
              <a:highlight>
                <a:srgbClr val="FFFF00"/>
              </a:highlight>
            </a:endParaRPr>
          </a:p>
          <a:p>
            <a:pPr marL="0" lvl="0" indent="0" algn="l" rtl="0">
              <a:spcBef>
                <a:spcPts val="0"/>
              </a:spcBef>
              <a:spcAft>
                <a:spcPts val="0"/>
              </a:spcAft>
              <a:buNone/>
            </a:pPr>
            <a:endParaRPr sz="1300">
              <a:highlight>
                <a:srgbClr val="FFFF00"/>
              </a:highlight>
            </a:endParaRPr>
          </a:p>
          <a:p>
            <a:pPr marL="0" lvl="0" indent="0" algn="l" rtl="0">
              <a:spcBef>
                <a:spcPts val="0"/>
              </a:spcBef>
              <a:spcAft>
                <a:spcPts val="0"/>
              </a:spcAft>
              <a:buNone/>
            </a:pPr>
            <a:r>
              <a:rPr lang="en" sz="1300">
                <a:highlight>
                  <a:srgbClr val="FFFF00"/>
                </a:highlight>
              </a:rPr>
              <a:t>Pandemic Costs – While it is expected that the pandemic impacts will lessen over the upcoming school year, should there be a significant change in the course of the pandemic, and should no additional funding be provided by the Ministry, there could be an impact to the Board’s operations and financial position as well. </a:t>
            </a:r>
            <a:endParaRPr sz="1300">
              <a:highlight>
                <a:srgbClr val="FFFF00"/>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b6015f431_0_1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b6015f431_0_1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The Ministry technical papers, Grants for Student Needs and Priorities and partnership funding announcements were released on February 18, 2022.  They outline any policy or funding changes to the 2022-23 Education funding.  Generally funding for school boards  is calculated based on a set of provincial benchmark costs and are tied to student enrolment.  Instruction costs make up over 76% of the TDSB expenditures, and school based staffing costs are calculated based on class sizes and staffing ratios. Some areas of funding may also be ‘enveloped’, which means they are restrictive in how they are used. By law, all school boards must balance their budgets by June 30th each year, and trustees and staff work together to approve and finalize the budget for Ministry submission.</a:t>
            </a:r>
            <a:endParaRPr sz="16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1fb534a35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1fb534a35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a2ed159493_2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a2ed159493_2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b6015f431_0_1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b6015f431_0_1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The Ministry technical papers, Grants for Student Needs and Priorities and partnership funding announcements were released on February 18, 2022.  They outline any policy or funding changes to the 2022-23 Education funding.  Generally funding for school boards  is calculated based on a set of provincial benchmark costs and are tied to student enrolment.  Instruction costs make up over 76% of the TDSB expenditures, and school based staffing costs are calculated based on class sizes and staffing ratios. Some areas of funding may also be ‘enveloped’, which means they are restrictive in how they are used. By law, all school boards must balance their budgets by June 30th each year, and trustees and staff work together to approve and finalize the budget for Ministry submission.</a:t>
            </a:r>
            <a:endParaRPr sz="1600" dirty="0"/>
          </a:p>
        </p:txBody>
      </p:sp>
    </p:spTree>
    <p:extLst>
      <p:ext uri="{BB962C8B-B14F-4D97-AF65-F5344CB8AC3E}">
        <p14:creationId xmlns:p14="http://schemas.microsoft.com/office/powerpoint/2010/main" val="54758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b6015f431_0_1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b6015f431_0_1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The Ministry technical papers, Grants for Student Needs and Priorities and partnership funding announcements were released on February 18, 2022.  They outline any policy or funding changes to the 2022-23 Education funding.  Generally funding for school boards  is calculated based on a set of provincial benchmark costs and are tied to student enrolment.  Instruction costs make up over 76% of the TDSB expenditures, and school based staffing costs are calculated based on class sizes and staffing ratios. Some areas of funding may also be ‘enveloped’, which means they are restrictive in how they are used. By law, all school boards must balance their budgets by June 30th each year, and trustees and staff work together to approve and finalize the budget for Ministry submission.</a:t>
            </a:r>
            <a:endParaRPr sz="1600" dirty="0"/>
          </a:p>
        </p:txBody>
      </p:sp>
    </p:spTree>
    <p:extLst>
      <p:ext uri="{BB962C8B-B14F-4D97-AF65-F5344CB8AC3E}">
        <p14:creationId xmlns:p14="http://schemas.microsoft.com/office/powerpoint/2010/main" val="248518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fb534a35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1fb534a35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highlight>
                <a:srgbClr val="FFFF00"/>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fb534a357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1fb534a357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highlight>
                <a:srgbClr val="FF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3862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b6015f431_0_1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b6015f431_0_1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p>
        </p:txBody>
      </p:sp>
    </p:spTree>
    <p:extLst>
      <p:ext uri="{BB962C8B-B14F-4D97-AF65-F5344CB8AC3E}">
        <p14:creationId xmlns:p14="http://schemas.microsoft.com/office/powerpoint/2010/main" val="4151770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
        <p:nvSpPr>
          <p:cNvPr id="56" name="Google Shape;56;p14"/>
          <p:cNvSpPr/>
          <p:nvPr/>
        </p:nvSpPr>
        <p:spPr>
          <a:xfrm>
            <a:off x="0" y="4229100"/>
            <a:ext cx="9144000" cy="114300"/>
          </a:xfrm>
          <a:prstGeom prst="rect">
            <a:avLst/>
          </a:prstGeom>
          <a:solidFill>
            <a:srgbClr val="3B60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T Sans"/>
              <a:ea typeface="PT Sans"/>
              <a:cs typeface="PT Sans"/>
              <a:sym typeface="PT Sans"/>
            </a:endParaRPr>
          </a:p>
        </p:txBody>
      </p:sp>
      <p:sp>
        <p:nvSpPr>
          <p:cNvPr id="57" name="Google Shape;57;p14"/>
          <p:cNvSpPr/>
          <p:nvPr/>
        </p:nvSpPr>
        <p:spPr>
          <a:xfrm>
            <a:off x="0" y="0"/>
            <a:ext cx="9144000" cy="485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T Sans"/>
              <a:ea typeface="PT Sans"/>
              <a:cs typeface="PT Sans"/>
              <a:sym typeface="PT Sans"/>
            </a:endParaRPr>
          </a:p>
        </p:txBody>
      </p:sp>
      <p:sp>
        <p:nvSpPr>
          <p:cNvPr id="58" name="Google Shape;58;p14"/>
          <p:cNvSpPr txBox="1">
            <a:spLocks noGrp="1"/>
          </p:cNvSpPr>
          <p:nvPr>
            <p:ph type="body" idx="1"/>
          </p:nvPr>
        </p:nvSpPr>
        <p:spPr>
          <a:xfrm>
            <a:off x="457200" y="1371600"/>
            <a:ext cx="8229600" cy="13146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59" name="Google Shape;59;p14"/>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60" name="Google Shape;60;p14"/>
          <p:cNvPicPr preferRelativeResize="0"/>
          <p:nvPr/>
        </p:nvPicPr>
        <p:blipFill rotWithShape="1">
          <a:blip r:embed="rId2">
            <a:alphaModFix/>
          </a:blip>
          <a:srcRect/>
          <a:stretch/>
        </p:blipFill>
        <p:spPr>
          <a:xfrm>
            <a:off x="0" y="4286250"/>
            <a:ext cx="9144000" cy="857400"/>
          </a:xfrm>
          <a:prstGeom prst="rect">
            <a:avLst/>
          </a:prstGeom>
          <a:solidFill>
            <a:srgbClr val="FFCC00"/>
          </a:solidFill>
          <a:ln>
            <a:noFill/>
          </a:ln>
        </p:spPr>
      </p:pic>
      <p:pic>
        <p:nvPicPr>
          <p:cNvPr id="61" name="Google Shape;61;p14" descr="TDSB_Circle_Colour_shadow.png"/>
          <p:cNvPicPr preferRelativeResize="0"/>
          <p:nvPr/>
        </p:nvPicPr>
        <p:blipFill rotWithShape="1">
          <a:blip r:embed="rId3">
            <a:alphaModFix/>
          </a:blip>
          <a:srcRect/>
          <a:stretch/>
        </p:blipFill>
        <p:spPr>
          <a:xfrm>
            <a:off x="4020565" y="4286250"/>
            <a:ext cx="813600" cy="8001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7"/>
        <p:cNvGrpSpPr/>
        <p:nvPr/>
      </p:nvGrpSpPr>
      <p:grpSpPr>
        <a:xfrm>
          <a:off x="0" y="0"/>
          <a:ext cx="0" cy="0"/>
          <a:chOff x="0" y="0"/>
          <a:chExt cx="0" cy="0"/>
        </a:xfrm>
      </p:grpSpPr>
      <p:sp>
        <p:nvSpPr>
          <p:cNvPr id="98" name="Google Shape;98;p23"/>
          <p:cNvSpPr/>
          <p:nvPr/>
        </p:nvSpPr>
        <p:spPr>
          <a:xfrm>
            <a:off x="304800" y="171450"/>
            <a:ext cx="8534400" cy="285750"/>
          </a:xfrm>
          <a:prstGeom prst="rect">
            <a:avLst/>
          </a:prstGeom>
          <a:solidFill>
            <a:srgbClr val="3B60A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PT Sans"/>
              <a:ea typeface="PT Sans"/>
              <a:cs typeface="PT Sans"/>
              <a:sym typeface="PT Sans"/>
            </a:endParaRPr>
          </a:p>
        </p:txBody>
      </p:sp>
      <p:sp>
        <p:nvSpPr>
          <p:cNvPr id="99" name="Google Shape;99;p23"/>
          <p:cNvSpPr txBox="1">
            <a:spLocks noGrp="1"/>
          </p:cNvSpPr>
          <p:nvPr>
            <p:ph type="title"/>
          </p:nvPr>
        </p:nvSpPr>
        <p:spPr>
          <a:xfrm>
            <a:off x="426128" y="457200"/>
            <a:ext cx="8260672" cy="779570"/>
          </a:xfrm>
          <a:prstGeom prst="rect">
            <a:avLst/>
          </a:prstGeom>
          <a:noFill/>
          <a:ln>
            <a:noFill/>
          </a:ln>
        </p:spPr>
        <p:txBody>
          <a:bodyPr spcFirstLastPara="1" wrap="square" lIns="91425" tIns="91425" rIns="91425" bIns="91425" anchor="ctr" anchorCtr="0">
            <a:noAutofit/>
          </a:bodyPr>
          <a:lstStyle>
            <a:lvl1pPr marR="0" lvl="0" algn="ctr">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3"/>
          <p:cNvSpPr txBox="1">
            <a:spLocks noGrp="1"/>
          </p:cNvSpPr>
          <p:nvPr>
            <p:ph type="body" idx="1"/>
          </p:nvPr>
        </p:nvSpPr>
        <p:spPr>
          <a:xfrm>
            <a:off x="457200" y="1314451"/>
            <a:ext cx="8229600" cy="3200400"/>
          </a:xfrm>
          <a:prstGeom prst="rect">
            <a:avLst/>
          </a:prstGeom>
          <a:noFill/>
          <a:ln>
            <a:noFill/>
          </a:ln>
        </p:spPr>
        <p:txBody>
          <a:bodyPr spcFirstLastPara="1" wrap="square" lIns="91425" tIns="91425" rIns="91425" bIns="91425" anchor="t" anchorCtr="0">
            <a:noAutofit/>
          </a:bodyPr>
          <a:lstStyle>
            <a:lvl1pPr marL="457200" marR="0" lvl="0" indent="-381000" algn="l">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101" name="Google Shape;101;p23"/>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spcBef>
                <a:spcPts val="0"/>
              </a:spcBef>
              <a:spcAft>
                <a:spcPts val="0"/>
              </a:spcAft>
              <a:buClr>
                <a:schemeClr val="lt1"/>
              </a:buClr>
              <a:buSzPts val="1200"/>
              <a:buFont typeface="PT Sans"/>
              <a:buNone/>
              <a:defRPr sz="1200" b="0" i="0" u="none" strike="noStrike" cap="none">
                <a:solidFill>
                  <a:schemeClr val="lt1"/>
                </a:solidFill>
                <a:latin typeface="PT Sans"/>
                <a:ea typeface="PT Sans"/>
                <a:cs typeface="PT Sans"/>
                <a:sym typeface="PT Sans"/>
              </a:defRPr>
            </a:lvl1pPr>
            <a:lvl2pPr marL="0" marR="0" lvl="1" indent="0" algn="l">
              <a:spcBef>
                <a:spcPts val="0"/>
              </a:spcBef>
              <a:spcAft>
                <a:spcPts val="0"/>
              </a:spcAft>
              <a:buClr>
                <a:schemeClr val="lt1"/>
              </a:buClr>
              <a:buSzPts val="1200"/>
              <a:buFont typeface="PT Sans"/>
              <a:buNone/>
              <a:defRPr sz="1200" b="0" i="0" u="none" strike="noStrike" cap="none">
                <a:solidFill>
                  <a:schemeClr val="lt1"/>
                </a:solidFill>
                <a:latin typeface="PT Sans"/>
                <a:ea typeface="PT Sans"/>
                <a:cs typeface="PT Sans"/>
                <a:sym typeface="PT Sans"/>
              </a:defRPr>
            </a:lvl2pPr>
            <a:lvl3pPr marL="0" marR="0" lvl="2" indent="0" algn="l">
              <a:spcBef>
                <a:spcPts val="0"/>
              </a:spcBef>
              <a:spcAft>
                <a:spcPts val="0"/>
              </a:spcAft>
              <a:buClr>
                <a:schemeClr val="lt1"/>
              </a:buClr>
              <a:buSzPts val="1200"/>
              <a:buFont typeface="PT Sans"/>
              <a:buNone/>
              <a:defRPr sz="1200" b="0" i="0" u="none" strike="noStrike" cap="none">
                <a:solidFill>
                  <a:schemeClr val="lt1"/>
                </a:solidFill>
                <a:latin typeface="PT Sans"/>
                <a:ea typeface="PT Sans"/>
                <a:cs typeface="PT Sans"/>
                <a:sym typeface="PT Sans"/>
              </a:defRPr>
            </a:lvl3pPr>
            <a:lvl4pPr marL="0" marR="0" lvl="3" indent="0" algn="l">
              <a:spcBef>
                <a:spcPts val="0"/>
              </a:spcBef>
              <a:spcAft>
                <a:spcPts val="0"/>
              </a:spcAft>
              <a:buClr>
                <a:schemeClr val="lt1"/>
              </a:buClr>
              <a:buSzPts val="1200"/>
              <a:buFont typeface="PT Sans"/>
              <a:buNone/>
              <a:defRPr sz="1200" b="0" i="0" u="none" strike="noStrike" cap="none">
                <a:solidFill>
                  <a:schemeClr val="lt1"/>
                </a:solidFill>
                <a:latin typeface="PT Sans"/>
                <a:ea typeface="PT Sans"/>
                <a:cs typeface="PT Sans"/>
                <a:sym typeface="PT Sans"/>
              </a:defRPr>
            </a:lvl4pPr>
            <a:lvl5pPr marL="0" marR="0" lvl="4" indent="0" algn="l">
              <a:spcBef>
                <a:spcPts val="0"/>
              </a:spcBef>
              <a:spcAft>
                <a:spcPts val="0"/>
              </a:spcAft>
              <a:buClr>
                <a:schemeClr val="lt1"/>
              </a:buClr>
              <a:buSzPts val="1200"/>
              <a:buFont typeface="PT Sans"/>
              <a:buNone/>
              <a:defRPr sz="1200" b="0" i="0" u="none" strike="noStrike" cap="none">
                <a:solidFill>
                  <a:schemeClr val="lt1"/>
                </a:solidFill>
                <a:latin typeface="PT Sans"/>
                <a:ea typeface="PT Sans"/>
                <a:cs typeface="PT Sans"/>
                <a:sym typeface="PT Sans"/>
              </a:defRPr>
            </a:lvl5pPr>
            <a:lvl6pPr marL="0" marR="0" lvl="5" indent="0" algn="l">
              <a:spcBef>
                <a:spcPts val="0"/>
              </a:spcBef>
              <a:spcAft>
                <a:spcPts val="0"/>
              </a:spcAft>
              <a:buClr>
                <a:schemeClr val="lt1"/>
              </a:buClr>
              <a:buSzPts val="1200"/>
              <a:buFont typeface="PT Sans"/>
              <a:buNone/>
              <a:defRPr sz="1200" b="0" i="0" u="none" strike="noStrike" cap="none">
                <a:solidFill>
                  <a:schemeClr val="lt1"/>
                </a:solidFill>
                <a:latin typeface="PT Sans"/>
                <a:ea typeface="PT Sans"/>
                <a:cs typeface="PT Sans"/>
                <a:sym typeface="PT Sans"/>
              </a:defRPr>
            </a:lvl6pPr>
            <a:lvl7pPr marL="0" marR="0" lvl="6" indent="0" algn="l">
              <a:spcBef>
                <a:spcPts val="0"/>
              </a:spcBef>
              <a:spcAft>
                <a:spcPts val="0"/>
              </a:spcAft>
              <a:buClr>
                <a:schemeClr val="lt1"/>
              </a:buClr>
              <a:buSzPts val="1200"/>
              <a:buFont typeface="PT Sans"/>
              <a:buNone/>
              <a:defRPr sz="1200" b="0" i="0" u="none" strike="noStrike" cap="none">
                <a:solidFill>
                  <a:schemeClr val="lt1"/>
                </a:solidFill>
                <a:latin typeface="PT Sans"/>
                <a:ea typeface="PT Sans"/>
                <a:cs typeface="PT Sans"/>
                <a:sym typeface="PT Sans"/>
              </a:defRPr>
            </a:lvl7pPr>
            <a:lvl8pPr marL="0" marR="0" lvl="7" indent="0" algn="l">
              <a:spcBef>
                <a:spcPts val="0"/>
              </a:spcBef>
              <a:spcAft>
                <a:spcPts val="0"/>
              </a:spcAft>
              <a:buClr>
                <a:schemeClr val="lt1"/>
              </a:buClr>
              <a:buSzPts val="1200"/>
              <a:buFont typeface="PT Sans"/>
              <a:buNone/>
              <a:defRPr sz="1200" b="0" i="0" u="none" strike="noStrike" cap="none">
                <a:solidFill>
                  <a:schemeClr val="lt1"/>
                </a:solidFill>
                <a:latin typeface="PT Sans"/>
                <a:ea typeface="PT Sans"/>
                <a:cs typeface="PT Sans"/>
                <a:sym typeface="PT Sans"/>
              </a:defRPr>
            </a:lvl8pPr>
            <a:lvl9pPr marL="0" marR="0" lvl="8" indent="0" algn="l">
              <a:spcBef>
                <a:spcPts val="0"/>
              </a:spcBef>
              <a:spcAft>
                <a:spcPts val="0"/>
              </a:spcAft>
              <a:buClr>
                <a:schemeClr val="lt1"/>
              </a:buClr>
              <a:buSzPts val="1200"/>
              <a:buFont typeface="PT Sans"/>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
              <a:t>‹#›</a:t>
            </a:fld>
            <a:endParaRPr/>
          </a:p>
        </p:txBody>
      </p:sp>
      <p:sp>
        <p:nvSpPr>
          <p:cNvPr id="102" name="Google Shape;102;p23"/>
          <p:cNvSpPr txBox="1">
            <a:spLocks noGrp="1"/>
          </p:cNvSpPr>
          <p:nvPr>
            <p:ph type="body" idx="2"/>
          </p:nvPr>
        </p:nvSpPr>
        <p:spPr>
          <a:xfrm>
            <a:off x="304800" y="171450"/>
            <a:ext cx="8077200" cy="228600"/>
          </a:xfrm>
          <a:prstGeom prst="rect">
            <a:avLst/>
          </a:prstGeom>
          <a:noFill/>
          <a:ln>
            <a:noFill/>
          </a:ln>
        </p:spPr>
        <p:txBody>
          <a:bodyPr spcFirstLastPara="1" wrap="square" lIns="91425" tIns="91425" rIns="91425" bIns="91425" anchor="t" anchorCtr="0">
            <a:noAutofit/>
          </a:bodyPr>
          <a:lstStyle>
            <a:lvl1pPr marL="457200" marR="0" lvl="0" indent="-228600" algn="l">
              <a:spcBef>
                <a:spcPts val="320"/>
              </a:spcBef>
              <a:spcAft>
                <a:spcPts val="0"/>
              </a:spcAft>
              <a:buClr>
                <a:schemeClr val="dk1"/>
              </a:buClr>
              <a:buSzPts val="2400"/>
              <a:buFont typeface="Arial"/>
              <a:buNone/>
              <a:defRPr sz="1600" b="1" i="0" u="none" strike="noStrike" cap="none">
                <a:solidFill>
                  <a:schemeClr val="lt1"/>
                </a:solidFill>
                <a:latin typeface="PT Sans"/>
                <a:ea typeface="PT Sans"/>
                <a:cs typeface="PT Sans"/>
                <a:sym typeface="PT Sans"/>
              </a:defRPr>
            </a:lvl1pPr>
            <a:lvl2pPr marL="914400" marR="0" lvl="1" indent="-355600" algn="l">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9"/>
        <p:cNvGrpSpPr/>
        <p:nvPr/>
      </p:nvGrpSpPr>
      <p:grpSpPr>
        <a:xfrm>
          <a:off x="0" y="0"/>
          <a:ext cx="0" cy="0"/>
          <a:chOff x="0" y="0"/>
          <a:chExt cx="0" cy="0"/>
        </a:xfrm>
      </p:grpSpPr>
      <p:sp>
        <p:nvSpPr>
          <p:cNvPr id="110" name="Google Shape;110;p25"/>
          <p:cNvSpPr txBox="1">
            <a:spLocks noGrp="1"/>
          </p:cNvSpPr>
          <p:nvPr>
            <p:ph type="title"/>
          </p:nvPr>
        </p:nvSpPr>
        <p:spPr>
          <a:xfrm>
            <a:off x="3689003" y="731856"/>
            <a:ext cx="1767609" cy="339538"/>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200"/>
              <a:buNone/>
              <a:defRPr sz="2600" b="1" i="0">
                <a:solidFill>
                  <a:schemeClr val="dk1"/>
                </a:solidFill>
                <a:latin typeface="Open Sans"/>
                <a:ea typeface="Open Sans"/>
                <a:cs typeface="Open Sans"/>
                <a:sym typeface="Open Sans"/>
              </a:defRPr>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11" name="Google Shape;111;p25"/>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200"/>
              <a:buNone/>
              <a:defRPr sz="1200">
                <a:solidFill>
                  <a:srgbClr val="888888"/>
                </a:solidFill>
              </a:defRPr>
            </a:lvl1pPr>
            <a:lvl2pPr lvl="1" algn="l">
              <a:spcBef>
                <a:spcPts val="0"/>
              </a:spcBef>
              <a:spcAft>
                <a:spcPts val="0"/>
              </a:spcAft>
              <a:buSzPts val="1200"/>
              <a:buNone/>
              <a:defRPr sz="1200"/>
            </a:lvl2pPr>
            <a:lvl3pPr lvl="2" algn="l">
              <a:spcBef>
                <a:spcPts val="0"/>
              </a:spcBef>
              <a:spcAft>
                <a:spcPts val="0"/>
              </a:spcAft>
              <a:buSzPts val="1200"/>
              <a:buNone/>
              <a:defRPr sz="1200"/>
            </a:lvl3pPr>
            <a:lvl4pPr lvl="3" algn="l">
              <a:spcBef>
                <a:spcPts val="0"/>
              </a:spcBef>
              <a:spcAft>
                <a:spcPts val="0"/>
              </a:spcAft>
              <a:buSzPts val="1200"/>
              <a:buNone/>
              <a:defRPr sz="1200"/>
            </a:lvl4pPr>
            <a:lvl5pPr lvl="4" algn="l">
              <a:spcBef>
                <a:spcPts val="0"/>
              </a:spcBef>
              <a:spcAft>
                <a:spcPts val="0"/>
              </a:spcAft>
              <a:buSzPts val="1200"/>
              <a:buNone/>
              <a:defRPr sz="1200"/>
            </a:lvl5pPr>
            <a:lvl6pPr lvl="5" algn="l">
              <a:spcBef>
                <a:spcPts val="0"/>
              </a:spcBef>
              <a:spcAft>
                <a:spcPts val="0"/>
              </a:spcAft>
              <a:buSzPts val="1200"/>
              <a:buNone/>
              <a:defRPr sz="1200"/>
            </a:lvl6pPr>
            <a:lvl7pPr lvl="6" algn="l">
              <a:spcBef>
                <a:spcPts val="0"/>
              </a:spcBef>
              <a:spcAft>
                <a:spcPts val="0"/>
              </a:spcAft>
              <a:buSzPts val="1200"/>
              <a:buNone/>
              <a:defRPr sz="1200"/>
            </a:lvl7pPr>
            <a:lvl8pPr lvl="7" algn="l">
              <a:spcBef>
                <a:spcPts val="0"/>
              </a:spcBef>
              <a:spcAft>
                <a:spcPts val="0"/>
              </a:spcAft>
              <a:buSzPts val="1200"/>
              <a:buNone/>
              <a:defRPr sz="1200"/>
            </a:lvl8pPr>
            <a:lvl9pPr lvl="8" algn="l">
              <a:spcBef>
                <a:spcPts val="0"/>
              </a:spcBef>
              <a:spcAft>
                <a:spcPts val="0"/>
              </a:spcAft>
              <a:buSzPts val="1200"/>
              <a:buNone/>
              <a:defRPr sz="1200"/>
            </a:lvl9pPr>
          </a:lstStyle>
          <a:p>
            <a:endParaRPr/>
          </a:p>
        </p:txBody>
      </p:sp>
      <p:sp>
        <p:nvSpPr>
          <p:cNvPr id="112" name="Google Shape;112;p25"/>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200"/>
              <a:buNone/>
              <a:defRPr sz="1200">
                <a:solidFill>
                  <a:srgbClr val="888888"/>
                </a:solidFill>
              </a:defRPr>
            </a:lvl1pPr>
            <a:lvl2pPr lvl="1" algn="l">
              <a:spcBef>
                <a:spcPts val="0"/>
              </a:spcBef>
              <a:spcAft>
                <a:spcPts val="0"/>
              </a:spcAft>
              <a:buSzPts val="1200"/>
              <a:buNone/>
              <a:defRPr sz="1200"/>
            </a:lvl2pPr>
            <a:lvl3pPr lvl="2" algn="l">
              <a:spcBef>
                <a:spcPts val="0"/>
              </a:spcBef>
              <a:spcAft>
                <a:spcPts val="0"/>
              </a:spcAft>
              <a:buSzPts val="1200"/>
              <a:buNone/>
              <a:defRPr sz="1200"/>
            </a:lvl3pPr>
            <a:lvl4pPr lvl="3" algn="l">
              <a:spcBef>
                <a:spcPts val="0"/>
              </a:spcBef>
              <a:spcAft>
                <a:spcPts val="0"/>
              </a:spcAft>
              <a:buSzPts val="1200"/>
              <a:buNone/>
              <a:defRPr sz="1200"/>
            </a:lvl4pPr>
            <a:lvl5pPr lvl="4" algn="l">
              <a:spcBef>
                <a:spcPts val="0"/>
              </a:spcBef>
              <a:spcAft>
                <a:spcPts val="0"/>
              </a:spcAft>
              <a:buSzPts val="1200"/>
              <a:buNone/>
              <a:defRPr sz="1200"/>
            </a:lvl5pPr>
            <a:lvl6pPr lvl="5" algn="l">
              <a:spcBef>
                <a:spcPts val="0"/>
              </a:spcBef>
              <a:spcAft>
                <a:spcPts val="0"/>
              </a:spcAft>
              <a:buSzPts val="1200"/>
              <a:buNone/>
              <a:defRPr sz="1200"/>
            </a:lvl6pPr>
            <a:lvl7pPr lvl="6" algn="l">
              <a:spcBef>
                <a:spcPts val="0"/>
              </a:spcBef>
              <a:spcAft>
                <a:spcPts val="0"/>
              </a:spcAft>
              <a:buSzPts val="1200"/>
              <a:buNone/>
              <a:defRPr sz="1200"/>
            </a:lvl7pPr>
            <a:lvl8pPr lvl="7" algn="l">
              <a:spcBef>
                <a:spcPts val="0"/>
              </a:spcBef>
              <a:spcAft>
                <a:spcPts val="0"/>
              </a:spcAft>
              <a:buSzPts val="1200"/>
              <a:buNone/>
              <a:defRPr sz="1200"/>
            </a:lvl8pPr>
            <a:lvl9pPr lvl="8" algn="l">
              <a:spcBef>
                <a:spcPts val="0"/>
              </a:spcBef>
              <a:spcAft>
                <a:spcPts val="0"/>
              </a:spcAft>
              <a:buSzPts val="1200"/>
              <a:buNone/>
              <a:defRPr sz="1200"/>
            </a:lvl9pPr>
          </a:lstStyle>
          <a:p>
            <a:endParaRPr/>
          </a:p>
        </p:txBody>
      </p:sp>
      <p:sp>
        <p:nvSpPr>
          <p:cNvPr id="113" name="Google Shape;113;p25"/>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4"/>
        <p:cNvGrpSpPr/>
        <p:nvPr/>
      </p:nvGrpSpPr>
      <p:grpSpPr>
        <a:xfrm>
          <a:off x="0" y="0"/>
          <a:ext cx="0" cy="0"/>
          <a:chOff x="0" y="0"/>
          <a:chExt cx="0" cy="0"/>
        </a:xfrm>
      </p:grpSpPr>
      <p:sp>
        <p:nvSpPr>
          <p:cNvPr id="115" name="Google Shape;115;p26"/>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200"/>
              <a:buNone/>
              <a:defRPr sz="1200">
                <a:solidFill>
                  <a:srgbClr val="888888"/>
                </a:solidFill>
              </a:defRPr>
            </a:lvl1pPr>
            <a:lvl2pPr lvl="1" algn="l">
              <a:spcBef>
                <a:spcPts val="0"/>
              </a:spcBef>
              <a:spcAft>
                <a:spcPts val="0"/>
              </a:spcAft>
              <a:buSzPts val="1200"/>
              <a:buNone/>
              <a:defRPr sz="1200"/>
            </a:lvl2pPr>
            <a:lvl3pPr lvl="2" algn="l">
              <a:spcBef>
                <a:spcPts val="0"/>
              </a:spcBef>
              <a:spcAft>
                <a:spcPts val="0"/>
              </a:spcAft>
              <a:buSzPts val="1200"/>
              <a:buNone/>
              <a:defRPr sz="1200"/>
            </a:lvl3pPr>
            <a:lvl4pPr lvl="3" algn="l">
              <a:spcBef>
                <a:spcPts val="0"/>
              </a:spcBef>
              <a:spcAft>
                <a:spcPts val="0"/>
              </a:spcAft>
              <a:buSzPts val="1200"/>
              <a:buNone/>
              <a:defRPr sz="1200"/>
            </a:lvl4pPr>
            <a:lvl5pPr lvl="4" algn="l">
              <a:spcBef>
                <a:spcPts val="0"/>
              </a:spcBef>
              <a:spcAft>
                <a:spcPts val="0"/>
              </a:spcAft>
              <a:buSzPts val="1200"/>
              <a:buNone/>
              <a:defRPr sz="1200"/>
            </a:lvl5pPr>
            <a:lvl6pPr lvl="5" algn="l">
              <a:spcBef>
                <a:spcPts val="0"/>
              </a:spcBef>
              <a:spcAft>
                <a:spcPts val="0"/>
              </a:spcAft>
              <a:buSzPts val="1200"/>
              <a:buNone/>
              <a:defRPr sz="1200"/>
            </a:lvl6pPr>
            <a:lvl7pPr lvl="6" algn="l">
              <a:spcBef>
                <a:spcPts val="0"/>
              </a:spcBef>
              <a:spcAft>
                <a:spcPts val="0"/>
              </a:spcAft>
              <a:buSzPts val="1200"/>
              <a:buNone/>
              <a:defRPr sz="1200"/>
            </a:lvl7pPr>
            <a:lvl8pPr lvl="7" algn="l">
              <a:spcBef>
                <a:spcPts val="0"/>
              </a:spcBef>
              <a:spcAft>
                <a:spcPts val="0"/>
              </a:spcAft>
              <a:buSzPts val="1200"/>
              <a:buNone/>
              <a:defRPr sz="1200"/>
            </a:lvl8pPr>
            <a:lvl9pPr lvl="8" algn="l">
              <a:spcBef>
                <a:spcPts val="0"/>
              </a:spcBef>
              <a:spcAft>
                <a:spcPts val="0"/>
              </a:spcAft>
              <a:buSzPts val="1200"/>
              <a:buNone/>
              <a:defRPr sz="1200"/>
            </a:lvl9pPr>
          </a:lstStyle>
          <a:p>
            <a:endParaRPr/>
          </a:p>
        </p:txBody>
      </p:sp>
      <p:sp>
        <p:nvSpPr>
          <p:cNvPr id="116" name="Google Shape;116;p26"/>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200"/>
              <a:buNone/>
              <a:defRPr sz="1200">
                <a:solidFill>
                  <a:srgbClr val="888888"/>
                </a:solidFill>
              </a:defRPr>
            </a:lvl1pPr>
            <a:lvl2pPr lvl="1" algn="l">
              <a:spcBef>
                <a:spcPts val="0"/>
              </a:spcBef>
              <a:spcAft>
                <a:spcPts val="0"/>
              </a:spcAft>
              <a:buSzPts val="1200"/>
              <a:buNone/>
              <a:defRPr sz="1200"/>
            </a:lvl2pPr>
            <a:lvl3pPr lvl="2" algn="l">
              <a:spcBef>
                <a:spcPts val="0"/>
              </a:spcBef>
              <a:spcAft>
                <a:spcPts val="0"/>
              </a:spcAft>
              <a:buSzPts val="1200"/>
              <a:buNone/>
              <a:defRPr sz="1200"/>
            </a:lvl3pPr>
            <a:lvl4pPr lvl="3" algn="l">
              <a:spcBef>
                <a:spcPts val="0"/>
              </a:spcBef>
              <a:spcAft>
                <a:spcPts val="0"/>
              </a:spcAft>
              <a:buSzPts val="1200"/>
              <a:buNone/>
              <a:defRPr sz="1200"/>
            </a:lvl4pPr>
            <a:lvl5pPr lvl="4" algn="l">
              <a:spcBef>
                <a:spcPts val="0"/>
              </a:spcBef>
              <a:spcAft>
                <a:spcPts val="0"/>
              </a:spcAft>
              <a:buSzPts val="1200"/>
              <a:buNone/>
              <a:defRPr sz="1200"/>
            </a:lvl5pPr>
            <a:lvl6pPr lvl="5" algn="l">
              <a:spcBef>
                <a:spcPts val="0"/>
              </a:spcBef>
              <a:spcAft>
                <a:spcPts val="0"/>
              </a:spcAft>
              <a:buSzPts val="1200"/>
              <a:buNone/>
              <a:defRPr sz="1200"/>
            </a:lvl6pPr>
            <a:lvl7pPr lvl="6" algn="l">
              <a:spcBef>
                <a:spcPts val="0"/>
              </a:spcBef>
              <a:spcAft>
                <a:spcPts val="0"/>
              </a:spcAft>
              <a:buSzPts val="1200"/>
              <a:buNone/>
              <a:defRPr sz="1200"/>
            </a:lvl7pPr>
            <a:lvl8pPr lvl="7" algn="l">
              <a:spcBef>
                <a:spcPts val="0"/>
              </a:spcBef>
              <a:spcAft>
                <a:spcPts val="0"/>
              </a:spcAft>
              <a:buSzPts val="1200"/>
              <a:buNone/>
              <a:defRPr sz="1200"/>
            </a:lvl8pPr>
            <a:lvl9pPr lvl="8" algn="l">
              <a:spcBef>
                <a:spcPts val="0"/>
              </a:spcBef>
              <a:spcAft>
                <a:spcPts val="0"/>
              </a:spcAft>
              <a:buSzPts val="1200"/>
              <a:buNone/>
              <a:defRPr sz="1200"/>
            </a:lvl9pPr>
          </a:lstStyle>
          <a:p>
            <a:endParaRPr/>
          </a:p>
        </p:txBody>
      </p:sp>
      <p:sp>
        <p:nvSpPr>
          <p:cNvPr id="117" name="Google Shape;117;p26"/>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Google Shape;63;p15"/>
          <p:cNvSpPr/>
          <p:nvPr/>
        </p:nvSpPr>
        <p:spPr>
          <a:xfrm>
            <a:off x="304800" y="171450"/>
            <a:ext cx="8534400" cy="285900"/>
          </a:xfrm>
          <a:prstGeom prst="rect">
            <a:avLst/>
          </a:prstGeom>
          <a:solidFill>
            <a:srgbClr val="3B60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T Sans"/>
              <a:ea typeface="PT Sans"/>
              <a:cs typeface="PT Sans"/>
              <a:sym typeface="PT Sans"/>
            </a:endParaRPr>
          </a:p>
        </p:txBody>
      </p:sp>
      <p:sp>
        <p:nvSpPr>
          <p:cNvPr id="64" name="Google Shape;64;p15"/>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5" name="Google Shape;65;p15"/>
          <p:cNvSpPr txBox="1">
            <a:spLocks noGrp="1"/>
          </p:cNvSpPr>
          <p:nvPr>
            <p:ph type="body" idx="1"/>
          </p:nvPr>
        </p:nvSpPr>
        <p:spPr>
          <a:xfrm>
            <a:off x="457200" y="1314451"/>
            <a:ext cx="8229600" cy="3200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66" name="Google Shape;66;p15"/>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spcBef>
                <a:spcPts val="0"/>
              </a:spcBef>
              <a:buNone/>
              <a:defRPr sz="1200" b="0" i="0" u="none" strike="noStrike" cap="none">
                <a:solidFill>
                  <a:schemeClr val="lt1"/>
                </a:solidFill>
                <a:latin typeface="PT Sans"/>
                <a:ea typeface="PT Sans"/>
                <a:cs typeface="PT Sans"/>
                <a:sym typeface="PT Sans"/>
              </a:defRPr>
            </a:lvl1pPr>
            <a:lvl2pPr marL="0" marR="0" lvl="1" indent="0" algn="l" rtl="0">
              <a:spcBef>
                <a:spcPts val="0"/>
              </a:spcBef>
              <a:buNone/>
              <a:defRPr sz="1200" b="0" i="0" u="none" strike="noStrike" cap="none">
                <a:solidFill>
                  <a:schemeClr val="lt1"/>
                </a:solidFill>
                <a:latin typeface="PT Sans"/>
                <a:ea typeface="PT Sans"/>
                <a:cs typeface="PT Sans"/>
                <a:sym typeface="PT Sans"/>
              </a:defRPr>
            </a:lvl2pPr>
            <a:lvl3pPr marL="0" marR="0" lvl="2" indent="0" algn="l" rtl="0">
              <a:spcBef>
                <a:spcPts val="0"/>
              </a:spcBef>
              <a:buNone/>
              <a:defRPr sz="1200" b="0" i="0" u="none" strike="noStrike" cap="none">
                <a:solidFill>
                  <a:schemeClr val="lt1"/>
                </a:solidFill>
                <a:latin typeface="PT Sans"/>
                <a:ea typeface="PT Sans"/>
                <a:cs typeface="PT Sans"/>
                <a:sym typeface="PT Sans"/>
              </a:defRPr>
            </a:lvl3pPr>
            <a:lvl4pPr marL="0" marR="0" lvl="3" indent="0" algn="l" rtl="0">
              <a:spcBef>
                <a:spcPts val="0"/>
              </a:spcBef>
              <a:buNone/>
              <a:defRPr sz="1200" b="0" i="0" u="none" strike="noStrike" cap="none">
                <a:solidFill>
                  <a:schemeClr val="lt1"/>
                </a:solidFill>
                <a:latin typeface="PT Sans"/>
                <a:ea typeface="PT Sans"/>
                <a:cs typeface="PT Sans"/>
                <a:sym typeface="PT Sans"/>
              </a:defRPr>
            </a:lvl4pPr>
            <a:lvl5pPr marL="0" marR="0" lvl="4" indent="0" algn="l" rtl="0">
              <a:spcBef>
                <a:spcPts val="0"/>
              </a:spcBef>
              <a:buNone/>
              <a:defRPr sz="1200" b="0" i="0" u="none" strike="noStrike" cap="none">
                <a:solidFill>
                  <a:schemeClr val="lt1"/>
                </a:solidFill>
                <a:latin typeface="PT Sans"/>
                <a:ea typeface="PT Sans"/>
                <a:cs typeface="PT Sans"/>
                <a:sym typeface="PT Sans"/>
              </a:defRPr>
            </a:lvl5pPr>
            <a:lvl6pPr marL="0" marR="0" lvl="5" indent="0" algn="l" rtl="0">
              <a:spcBef>
                <a:spcPts val="0"/>
              </a:spcBef>
              <a:buNone/>
              <a:defRPr sz="1200" b="0" i="0" u="none" strike="noStrike" cap="none">
                <a:solidFill>
                  <a:schemeClr val="lt1"/>
                </a:solidFill>
                <a:latin typeface="PT Sans"/>
                <a:ea typeface="PT Sans"/>
                <a:cs typeface="PT Sans"/>
                <a:sym typeface="PT Sans"/>
              </a:defRPr>
            </a:lvl6pPr>
            <a:lvl7pPr marL="0" marR="0" lvl="6" indent="0" algn="l" rtl="0">
              <a:spcBef>
                <a:spcPts val="0"/>
              </a:spcBef>
              <a:buNone/>
              <a:defRPr sz="1200" b="0" i="0" u="none" strike="noStrike" cap="none">
                <a:solidFill>
                  <a:schemeClr val="lt1"/>
                </a:solidFill>
                <a:latin typeface="PT Sans"/>
                <a:ea typeface="PT Sans"/>
                <a:cs typeface="PT Sans"/>
                <a:sym typeface="PT Sans"/>
              </a:defRPr>
            </a:lvl7pPr>
            <a:lvl8pPr marL="0" marR="0" lvl="7" indent="0" algn="l" rtl="0">
              <a:spcBef>
                <a:spcPts val="0"/>
              </a:spcBef>
              <a:buNone/>
              <a:defRPr sz="1200" b="0" i="0" u="none" strike="noStrike" cap="none">
                <a:solidFill>
                  <a:schemeClr val="lt1"/>
                </a:solidFill>
                <a:latin typeface="PT Sans"/>
                <a:ea typeface="PT Sans"/>
                <a:cs typeface="PT Sans"/>
                <a:sym typeface="PT Sans"/>
              </a:defRPr>
            </a:lvl8pPr>
            <a:lvl9pPr marL="0" marR="0" lvl="8" indent="0" algn="l" rtl="0">
              <a:spcBef>
                <a:spcPts val="0"/>
              </a:spcBef>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
              <a:t>‹#›</a:t>
            </a:fld>
            <a:endParaRPr/>
          </a:p>
        </p:txBody>
      </p:sp>
      <p:sp>
        <p:nvSpPr>
          <p:cNvPr id="67" name="Google Shape;67;p15"/>
          <p:cNvSpPr txBox="1">
            <a:spLocks noGrp="1"/>
          </p:cNvSpPr>
          <p:nvPr>
            <p:ph type="body" idx="2"/>
          </p:nvPr>
        </p:nvSpPr>
        <p:spPr>
          <a:xfrm>
            <a:off x="304800" y="171450"/>
            <a:ext cx="8077200" cy="228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20"/>
              </a:spcBef>
              <a:spcAft>
                <a:spcPts val="0"/>
              </a:spcAft>
              <a:buClr>
                <a:schemeClr val="dk1"/>
              </a:buClr>
              <a:buSzPts val="2400"/>
              <a:buFont typeface="Arial"/>
              <a:buNone/>
              <a:defRPr sz="1600" b="1" i="0" u="none" strike="noStrike" cap="none">
                <a:solidFill>
                  <a:schemeClr val="lt1"/>
                </a:solidFill>
                <a:latin typeface="PT Sans"/>
                <a:ea typeface="PT Sans"/>
                <a:cs typeface="PT Sans"/>
                <a:sym typeface="PT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8"/>
        <p:cNvGrpSpPr/>
        <p:nvPr/>
      </p:nvGrpSpPr>
      <p:grpSpPr>
        <a:xfrm>
          <a:off x="0" y="0"/>
          <a:ext cx="0" cy="0"/>
          <a:chOff x="0" y="0"/>
          <a:chExt cx="0" cy="0"/>
        </a:xfrm>
      </p:grpSpPr>
      <p:pic>
        <p:nvPicPr>
          <p:cNvPr id="69" name="Google Shape;69;p16"/>
          <p:cNvPicPr preferRelativeResize="0"/>
          <p:nvPr/>
        </p:nvPicPr>
        <p:blipFill rotWithShape="1">
          <a:blip r:embed="rId2">
            <a:alphaModFix/>
          </a:blip>
          <a:srcRect/>
          <a:stretch/>
        </p:blipFill>
        <p:spPr>
          <a:xfrm>
            <a:off x="0" y="4286250"/>
            <a:ext cx="9144000" cy="114300"/>
          </a:xfrm>
          <a:prstGeom prst="rect">
            <a:avLst/>
          </a:prstGeom>
          <a:solidFill>
            <a:srgbClr val="FFCC00"/>
          </a:solidFill>
          <a:ln>
            <a:noFill/>
          </a:ln>
        </p:spPr>
      </p:pic>
      <p:sp>
        <p:nvSpPr>
          <p:cNvPr id="70" name="Google Shape;70;p16"/>
          <p:cNvSpPr/>
          <p:nvPr/>
        </p:nvSpPr>
        <p:spPr>
          <a:xfrm>
            <a:off x="0" y="4343400"/>
            <a:ext cx="9144000" cy="800100"/>
          </a:xfrm>
          <a:prstGeom prst="rect">
            <a:avLst/>
          </a:prstGeom>
          <a:solidFill>
            <a:srgbClr val="3B60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T Sans"/>
              <a:ea typeface="PT Sans"/>
              <a:cs typeface="PT Sans"/>
              <a:sym typeface="PT Sans"/>
            </a:endParaRPr>
          </a:p>
        </p:txBody>
      </p:sp>
      <p:sp>
        <p:nvSpPr>
          <p:cNvPr id="71" name="Google Shape;71;p16"/>
          <p:cNvSpPr/>
          <p:nvPr/>
        </p:nvSpPr>
        <p:spPr>
          <a:xfrm>
            <a:off x="0" y="0"/>
            <a:ext cx="9144000" cy="485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T Sans"/>
              <a:ea typeface="PT Sans"/>
              <a:cs typeface="PT Sans"/>
              <a:sym typeface="PT Sans"/>
            </a:endParaRPr>
          </a:p>
        </p:txBody>
      </p:sp>
      <p:pic>
        <p:nvPicPr>
          <p:cNvPr id="72" name="Google Shape;72;p16" descr="TDSB_Circle_Colour_shadow.png"/>
          <p:cNvPicPr preferRelativeResize="0"/>
          <p:nvPr/>
        </p:nvPicPr>
        <p:blipFill rotWithShape="1">
          <a:blip r:embed="rId3">
            <a:alphaModFix/>
          </a:blip>
          <a:srcRect/>
          <a:stretch/>
        </p:blipFill>
        <p:spPr>
          <a:xfrm>
            <a:off x="2686516" y="1028700"/>
            <a:ext cx="2557200" cy="2514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3"/>
        <p:cNvGrpSpPr/>
        <p:nvPr/>
      </p:nvGrpSpPr>
      <p:grpSpPr>
        <a:xfrm>
          <a:off x="0" y="0"/>
          <a:ext cx="0" cy="0"/>
          <a:chOff x="0" y="0"/>
          <a:chExt cx="0" cy="0"/>
        </a:xfrm>
      </p:grpSpPr>
      <p:sp>
        <p:nvSpPr>
          <p:cNvPr id="74" name="Google Shape;74;p17"/>
          <p:cNvSpPr/>
          <p:nvPr/>
        </p:nvSpPr>
        <p:spPr>
          <a:xfrm>
            <a:off x="304800" y="171450"/>
            <a:ext cx="8534400" cy="285900"/>
          </a:xfrm>
          <a:prstGeom prst="rect">
            <a:avLst/>
          </a:prstGeom>
          <a:solidFill>
            <a:srgbClr val="72C2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T Sans"/>
              <a:ea typeface="PT Sans"/>
              <a:cs typeface="PT Sans"/>
              <a:sym typeface="PT Sans"/>
            </a:endParaRPr>
          </a:p>
        </p:txBody>
      </p:sp>
      <p:sp>
        <p:nvSpPr>
          <p:cNvPr id="75" name="Google Shape;75;p17"/>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6" name="Google Shape;76;p17"/>
          <p:cNvSpPr txBox="1">
            <a:spLocks noGrp="1"/>
          </p:cNvSpPr>
          <p:nvPr>
            <p:ph type="body" idx="1"/>
          </p:nvPr>
        </p:nvSpPr>
        <p:spPr>
          <a:xfrm>
            <a:off x="457200" y="1314451"/>
            <a:ext cx="3962400" cy="3200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77" name="Google Shape;77;p17"/>
          <p:cNvSpPr txBox="1">
            <a:spLocks noGrp="1"/>
          </p:cNvSpPr>
          <p:nvPr>
            <p:ph type="body" idx="2"/>
          </p:nvPr>
        </p:nvSpPr>
        <p:spPr>
          <a:xfrm>
            <a:off x="4720856" y="1314451"/>
            <a:ext cx="3962400" cy="3200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78" name="Google Shape;78;p17"/>
          <p:cNvSpPr txBox="1">
            <a:spLocks noGrp="1"/>
          </p:cNvSpPr>
          <p:nvPr>
            <p:ph type="body" idx="3"/>
          </p:nvPr>
        </p:nvSpPr>
        <p:spPr>
          <a:xfrm>
            <a:off x="228600" y="171450"/>
            <a:ext cx="5715000" cy="228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20"/>
              </a:spcBef>
              <a:spcAft>
                <a:spcPts val="0"/>
              </a:spcAft>
              <a:buClr>
                <a:schemeClr val="dk1"/>
              </a:buClr>
              <a:buSzPts val="2400"/>
              <a:buFont typeface="Arial"/>
              <a:buNone/>
              <a:defRPr sz="1600" b="1" i="0" u="none" strike="noStrike" cap="none">
                <a:solidFill>
                  <a:schemeClr val="lt1"/>
                </a:solidFill>
                <a:latin typeface="PT Sans"/>
                <a:ea typeface="PT Sans"/>
                <a:cs typeface="PT Sans"/>
                <a:sym typeface="PT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79" name="Google Shape;79;p17"/>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spcBef>
                <a:spcPts val="0"/>
              </a:spcBef>
              <a:buNone/>
              <a:defRPr sz="1200" b="0" i="0" u="none" strike="noStrike" cap="none">
                <a:solidFill>
                  <a:schemeClr val="lt1"/>
                </a:solidFill>
                <a:latin typeface="PT Sans"/>
                <a:ea typeface="PT Sans"/>
                <a:cs typeface="PT Sans"/>
                <a:sym typeface="PT Sans"/>
              </a:defRPr>
            </a:lvl1pPr>
            <a:lvl2pPr marL="0" marR="0" lvl="1" indent="0" algn="l" rtl="0">
              <a:spcBef>
                <a:spcPts val="0"/>
              </a:spcBef>
              <a:buNone/>
              <a:defRPr sz="1200" b="0" i="0" u="none" strike="noStrike" cap="none">
                <a:solidFill>
                  <a:schemeClr val="lt1"/>
                </a:solidFill>
                <a:latin typeface="PT Sans"/>
                <a:ea typeface="PT Sans"/>
                <a:cs typeface="PT Sans"/>
                <a:sym typeface="PT Sans"/>
              </a:defRPr>
            </a:lvl2pPr>
            <a:lvl3pPr marL="0" marR="0" lvl="2" indent="0" algn="l" rtl="0">
              <a:spcBef>
                <a:spcPts val="0"/>
              </a:spcBef>
              <a:buNone/>
              <a:defRPr sz="1200" b="0" i="0" u="none" strike="noStrike" cap="none">
                <a:solidFill>
                  <a:schemeClr val="lt1"/>
                </a:solidFill>
                <a:latin typeface="PT Sans"/>
                <a:ea typeface="PT Sans"/>
                <a:cs typeface="PT Sans"/>
                <a:sym typeface="PT Sans"/>
              </a:defRPr>
            </a:lvl3pPr>
            <a:lvl4pPr marL="0" marR="0" lvl="3" indent="0" algn="l" rtl="0">
              <a:spcBef>
                <a:spcPts val="0"/>
              </a:spcBef>
              <a:buNone/>
              <a:defRPr sz="1200" b="0" i="0" u="none" strike="noStrike" cap="none">
                <a:solidFill>
                  <a:schemeClr val="lt1"/>
                </a:solidFill>
                <a:latin typeface="PT Sans"/>
                <a:ea typeface="PT Sans"/>
                <a:cs typeface="PT Sans"/>
                <a:sym typeface="PT Sans"/>
              </a:defRPr>
            </a:lvl4pPr>
            <a:lvl5pPr marL="0" marR="0" lvl="4" indent="0" algn="l" rtl="0">
              <a:spcBef>
                <a:spcPts val="0"/>
              </a:spcBef>
              <a:buNone/>
              <a:defRPr sz="1200" b="0" i="0" u="none" strike="noStrike" cap="none">
                <a:solidFill>
                  <a:schemeClr val="lt1"/>
                </a:solidFill>
                <a:latin typeface="PT Sans"/>
                <a:ea typeface="PT Sans"/>
                <a:cs typeface="PT Sans"/>
                <a:sym typeface="PT Sans"/>
              </a:defRPr>
            </a:lvl5pPr>
            <a:lvl6pPr marL="0" marR="0" lvl="5" indent="0" algn="l" rtl="0">
              <a:spcBef>
                <a:spcPts val="0"/>
              </a:spcBef>
              <a:buNone/>
              <a:defRPr sz="1200" b="0" i="0" u="none" strike="noStrike" cap="none">
                <a:solidFill>
                  <a:schemeClr val="lt1"/>
                </a:solidFill>
                <a:latin typeface="PT Sans"/>
                <a:ea typeface="PT Sans"/>
                <a:cs typeface="PT Sans"/>
                <a:sym typeface="PT Sans"/>
              </a:defRPr>
            </a:lvl6pPr>
            <a:lvl7pPr marL="0" marR="0" lvl="6" indent="0" algn="l" rtl="0">
              <a:spcBef>
                <a:spcPts val="0"/>
              </a:spcBef>
              <a:buNone/>
              <a:defRPr sz="1200" b="0" i="0" u="none" strike="noStrike" cap="none">
                <a:solidFill>
                  <a:schemeClr val="lt1"/>
                </a:solidFill>
                <a:latin typeface="PT Sans"/>
                <a:ea typeface="PT Sans"/>
                <a:cs typeface="PT Sans"/>
                <a:sym typeface="PT Sans"/>
              </a:defRPr>
            </a:lvl7pPr>
            <a:lvl8pPr marL="0" marR="0" lvl="7" indent="0" algn="l" rtl="0">
              <a:spcBef>
                <a:spcPts val="0"/>
              </a:spcBef>
              <a:buNone/>
              <a:defRPr sz="1200" b="0" i="0" u="none" strike="noStrike" cap="none">
                <a:solidFill>
                  <a:schemeClr val="lt1"/>
                </a:solidFill>
                <a:latin typeface="PT Sans"/>
                <a:ea typeface="PT Sans"/>
                <a:cs typeface="PT Sans"/>
                <a:sym typeface="PT Sans"/>
              </a:defRPr>
            </a:lvl8pPr>
            <a:lvl9pPr marL="0" marR="0" lvl="8" indent="0" algn="l" rtl="0">
              <a:spcBef>
                <a:spcPts val="0"/>
              </a:spcBef>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2" name="Google Shape;82;p18"/>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spcBef>
                <a:spcPts val="0"/>
              </a:spcBef>
              <a:buNone/>
              <a:defRPr sz="1200" b="0" i="0" u="none" strike="noStrike" cap="none">
                <a:solidFill>
                  <a:schemeClr val="lt1"/>
                </a:solidFill>
                <a:latin typeface="PT Sans"/>
                <a:ea typeface="PT Sans"/>
                <a:cs typeface="PT Sans"/>
                <a:sym typeface="PT Sans"/>
              </a:defRPr>
            </a:lvl1pPr>
            <a:lvl2pPr marL="0" marR="0" lvl="1" indent="0" algn="l" rtl="0">
              <a:spcBef>
                <a:spcPts val="0"/>
              </a:spcBef>
              <a:buNone/>
              <a:defRPr sz="1200" b="0" i="0" u="none" strike="noStrike" cap="none">
                <a:solidFill>
                  <a:schemeClr val="lt1"/>
                </a:solidFill>
                <a:latin typeface="PT Sans"/>
                <a:ea typeface="PT Sans"/>
                <a:cs typeface="PT Sans"/>
                <a:sym typeface="PT Sans"/>
              </a:defRPr>
            </a:lvl2pPr>
            <a:lvl3pPr marL="0" marR="0" lvl="2" indent="0" algn="l" rtl="0">
              <a:spcBef>
                <a:spcPts val="0"/>
              </a:spcBef>
              <a:buNone/>
              <a:defRPr sz="1200" b="0" i="0" u="none" strike="noStrike" cap="none">
                <a:solidFill>
                  <a:schemeClr val="lt1"/>
                </a:solidFill>
                <a:latin typeface="PT Sans"/>
                <a:ea typeface="PT Sans"/>
                <a:cs typeface="PT Sans"/>
                <a:sym typeface="PT Sans"/>
              </a:defRPr>
            </a:lvl3pPr>
            <a:lvl4pPr marL="0" marR="0" lvl="3" indent="0" algn="l" rtl="0">
              <a:spcBef>
                <a:spcPts val="0"/>
              </a:spcBef>
              <a:buNone/>
              <a:defRPr sz="1200" b="0" i="0" u="none" strike="noStrike" cap="none">
                <a:solidFill>
                  <a:schemeClr val="lt1"/>
                </a:solidFill>
                <a:latin typeface="PT Sans"/>
                <a:ea typeface="PT Sans"/>
                <a:cs typeface="PT Sans"/>
                <a:sym typeface="PT Sans"/>
              </a:defRPr>
            </a:lvl4pPr>
            <a:lvl5pPr marL="0" marR="0" lvl="4" indent="0" algn="l" rtl="0">
              <a:spcBef>
                <a:spcPts val="0"/>
              </a:spcBef>
              <a:buNone/>
              <a:defRPr sz="1200" b="0" i="0" u="none" strike="noStrike" cap="none">
                <a:solidFill>
                  <a:schemeClr val="lt1"/>
                </a:solidFill>
                <a:latin typeface="PT Sans"/>
                <a:ea typeface="PT Sans"/>
                <a:cs typeface="PT Sans"/>
                <a:sym typeface="PT Sans"/>
              </a:defRPr>
            </a:lvl5pPr>
            <a:lvl6pPr marL="0" marR="0" lvl="5" indent="0" algn="l" rtl="0">
              <a:spcBef>
                <a:spcPts val="0"/>
              </a:spcBef>
              <a:buNone/>
              <a:defRPr sz="1200" b="0" i="0" u="none" strike="noStrike" cap="none">
                <a:solidFill>
                  <a:schemeClr val="lt1"/>
                </a:solidFill>
                <a:latin typeface="PT Sans"/>
                <a:ea typeface="PT Sans"/>
                <a:cs typeface="PT Sans"/>
                <a:sym typeface="PT Sans"/>
              </a:defRPr>
            </a:lvl6pPr>
            <a:lvl7pPr marL="0" marR="0" lvl="6" indent="0" algn="l" rtl="0">
              <a:spcBef>
                <a:spcPts val="0"/>
              </a:spcBef>
              <a:buNone/>
              <a:defRPr sz="1200" b="0" i="0" u="none" strike="noStrike" cap="none">
                <a:solidFill>
                  <a:schemeClr val="lt1"/>
                </a:solidFill>
                <a:latin typeface="PT Sans"/>
                <a:ea typeface="PT Sans"/>
                <a:cs typeface="PT Sans"/>
                <a:sym typeface="PT Sans"/>
              </a:defRPr>
            </a:lvl7pPr>
            <a:lvl8pPr marL="0" marR="0" lvl="7" indent="0" algn="l" rtl="0">
              <a:spcBef>
                <a:spcPts val="0"/>
              </a:spcBef>
              <a:buNone/>
              <a:defRPr sz="1200" b="0" i="0" u="none" strike="noStrike" cap="none">
                <a:solidFill>
                  <a:schemeClr val="lt1"/>
                </a:solidFill>
                <a:latin typeface="PT Sans"/>
                <a:ea typeface="PT Sans"/>
                <a:cs typeface="PT Sans"/>
                <a:sym typeface="PT Sans"/>
              </a:defRPr>
            </a:lvl8pPr>
            <a:lvl9pPr marL="0" marR="0" lvl="8" indent="0" algn="l" rtl="0">
              <a:spcBef>
                <a:spcPts val="0"/>
              </a:spcBef>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19"/>
          <p:cNvSpPr/>
          <p:nvPr/>
        </p:nvSpPr>
        <p:spPr>
          <a:xfrm>
            <a:off x="0" y="0"/>
            <a:ext cx="9144000" cy="971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T Sans"/>
              <a:ea typeface="PT Sans"/>
              <a:cs typeface="PT Sans"/>
              <a:sym typeface="PT Sans"/>
            </a:endParaRPr>
          </a:p>
        </p:txBody>
      </p:sp>
      <p:sp>
        <p:nvSpPr>
          <p:cNvPr id="85" name="Google Shape;85;p19"/>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spcBef>
                <a:spcPts val="0"/>
              </a:spcBef>
              <a:buNone/>
              <a:defRPr sz="1200" b="0" i="0" u="none" strike="noStrike" cap="none">
                <a:solidFill>
                  <a:schemeClr val="lt1"/>
                </a:solidFill>
                <a:latin typeface="PT Sans"/>
                <a:ea typeface="PT Sans"/>
                <a:cs typeface="PT Sans"/>
                <a:sym typeface="PT Sans"/>
              </a:defRPr>
            </a:lvl1pPr>
            <a:lvl2pPr marL="0" marR="0" lvl="1" indent="0" algn="l" rtl="0">
              <a:spcBef>
                <a:spcPts val="0"/>
              </a:spcBef>
              <a:buNone/>
              <a:defRPr sz="1200" b="0" i="0" u="none" strike="noStrike" cap="none">
                <a:solidFill>
                  <a:schemeClr val="lt1"/>
                </a:solidFill>
                <a:latin typeface="PT Sans"/>
                <a:ea typeface="PT Sans"/>
                <a:cs typeface="PT Sans"/>
                <a:sym typeface="PT Sans"/>
              </a:defRPr>
            </a:lvl2pPr>
            <a:lvl3pPr marL="0" marR="0" lvl="2" indent="0" algn="l" rtl="0">
              <a:spcBef>
                <a:spcPts val="0"/>
              </a:spcBef>
              <a:buNone/>
              <a:defRPr sz="1200" b="0" i="0" u="none" strike="noStrike" cap="none">
                <a:solidFill>
                  <a:schemeClr val="lt1"/>
                </a:solidFill>
                <a:latin typeface="PT Sans"/>
                <a:ea typeface="PT Sans"/>
                <a:cs typeface="PT Sans"/>
                <a:sym typeface="PT Sans"/>
              </a:defRPr>
            </a:lvl3pPr>
            <a:lvl4pPr marL="0" marR="0" lvl="3" indent="0" algn="l" rtl="0">
              <a:spcBef>
                <a:spcPts val="0"/>
              </a:spcBef>
              <a:buNone/>
              <a:defRPr sz="1200" b="0" i="0" u="none" strike="noStrike" cap="none">
                <a:solidFill>
                  <a:schemeClr val="lt1"/>
                </a:solidFill>
                <a:latin typeface="PT Sans"/>
                <a:ea typeface="PT Sans"/>
                <a:cs typeface="PT Sans"/>
                <a:sym typeface="PT Sans"/>
              </a:defRPr>
            </a:lvl4pPr>
            <a:lvl5pPr marL="0" marR="0" lvl="4" indent="0" algn="l" rtl="0">
              <a:spcBef>
                <a:spcPts val="0"/>
              </a:spcBef>
              <a:buNone/>
              <a:defRPr sz="1200" b="0" i="0" u="none" strike="noStrike" cap="none">
                <a:solidFill>
                  <a:schemeClr val="lt1"/>
                </a:solidFill>
                <a:latin typeface="PT Sans"/>
                <a:ea typeface="PT Sans"/>
                <a:cs typeface="PT Sans"/>
                <a:sym typeface="PT Sans"/>
              </a:defRPr>
            </a:lvl5pPr>
            <a:lvl6pPr marL="0" marR="0" lvl="5" indent="0" algn="l" rtl="0">
              <a:spcBef>
                <a:spcPts val="0"/>
              </a:spcBef>
              <a:buNone/>
              <a:defRPr sz="1200" b="0" i="0" u="none" strike="noStrike" cap="none">
                <a:solidFill>
                  <a:schemeClr val="lt1"/>
                </a:solidFill>
                <a:latin typeface="PT Sans"/>
                <a:ea typeface="PT Sans"/>
                <a:cs typeface="PT Sans"/>
                <a:sym typeface="PT Sans"/>
              </a:defRPr>
            </a:lvl6pPr>
            <a:lvl7pPr marL="0" marR="0" lvl="6" indent="0" algn="l" rtl="0">
              <a:spcBef>
                <a:spcPts val="0"/>
              </a:spcBef>
              <a:buNone/>
              <a:defRPr sz="1200" b="0" i="0" u="none" strike="noStrike" cap="none">
                <a:solidFill>
                  <a:schemeClr val="lt1"/>
                </a:solidFill>
                <a:latin typeface="PT Sans"/>
                <a:ea typeface="PT Sans"/>
                <a:cs typeface="PT Sans"/>
                <a:sym typeface="PT Sans"/>
              </a:defRPr>
            </a:lvl7pPr>
            <a:lvl8pPr marL="0" marR="0" lvl="7" indent="0" algn="l" rtl="0">
              <a:spcBef>
                <a:spcPts val="0"/>
              </a:spcBef>
              <a:buNone/>
              <a:defRPr sz="1200" b="0" i="0" u="none" strike="noStrike" cap="none">
                <a:solidFill>
                  <a:schemeClr val="lt1"/>
                </a:solidFill>
                <a:latin typeface="PT Sans"/>
                <a:ea typeface="PT Sans"/>
                <a:cs typeface="PT Sans"/>
                <a:sym typeface="PT Sans"/>
              </a:defRPr>
            </a:lvl8pPr>
            <a:lvl9pPr marL="0" marR="0" lvl="8" indent="0" algn="l" rtl="0">
              <a:spcBef>
                <a:spcPts val="0"/>
              </a:spcBef>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No Footer">
  <p:cSld name="Blank, No Footer">
    <p:spTree>
      <p:nvGrpSpPr>
        <p:cNvPr id="1" name="Shape 86"/>
        <p:cNvGrpSpPr/>
        <p:nvPr/>
      </p:nvGrpSpPr>
      <p:grpSpPr>
        <a:xfrm>
          <a:off x="0" y="0"/>
          <a:ext cx="0" cy="0"/>
          <a:chOff x="0" y="0"/>
          <a:chExt cx="0" cy="0"/>
        </a:xfrm>
      </p:grpSpPr>
      <p:sp>
        <p:nvSpPr>
          <p:cNvPr id="87" name="Google Shape;87;p20"/>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T Sans"/>
              <a:ea typeface="PT Sans"/>
              <a:cs typeface="PT Sans"/>
              <a:sym typeface="PT Sans"/>
            </a:endParaRPr>
          </a:p>
        </p:txBody>
      </p:sp>
      <p:sp>
        <p:nvSpPr>
          <p:cNvPr id="88" name="Google Shape;88;p20"/>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spcBef>
                <a:spcPts val="0"/>
              </a:spcBef>
              <a:buNone/>
              <a:defRPr sz="1200" b="0" i="0" u="none" strike="noStrike" cap="none">
                <a:solidFill>
                  <a:schemeClr val="dk1"/>
                </a:solidFill>
                <a:latin typeface="PT Sans"/>
                <a:ea typeface="PT Sans"/>
                <a:cs typeface="PT Sans"/>
                <a:sym typeface="PT Sans"/>
              </a:defRPr>
            </a:lvl1pPr>
            <a:lvl2pPr marL="0" marR="0" lvl="1" indent="0" algn="l" rtl="0">
              <a:spcBef>
                <a:spcPts val="0"/>
              </a:spcBef>
              <a:buNone/>
              <a:defRPr sz="1200" b="0" i="0" u="none" strike="noStrike" cap="none">
                <a:solidFill>
                  <a:schemeClr val="dk1"/>
                </a:solidFill>
                <a:latin typeface="PT Sans"/>
                <a:ea typeface="PT Sans"/>
                <a:cs typeface="PT Sans"/>
                <a:sym typeface="PT Sans"/>
              </a:defRPr>
            </a:lvl2pPr>
            <a:lvl3pPr marL="0" marR="0" lvl="2" indent="0" algn="l" rtl="0">
              <a:spcBef>
                <a:spcPts val="0"/>
              </a:spcBef>
              <a:buNone/>
              <a:defRPr sz="1200" b="0" i="0" u="none" strike="noStrike" cap="none">
                <a:solidFill>
                  <a:schemeClr val="dk1"/>
                </a:solidFill>
                <a:latin typeface="PT Sans"/>
                <a:ea typeface="PT Sans"/>
                <a:cs typeface="PT Sans"/>
                <a:sym typeface="PT Sans"/>
              </a:defRPr>
            </a:lvl3pPr>
            <a:lvl4pPr marL="0" marR="0" lvl="3" indent="0" algn="l" rtl="0">
              <a:spcBef>
                <a:spcPts val="0"/>
              </a:spcBef>
              <a:buNone/>
              <a:defRPr sz="1200" b="0" i="0" u="none" strike="noStrike" cap="none">
                <a:solidFill>
                  <a:schemeClr val="dk1"/>
                </a:solidFill>
                <a:latin typeface="PT Sans"/>
                <a:ea typeface="PT Sans"/>
                <a:cs typeface="PT Sans"/>
                <a:sym typeface="PT Sans"/>
              </a:defRPr>
            </a:lvl4pPr>
            <a:lvl5pPr marL="0" marR="0" lvl="4" indent="0" algn="l" rtl="0">
              <a:spcBef>
                <a:spcPts val="0"/>
              </a:spcBef>
              <a:buNone/>
              <a:defRPr sz="1200" b="0" i="0" u="none" strike="noStrike" cap="none">
                <a:solidFill>
                  <a:schemeClr val="dk1"/>
                </a:solidFill>
                <a:latin typeface="PT Sans"/>
                <a:ea typeface="PT Sans"/>
                <a:cs typeface="PT Sans"/>
                <a:sym typeface="PT Sans"/>
              </a:defRPr>
            </a:lvl5pPr>
            <a:lvl6pPr marL="0" marR="0" lvl="5" indent="0" algn="l" rtl="0">
              <a:spcBef>
                <a:spcPts val="0"/>
              </a:spcBef>
              <a:buNone/>
              <a:defRPr sz="1200" b="0" i="0" u="none" strike="noStrike" cap="none">
                <a:solidFill>
                  <a:schemeClr val="dk1"/>
                </a:solidFill>
                <a:latin typeface="PT Sans"/>
                <a:ea typeface="PT Sans"/>
                <a:cs typeface="PT Sans"/>
                <a:sym typeface="PT Sans"/>
              </a:defRPr>
            </a:lvl6pPr>
            <a:lvl7pPr marL="0" marR="0" lvl="6" indent="0" algn="l" rtl="0">
              <a:spcBef>
                <a:spcPts val="0"/>
              </a:spcBef>
              <a:buNone/>
              <a:defRPr sz="1200" b="0" i="0" u="none" strike="noStrike" cap="none">
                <a:solidFill>
                  <a:schemeClr val="dk1"/>
                </a:solidFill>
                <a:latin typeface="PT Sans"/>
                <a:ea typeface="PT Sans"/>
                <a:cs typeface="PT Sans"/>
                <a:sym typeface="PT Sans"/>
              </a:defRPr>
            </a:lvl7pPr>
            <a:lvl8pPr marL="0" marR="0" lvl="7" indent="0" algn="l" rtl="0">
              <a:spcBef>
                <a:spcPts val="0"/>
              </a:spcBef>
              <a:buNone/>
              <a:defRPr sz="1200" b="0" i="0" u="none" strike="noStrike" cap="none">
                <a:solidFill>
                  <a:schemeClr val="dk1"/>
                </a:solidFill>
                <a:latin typeface="PT Sans"/>
                <a:ea typeface="PT Sans"/>
                <a:cs typeface="PT Sans"/>
                <a:sym typeface="PT Sans"/>
              </a:defRPr>
            </a:lvl8pPr>
            <a:lvl9pPr marL="0" marR="0" lvl="8" indent="0" algn="l" rtl="0">
              <a:spcBef>
                <a:spcPts val="0"/>
              </a:spcBef>
              <a:buNone/>
              <a:defRPr sz="1200" b="0" i="0" u="none" strike="noStrike" cap="none">
                <a:solidFill>
                  <a:schemeClr val="dk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89"/>
        <p:cNvGrpSpPr/>
        <p:nvPr/>
      </p:nvGrpSpPr>
      <p:grpSpPr>
        <a:xfrm>
          <a:off x="0" y="0"/>
          <a:ext cx="0" cy="0"/>
          <a:chOff x="0" y="0"/>
          <a:chExt cx="0" cy="0"/>
        </a:xfrm>
      </p:grpSpPr>
      <p:sp>
        <p:nvSpPr>
          <p:cNvPr id="90" name="Google Shape;90;p21"/>
          <p:cNvSpPr/>
          <p:nvPr/>
        </p:nvSpPr>
        <p:spPr>
          <a:xfrm>
            <a:off x="605589" y="3806190"/>
            <a:ext cx="7946100" cy="822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T Sans"/>
              <a:ea typeface="PT Sans"/>
              <a:cs typeface="PT Sans"/>
              <a:sym typeface="PT Sans"/>
            </a:endParaRPr>
          </a:p>
        </p:txBody>
      </p:sp>
      <p:sp>
        <p:nvSpPr>
          <p:cNvPr id="91" name="Google Shape;91;p21"/>
          <p:cNvSpPr/>
          <p:nvPr/>
        </p:nvSpPr>
        <p:spPr>
          <a:xfrm>
            <a:off x="0" y="0"/>
            <a:ext cx="9144000" cy="5143500"/>
          </a:xfrm>
          <a:prstGeom prst="rect">
            <a:avLst/>
          </a:prstGeom>
          <a:solidFill>
            <a:srgbClr val="3B60AF"/>
          </a:solidFill>
          <a:ln w="9525" cap="flat" cmpd="sng">
            <a:solidFill>
              <a:srgbClr val="8E9E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B60AC"/>
              </a:solidFill>
              <a:latin typeface="PT Sans"/>
              <a:ea typeface="PT Sans"/>
              <a:cs typeface="PT Sans"/>
              <a:sym typeface="PT Sans"/>
            </a:endParaRPr>
          </a:p>
        </p:txBody>
      </p:sp>
      <p:pic>
        <p:nvPicPr>
          <p:cNvPr id="92" name="Google Shape;92;p21" descr="TDSB_Circle_Colour_shadow.png"/>
          <p:cNvPicPr preferRelativeResize="0"/>
          <p:nvPr/>
        </p:nvPicPr>
        <p:blipFill rotWithShape="1">
          <a:blip r:embed="rId2">
            <a:alphaModFix/>
          </a:blip>
          <a:srcRect/>
          <a:stretch/>
        </p:blipFill>
        <p:spPr>
          <a:xfrm>
            <a:off x="3032541" y="1371600"/>
            <a:ext cx="2208300" cy="2171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sp>
        <p:nvSpPr>
          <p:cNvPr id="94" name="Google Shape;94;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5" name="Google Shape;95;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48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360"/>
              </a:spcBef>
              <a:spcAft>
                <a:spcPts val="0"/>
              </a:spcAft>
              <a:buSzPts val="2800"/>
              <a:buNone/>
              <a:defRPr sz="2800"/>
            </a:lvl3pPr>
            <a:lvl4pPr lvl="3" algn="ctr" rtl="0">
              <a:lnSpc>
                <a:spcPct val="100000"/>
              </a:lnSpc>
              <a:spcBef>
                <a:spcPts val="320"/>
              </a:spcBef>
              <a:spcAft>
                <a:spcPts val="0"/>
              </a:spcAft>
              <a:buSzPts val="2800"/>
              <a:buNone/>
              <a:defRPr sz="2800"/>
            </a:lvl4pPr>
            <a:lvl5pPr lvl="4" algn="ctr" rtl="0">
              <a:lnSpc>
                <a:spcPct val="100000"/>
              </a:lnSpc>
              <a:spcBef>
                <a:spcPts val="320"/>
              </a:spcBef>
              <a:spcAft>
                <a:spcPts val="0"/>
              </a:spcAft>
              <a:buSzPts val="2800"/>
              <a:buNone/>
              <a:defRPr sz="2800"/>
            </a:lvl5pPr>
            <a:lvl6pPr lvl="5" algn="ctr" rtl="0">
              <a:lnSpc>
                <a:spcPct val="100000"/>
              </a:lnSpc>
              <a:spcBef>
                <a:spcPts val="280"/>
              </a:spcBef>
              <a:spcAft>
                <a:spcPts val="0"/>
              </a:spcAft>
              <a:buSzPts val="2800"/>
              <a:buNone/>
              <a:defRPr sz="2800"/>
            </a:lvl6pPr>
            <a:lvl7pPr lvl="6" algn="ctr" rtl="0">
              <a:lnSpc>
                <a:spcPct val="100000"/>
              </a:lnSpc>
              <a:spcBef>
                <a:spcPts val="280"/>
              </a:spcBef>
              <a:spcAft>
                <a:spcPts val="0"/>
              </a:spcAft>
              <a:buSzPts val="2800"/>
              <a:buNone/>
              <a:defRPr sz="2800"/>
            </a:lvl7pPr>
            <a:lvl8pPr lvl="7" algn="ctr" rtl="0">
              <a:lnSpc>
                <a:spcPct val="100000"/>
              </a:lnSpc>
              <a:spcBef>
                <a:spcPts val="280"/>
              </a:spcBef>
              <a:spcAft>
                <a:spcPts val="0"/>
              </a:spcAft>
              <a:buSzPts val="2800"/>
              <a:buNone/>
              <a:defRPr sz="2800"/>
            </a:lvl8pPr>
            <a:lvl9pPr lvl="8" algn="ctr" rtl="0">
              <a:lnSpc>
                <a:spcPct val="100000"/>
              </a:lnSpc>
              <a:spcBef>
                <a:spcPts val="280"/>
              </a:spcBef>
              <a:spcAft>
                <a:spcPts val="0"/>
              </a:spcAft>
              <a:buSzPts val="2800"/>
              <a:buNone/>
              <a:defRPr sz="2800"/>
            </a:lvl9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45700" rIns="91425" bIns="0" anchor="b" anchorCtr="1">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457200" y="1314451"/>
            <a:ext cx="8229600" cy="3200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52" name="Google Shape;52;p13"/>
          <p:cNvSpPr txBox="1">
            <a:spLocks noGrp="1"/>
          </p:cNvSpPr>
          <p:nvPr>
            <p:ph type="sldNum" idx="12"/>
          </p:nvPr>
        </p:nvSpPr>
        <p:spPr>
          <a:xfrm>
            <a:off x="7924800" y="114300"/>
            <a:ext cx="1066800" cy="246900"/>
          </a:xfrm>
          <a:prstGeom prst="rect">
            <a:avLst/>
          </a:prstGeom>
          <a:noFill/>
          <a:ln>
            <a:noFill/>
          </a:ln>
        </p:spPr>
        <p:txBody>
          <a:bodyPr spcFirstLastPara="1" wrap="square" lIns="91425" tIns="45700" rIns="91425" bIns="0" anchor="b" anchorCtr="1">
            <a:noAutofit/>
          </a:bodyPr>
          <a:lstStyle>
            <a:lvl1pPr marL="0" marR="0" lvl="0" indent="0" algn="r" rtl="0">
              <a:spcBef>
                <a:spcPts val="0"/>
              </a:spcBef>
              <a:buNone/>
              <a:defRPr sz="1200" b="0" i="0" u="none" strike="noStrike" cap="none">
                <a:solidFill>
                  <a:schemeClr val="dk1"/>
                </a:solidFill>
                <a:latin typeface="PT Sans"/>
                <a:ea typeface="PT Sans"/>
                <a:cs typeface="PT Sans"/>
                <a:sym typeface="PT Sans"/>
              </a:defRPr>
            </a:lvl1pPr>
            <a:lvl2pPr marL="0" marR="0" lvl="1" indent="0" algn="r" rtl="0">
              <a:spcBef>
                <a:spcPts val="0"/>
              </a:spcBef>
              <a:buNone/>
              <a:defRPr sz="1200" b="0" i="0" u="none" strike="noStrike" cap="none">
                <a:solidFill>
                  <a:schemeClr val="dk1"/>
                </a:solidFill>
                <a:latin typeface="PT Sans"/>
                <a:ea typeface="PT Sans"/>
                <a:cs typeface="PT Sans"/>
                <a:sym typeface="PT Sans"/>
              </a:defRPr>
            </a:lvl2pPr>
            <a:lvl3pPr marL="0" marR="0" lvl="2" indent="0" algn="r" rtl="0">
              <a:spcBef>
                <a:spcPts val="0"/>
              </a:spcBef>
              <a:buNone/>
              <a:defRPr sz="1200" b="0" i="0" u="none" strike="noStrike" cap="none">
                <a:solidFill>
                  <a:schemeClr val="dk1"/>
                </a:solidFill>
                <a:latin typeface="PT Sans"/>
                <a:ea typeface="PT Sans"/>
                <a:cs typeface="PT Sans"/>
                <a:sym typeface="PT Sans"/>
              </a:defRPr>
            </a:lvl3pPr>
            <a:lvl4pPr marL="0" marR="0" lvl="3" indent="0" algn="r" rtl="0">
              <a:spcBef>
                <a:spcPts val="0"/>
              </a:spcBef>
              <a:buNone/>
              <a:defRPr sz="1200" b="0" i="0" u="none" strike="noStrike" cap="none">
                <a:solidFill>
                  <a:schemeClr val="dk1"/>
                </a:solidFill>
                <a:latin typeface="PT Sans"/>
                <a:ea typeface="PT Sans"/>
                <a:cs typeface="PT Sans"/>
                <a:sym typeface="PT Sans"/>
              </a:defRPr>
            </a:lvl4pPr>
            <a:lvl5pPr marL="0" marR="0" lvl="4" indent="0" algn="r" rtl="0">
              <a:spcBef>
                <a:spcPts val="0"/>
              </a:spcBef>
              <a:buNone/>
              <a:defRPr sz="1200" b="0" i="0" u="none" strike="noStrike" cap="none">
                <a:solidFill>
                  <a:schemeClr val="dk1"/>
                </a:solidFill>
                <a:latin typeface="PT Sans"/>
                <a:ea typeface="PT Sans"/>
                <a:cs typeface="PT Sans"/>
                <a:sym typeface="PT Sans"/>
              </a:defRPr>
            </a:lvl5pPr>
            <a:lvl6pPr marL="0" marR="0" lvl="5" indent="0" algn="r" rtl="0">
              <a:spcBef>
                <a:spcPts val="0"/>
              </a:spcBef>
              <a:buNone/>
              <a:defRPr sz="1200" b="0" i="0" u="none" strike="noStrike" cap="none">
                <a:solidFill>
                  <a:schemeClr val="dk1"/>
                </a:solidFill>
                <a:latin typeface="PT Sans"/>
                <a:ea typeface="PT Sans"/>
                <a:cs typeface="PT Sans"/>
                <a:sym typeface="PT Sans"/>
              </a:defRPr>
            </a:lvl6pPr>
            <a:lvl7pPr marL="0" marR="0" lvl="6" indent="0" algn="r" rtl="0">
              <a:spcBef>
                <a:spcPts val="0"/>
              </a:spcBef>
              <a:buNone/>
              <a:defRPr sz="1200" b="0" i="0" u="none" strike="noStrike" cap="none">
                <a:solidFill>
                  <a:schemeClr val="dk1"/>
                </a:solidFill>
                <a:latin typeface="PT Sans"/>
                <a:ea typeface="PT Sans"/>
                <a:cs typeface="PT Sans"/>
                <a:sym typeface="PT Sans"/>
              </a:defRPr>
            </a:lvl7pPr>
            <a:lvl8pPr marL="0" marR="0" lvl="7" indent="0" algn="r" rtl="0">
              <a:spcBef>
                <a:spcPts val="0"/>
              </a:spcBef>
              <a:buNone/>
              <a:defRPr sz="1200" b="0" i="0" u="none" strike="noStrike" cap="none">
                <a:solidFill>
                  <a:schemeClr val="dk1"/>
                </a:solidFill>
                <a:latin typeface="PT Sans"/>
                <a:ea typeface="PT Sans"/>
                <a:cs typeface="PT Sans"/>
                <a:sym typeface="PT Sans"/>
              </a:defRPr>
            </a:lvl8pPr>
            <a:lvl9pPr marL="0" marR="0" lvl="8" indent="0" algn="r" rtl="0">
              <a:spcBef>
                <a:spcPts val="0"/>
              </a:spcBef>
              <a:buNone/>
              <a:defRPr sz="1200" b="0" i="0" u="none" strike="noStrike" cap="none">
                <a:solidFill>
                  <a:schemeClr val="dk1"/>
                </a:solidFill>
                <a:latin typeface="PT Sans"/>
                <a:ea typeface="PT Sans"/>
                <a:cs typeface="PT Sans"/>
                <a:sym typeface="PT Sans"/>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54" name="Google Shape;54;p13" descr="Footer_4CBar-01.png"/>
          <p:cNvPicPr preferRelativeResize="0"/>
          <p:nvPr/>
        </p:nvPicPr>
        <p:blipFill rotWithShape="1">
          <a:blip r:embed="rId14">
            <a:alphaModFix/>
          </a:blip>
          <a:srcRect/>
          <a:stretch/>
        </p:blipFill>
        <p:spPr>
          <a:xfrm>
            <a:off x="106328" y="4572000"/>
            <a:ext cx="9037800" cy="571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s://www.tdsb.on.ca/About-Us/Business-Services/Budgets-and-Financial-Statements/Developing-the-2022-2023-Budget" TargetMode="External"/><Relationship Id="rId4" Type="http://schemas.openxmlformats.org/officeDocument/2006/relationships/hyperlink" Target="chrome-extension://efaidnbmnnnibpcajpcglclefindmkaj/https:/www.tdsb.on.ca/Portals/0/docs/21_22Financial_Facts_Final_high_reso.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tdsb.on.ca/School-Year-2021-22/Pandemic-Recovery-Pla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441600" y="1038600"/>
            <a:ext cx="8260800" cy="12006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sz="3300" b="1" dirty="0">
                <a:latin typeface="Arial"/>
                <a:ea typeface="Arial"/>
                <a:cs typeface="Arial"/>
                <a:sym typeface="Arial"/>
              </a:rPr>
              <a:t>Toronto District School Board</a:t>
            </a:r>
            <a:endParaRPr sz="3300" b="1" dirty="0">
              <a:latin typeface="Arial"/>
              <a:ea typeface="Arial"/>
              <a:cs typeface="Arial"/>
              <a:sym typeface="Arial"/>
            </a:endParaRPr>
          </a:p>
          <a:p>
            <a:pPr marL="0" lvl="0" indent="0" algn="ctr" rtl="0">
              <a:spcBef>
                <a:spcPts val="0"/>
              </a:spcBef>
              <a:spcAft>
                <a:spcPts val="0"/>
              </a:spcAft>
              <a:buNone/>
            </a:pPr>
            <a:r>
              <a:rPr lang="en" sz="3300" b="1" dirty="0">
                <a:latin typeface="Arial"/>
                <a:ea typeface="Arial"/>
                <a:cs typeface="Arial"/>
                <a:sym typeface="Arial"/>
              </a:rPr>
              <a:t>2022-23 Budget Presentation</a:t>
            </a:r>
            <a:endParaRPr sz="3300" b="1" dirty="0">
              <a:latin typeface="Arial"/>
              <a:ea typeface="Arial"/>
              <a:cs typeface="Arial"/>
              <a:sym typeface="Arial"/>
            </a:endParaRPr>
          </a:p>
        </p:txBody>
      </p:sp>
      <p:sp>
        <p:nvSpPr>
          <p:cNvPr id="123" name="Google Shape;123;p27"/>
          <p:cNvSpPr txBox="1">
            <a:spLocks noGrp="1"/>
          </p:cNvSpPr>
          <p:nvPr>
            <p:ph type="body" idx="1"/>
          </p:nvPr>
        </p:nvSpPr>
        <p:spPr>
          <a:xfrm>
            <a:off x="457200" y="2489475"/>
            <a:ext cx="8229600" cy="779700"/>
          </a:xfrm>
          <a:prstGeom prst="rect">
            <a:avLst/>
          </a:prstGeom>
        </p:spPr>
        <p:txBody>
          <a:bodyPr spcFirstLastPara="1" wrap="square" lIns="91425" tIns="91425" rIns="91425" bIns="91425" anchor="t" anchorCtr="0">
            <a:noAutofit/>
          </a:bodyPr>
          <a:lstStyle/>
          <a:p>
            <a:pPr marL="0" lvl="0" indent="0" algn="ctr" rtl="0">
              <a:spcBef>
                <a:spcPts val="480"/>
              </a:spcBef>
              <a:spcAft>
                <a:spcPts val="0"/>
              </a:spcAft>
              <a:buNone/>
            </a:pPr>
            <a:r>
              <a:rPr lang="en" sz="2000" b="1" dirty="0">
                <a:solidFill>
                  <a:srgbClr val="00589A"/>
                </a:solidFill>
                <a:latin typeface="Arial"/>
                <a:ea typeface="Arial"/>
                <a:cs typeface="Arial"/>
                <a:sym typeface="Arial"/>
              </a:rPr>
              <a:t>Last revised: April 25, 2022</a:t>
            </a:r>
            <a:endParaRPr sz="2000" b="1" dirty="0">
              <a:solidFill>
                <a:srgbClr val="00589A"/>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0"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146" name="Google Shape;146;p30"/>
          <p:cNvSpPr txBox="1">
            <a:spLocks noGrp="1"/>
          </p:cNvSpPr>
          <p:nvPr>
            <p:ph type="title" idx="4294967295"/>
          </p:nvPr>
        </p:nvSpPr>
        <p:spPr>
          <a:xfrm>
            <a:off x="16325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2200" b="1" dirty="0">
                <a:solidFill>
                  <a:srgbClr val="000000"/>
                </a:solidFill>
                <a:latin typeface="+mj-lt"/>
                <a:ea typeface="Arial"/>
                <a:cs typeface="Arial"/>
                <a:sym typeface="Arial"/>
              </a:rPr>
              <a:t>Funding Gaps </a:t>
            </a:r>
            <a:r>
              <a:rPr lang="en-CA" sz="2400" b="1" dirty="0">
                <a:latin typeface="+mj-lt"/>
              </a:rPr>
              <a:t>(cont’d)</a:t>
            </a:r>
            <a:endParaRPr kumimoji="0" lang="en-CA" sz="23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147" name="Google Shape;147;p30">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
        <p:nvSpPr>
          <p:cNvPr id="148" name="Google Shape;148;p30"/>
          <p:cNvSpPr txBox="1"/>
          <p:nvPr/>
        </p:nvSpPr>
        <p:spPr>
          <a:xfrm>
            <a:off x="252000" y="1123950"/>
            <a:ext cx="5971591" cy="2215961"/>
          </a:xfrm>
          <a:prstGeom prst="rect">
            <a:avLst/>
          </a:prstGeom>
          <a:noFill/>
          <a:ln>
            <a:noFill/>
          </a:ln>
        </p:spPr>
        <p:txBody>
          <a:bodyPr spcFirstLastPara="1" wrap="square" lIns="91425" tIns="91425" rIns="91425" bIns="91425" anchor="t" anchorCtr="0">
            <a:spAutoFit/>
          </a:bodyPr>
          <a:lstStyle/>
          <a:p>
            <a:pPr marL="285750" indent="-285750" rtl="0" fontAlgn="base">
              <a:spcBef>
                <a:spcPts val="0"/>
              </a:spcBef>
              <a:spcAft>
                <a:spcPts val="1200"/>
              </a:spcAft>
              <a:buFont typeface="Arial" panose="020B0604020202020204" pitchFamily="34" charset="0"/>
              <a:buChar char="•"/>
            </a:pPr>
            <a:r>
              <a:rPr lang="en-CA" sz="1700" dirty="0"/>
              <a:t>Significant funding gaps in areas such as Special Education and Information Technology</a:t>
            </a:r>
          </a:p>
          <a:p>
            <a:pPr marL="285750" indent="-285750" rtl="0" fontAlgn="base">
              <a:spcBef>
                <a:spcPts val="0"/>
              </a:spcBef>
              <a:spcAft>
                <a:spcPts val="1200"/>
              </a:spcAft>
              <a:buFont typeface="Arial" panose="020B0604020202020204" pitchFamily="34" charset="0"/>
              <a:buChar char="•"/>
            </a:pPr>
            <a:r>
              <a:rPr lang="en-CA" sz="1700" dirty="0"/>
              <a:t>Following chart outlines the significant funding gaps faced by the TDSB (before they are offset)</a:t>
            </a:r>
          </a:p>
          <a:p>
            <a:pPr marL="285750" indent="-285750" rtl="0" fontAlgn="base">
              <a:spcBef>
                <a:spcPts val="0"/>
              </a:spcBef>
              <a:spcAft>
                <a:spcPts val="1200"/>
              </a:spcAft>
              <a:buFont typeface="Arial" panose="020B0604020202020204" pitchFamily="34" charset="0"/>
              <a:buChar char="•"/>
            </a:pPr>
            <a:r>
              <a:rPr lang="en-CA" sz="1700" dirty="0"/>
              <a:t>See the </a:t>
            </a:r>
            <a:r>
              <a:rPr lang="en-CA" sz="1700" dirty="0">
                <a:solidFill>
                  <a:srgbClr val="002060"/>
                </a:solidFill>
                <a:hlinkClick r:id="rId4">
                  <a:extLst>
                    <a:ext uri="{A12FA001-AC4F-418D-AE19-62706E023703}">
                      <ahyp:hlinkClr xmlns:ahyp="http://schemas.microsoft.com/office/drawing/2018/hyperlinkcolor" val="tx"/>
                    </a:ext>
                  </a:extLst>
                </a:hlinkClick>
              </a:rPr>
              <a:t>Financial Facts</a:t>
            </a:r>
            <a:r>
              <a:rPr lang="en-CA" sz="1700" dirty="0">
                <a:solidFill>
                  <a:srgbClr val="002060"/>
                </a:solidFill>
              </a:rPr>
              <a:t> </a:t>
            </a:r>
            <a:r>
              <a:rPr lang="en-CA" sz="1700" dirty="0"/>
              <a:t>on the </a:t>
            </a:r>
            <a:r>
              <a:rPr lang="en-CA" sz="1700" dirty="0">
                <a:solidFill>
                  <a:srgbClr val="002060"/>
                </a:solidFill>
                <a:hlinkClick r:id="rId5">
                  <a:extLst>
                    <a:ext uri="{A12FA001-AC4F-418D-AE19-62706E023703}">
                      <ahyp:hlinkClr xmlns:ahyp="http://schemas.microsoft.com/office/drawing/2018/hyperlinkcolor" val="tx"/>
                    </a:ext>
                  </a:extLst>
                </a:hlinkClick>
              </a:rPr>
              <a:t>TDSB’s Budget page</a:t>
            </a:r>
            <a:r>
              <a:rPr lang="en-CA" sz="1700" dirty="0"/>
              <a:t> for more information</a:t>
            </a:r>
          </a:p>
        </p:txBody>
      </p:sp>
      <p:pic>
        <p:nvPicPr>
          <p:cNvPr id="5" name="Picture 4" descr="Financial Facts Document Cover page (links to full document)">
            <a:hlinkClick r:id="rId4"/>
            <a:extLst>
              <a:ext uri="{FF2B5EF4-FFF2-40B4-BE49-F238E27FC236}">
                <a16:creationId xmlns:a16="http://schemas.microsoft.com/office/drawing/2014/main" id="{472059A1-F9F2-4681-B392-6D907ED279DC}"/>
              </a:ext>
            </a:extLst>
          </p:cNvPr>
          <p:cNvPicPr>
            <a:picLocks noChangeAspect="1"/>
          </p:cNvPicPr>
          <p:nvPr/>
        </p:nvPicPr>
        <p:blipFill>
          <a:blip r:embed="rId6"/>
          <a:stretch>
            <a:fillRect/>
          </a:stretch>
        </p:blipFill>
        <p:spPr>
          <a:xfrm>
            <a:off x="6403362" y="1279500"/>
            <a:ext cx="2420151" cy="3051495"/>
          </a:xfrm>
          <a:prstGeom prst="rect">
            <a:avLst/>
          </a:prstGeom>
          <a:ln w="12700">
            <a:solidFill>
              <a:schemeClr val="tx1"/>
            </a:solidFill>
          </a:ln>
        </p:spPr>
      </p:pic>
    </p:spTree>
    <p:extLst>
      <p:ext uri="{BB962C8B-B14F-4D97-AF65-F5344CB8AC3E}">
        <p14:creationId xmlns:p14="http://schemas.microsoft.com/office/powerpoint/2010/main" val="3928950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9"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317" name="Google Shape;317;p49"/>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chemeClr val="dk1"/>
                </a:solidFill>
                <a:effectLst/>
                <a:uLnTx/>
                <a:uFillTx/>
                <a:latin typeface="+mj-lt"/>
                <a:ea typeface="Arial"/>
                <a:cs typeface="Arial"/>
                <a:sym typeface="Arial"/>
              </a:rPr>
              <a:t>Budget Challenges: Funding Gaps</a:t>
            </a:r>
            <a:endParaRPr kumimoji="0" lang="en-CA" sz="22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318" name="Google Shape;318;p49">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graphicFrame>
        <p:nvGraphicFramePr>
          <p:cNvPr id="319" name="Google Shape;319;p49"/>
          <p:cNvGraphicFramePr/>
          <p:nvPr>
            <p:extLst>
              <p:ext uri="{D42A27DB-BD31-4B8C-83A1-F6EECF244321}">
                <p14:modId xmlns:p14="http://schemas.microsoft.com/office/powerpoint/2010/main" val="3374571095"/>
              </p:ext>
            </p:extLst>
          </p:nvPr>
        </p:nvGraphicFramePr>
        <p:xfrm>
          <a:off x="364325" y="1196108"/>
          <a:ext cx="8415350" cy="3325980"/>
        </p:xfrm>
        <a:graphic>
          <a:graphicData uri="http://schemas.openxmlformats.org/drawingml/2006/table">
            <a:tbl>
              <a:tblPr firstRow="1">
                <a:noFill/>
                <a:tableStyleId>{0A3D0CFD-CD9E-4ECA-84A2-C92AEE819C8B}</a:tableStyleId>
              </a:tblPr>
              <a:tblGrid>
                <a:gridCol w="2775350">
                  <a:extLst>
                    <a:ext uri="{9D8B030D-6E8A-4147-A177-3AD203B41FA5}">
                      <a16:colId xmlns:a16="http://schemas.microsoft.com/office/drawing/2014/main" val="20000"/>
                    </a:ext>
                  </a:extLst>
                </a:gridCol>
                <a:gridCol w="1880000">
                  <a:extLst>
                    <a:ext uri="{9D8B030D-6E8A-4147-A177-3AD203B41FA5}">
                      <a16:colId xmlns:a16="http://schemas.microsoft.com/office/drawing/2014/main" val="20001"/>
                    </a:ext>
                  </a:extLst>
                </a:gridCol>
                <a:gridCol w="2099075">
                  <a:extLst>
                    <a:ext uri="{9D8B030D-6E8A-4147-A177-3AD203B41FA5}">
                      <a16:colId xmlns:a16="http://schemas.microsoft.com/office/drawing/2014/main" val="20002"/>
                    </a:ext>
                  </a:extLst>
                </a:gridCol>
                <a:gridCol w="1660925">
                  <a:extLst>
                    <a:ext uri="{9D8B030D-6E8A-4147-A177-3AD203B41FA5}">
                      <a16:colId xmlns:a16="http://schemas.microsoft.com/office/drawing/2014/main" val="20003"/>
                    </a:ext>
                  </a:extLst>
                </a:gridCol>
              </a:tblGrid>
              <a:tr h="323825">
                <a:tc>
                  <a:txBody>
                    <a:bodyPr/>
                    <a:lstStyle/>
                    <a:p>
                      <a:pPr marL="0" lvl="0" indent="0" algn="l" rtl="0">
                        <a:spcBef>
                          <a:spcPts val="0"/>
                        </a:spcBef>
                        <a:spcAft>
                          <a:spcPts val="0"/>
                        </a:spcAft>
                        <a:buNone/>
                      </a:pPr>
                      <a:r>
                        <a:rPr lang="en" b="1" dirty="0"/>
                        <a:t>Funding Gap School Based</a:t>
                      </a:r>
                      <a:endParaRPr b="1" dirty="0"/>
                    </a:p>
                  </a:txBody>
                  <a:tcPr marL="91425" marR="91425" marT="91425" marB="91425"/>
                </a:tc>
                <a:tc>
                  <a:txBody>
                    <a:bodyPr/>
                    <a:lstStyle/>
                    <a:p>
                      <a:pPr marL="0" lvl="0" indent="0" algn="ctr" rtl="0">
                        <a:spcBef>
                          <a:spcPts val="0"/>
                        </a:spcBef>
                        <a:spcAft>
                          <a:spcPts val="0"/>
                        </a:spcAft>
                        <a:buNone/>
                      </a:pPr>
                      <a:r>
                        <a:rPr lang="en" b="1" dirty="0"/>
                        <a:t>2021-22 Provincial Funding </a:t>
                      </a:r>
                    </a:p>
                    <a:p>
                      <a:pPr marL="0" lvl="0" indent="0" algn="ctr" rtl="0">
                        <a:spcBef>
                          <a:spcPts val="0"/>
                        </a:spcBef>
                        <a:spcAft>
                          <a:spcPts val="0"/>
                        </a:spcAft>
                        <a:buNone/>
                      </a:pPr>
                      <a:r>
                        <a:rPr lang="en" b="1" dirty="0"/>
                        <a:t>($Mil)</a:t>
                      </a:r>
                      <a:endParaRPr b="1" dirty="0"/>
                    </a:p>
                  </a:txBody>
                  <a:tcPr marL="91425" marR="91425" marT="91425" marB="91425"/>
                </a:tc>
                <a:tc>
                  <a:txBody>
                    <a:bodyPr/>
                    <a:lstStyle/>
                    <a:p>
                      <a:pPr marL="0" lvl="0" indent="0" algn="ctr" rtl="0">
                        <a:spcBef>
                          <a:spcPts val="0"/>
                        </a:spcBef>
                        <a:spcAft>
                          <a:spcPts val="0"/>
                        </a:spcAft>
                        <a:buNone/>
                      </a:pPr>
                      <a:r>
                        <a:rPr lang="en" b="1" dirty="0"/>
                        <a:t>TDSB 2021-22 Projected Actuals ($Mil)</a:t>
                      </a:r>
                      <a:endParaRPr b="1" dirty="0"/>
                    </a:p>
                  </a:txBody>
                  <a:tcPr marL="91425" marR="91425" marT="91425" marB="91425"/>
                </a:tc>
                <a:tc>
                  <a:txBody>
                    <a:bodyPr/>
                    <a:lstStyle/>
                    <a:p>
                      <a:pPr marL="0" lvl="0" indent="0" algn="ctr" rtl="0">
                        <a:spcBef>
                          <a:spcPts val="0"/>
                        </a:spcBef>
                        <a:spcAft>
                          <a:spcPts val="0"/>
                        </a:spcAft>
                        <a:buNone/>
                      </a:pPr>
                      <a:r>
                        <a:rPr lang="en" b="1" dirty="0"/>
                        <a:t>Funding Gap ($Mil)</a:t>
                      </a:r>
                      <a:endParaRPr b="1" dirty="0"/>
                    </a:p>
                  </a:txBody>
                  <a:tcPr marL="91425" marR="91425" marT="91425" marB="91425"/>
                </a:tc>
                <a:extLst>
                  <a:ext uri="{0D108BD9-81ED-4DB2-BD59-A6C34878D82A}">
                    <a16:rowId xmlns:a16="http://schemas.microsoft.com/office/drawing/2014/main" val="10000"/>
                  </a:ext>
                </a:extLst>
              </a:tr>
              <a:tr h="310475">
                <a:tc>
                  <a:txBody>
                    <a:bodyPr/>
                    <a:lstStyle/>
                    <a:p>
                      <a:pPr marL="0" lvl="0" indent="0" algn="l" rtl="0">
                        <a:spcBef>
                          <a:spcPts val="0"/>
                        </a:spcBef>
                        <a:spcAft>
                          <a:spcPts val="0"/>
                        </a:spcAft>
                        <a:buNone/>
                      </a:pPr>
                      <a:r>
                        <a:rPr lang="en" dirty="0"/>
                        <a:t>Elementary Teachers</a:t>
                      </a:r>
                      <a:endParaRPr dirty="0"/>
                    </a:p>
                  </a:txBody>
                  <a:tcPr marL="45720" marR="45720"/>
                </a:tc>
                <a:tc>
                  <a:txBody>
                    <a:bodyPr/>
                    <a:lstStyle/>
                    <a:p>
                      <a:pPr marL="0" lvl="0" indent="0" algn="r" rtl="0">
                        <a:spcBef>
                          <a:spcPts val="0"/>
                        </a:spcBef>
                        <a:spcAft>
                          <a:spcPts val="0"/>
                        </a:spcAft>
                        <a:buNone/>
                      </a:pPr>
                      <a:r>
                        <a:rPr lang="en" dirty="0"/>
                        <a:t>  1,092.4</a:t>
                      </a:r>
                      <a:endParaRPr dirty="0"/>
                    </a:p>
                  </a:txBody>
                  <a:tcPr marL="45720" marR="45720"/>
                </a:tc>
                <a:tc>
                  <a:txBody>
                    <a:bodyPr/>
                    <a:lstStyle/>
                    <a:p>
                      <a:pPr marL="0" lvl="0" indent="0" algn="r" rtl="0">
                        <a:spcBef>
                          <a:spcPts val="0"/>
                        </a:spcBef>
                        <a:spcAft>
                          <a:spcPts val="0"/>
                        </a:spcAft>
                        <a:buNone/>
                      </a:pPr>
                      <a:r>
                        <a:rPr lang="en" dirty="0"/>
                        <a:t> 1,158.2</a:t>
                      </a:r>
                      <a:endParaRPr dirty="0"/>
                    </a:p>
                  </a:txBody>
                  <a:tcPr marL="45720" marR="45720"/>
                </a:tc>
                <a:tc>
                  <a:txBody>
                    <a:bodyPr/>
                    <a:lstStyle/>
                    <a:p>
                      <a:pPr marL="0" lvl="0" indent="0" algn="r" rtl="0">
                        <a:spcBef>
                          <a:spcPts val="0"/>
                        </a:spcBef>
                        <a:spcAft>
                          <a:spcPts val="0"/>
                        </a:spcAft>
                        <a:buNone/>
                      </a:pPr>
                      <a:r>
                        <a:rPr lang="en" dirty="0">
                          <a:solidFill>
                            <a:schemeClr val="dk1"/>
                          </a:solidFill>
                        </a:rPr>
                        <a:t> </a:t>
                      </a:r>
                      <a:r>
                        <a:rPr lang="en" dirty="0"/>
                        <a:t>65.9</a:t>
                      </a:r>
                      <a:endParaRPr dirty="0"/>
                    </a:p>
                  </a:txBody>
                  <a:tcPr marL="45720" marR="45720"/>
                </a:tc>
                <a:extLst>
                  <a:ext uri="{0D108BD9-81ED-4DB2-BD59-A6C34878D82A}">
                    <a16:rowId xmlns:a16="http://schemas.microsoft.com/office/drawing/2014/main" val="10001"/>
                  </a:ext>
                </a:extLst>
              </a:tr>
              <a:tr h="339050">
                <a:tc>
                  <a:txBody>
                    <a:bodyPr/>
                    <a:lstStyle/>
                    <a:p>
                      <a:pPr marL="0" lvl="0" indent="0" algn="l" rtl="0">
                        <a:spcBef>
                          <a:spcPts val="0"/>
                        </a:spcBef>
                        <a:spcAft>
                          <a:spcPts val="0"/>
                        </a:spcAft>
                        <a:buNone/>
                      </a:pPr>
                      <a:r>
                        <a:rPr lang="en" dirty="0"/>
                        <a:t>Secondary Teachers</a:t>
                      </a:r>
                      <a:endParaRPr dirty="0"/>
                    </a:p>
                  </a:txBody>
                  <a:tcPr marL="45720" marR="45720"/>
                </a:tc>
                <a:tc>
                  <a:txBody>
                    <a:bodyPr/>
                    <a:lstStyle/>
                    <a:p>
                      <a:pPr marL="0" lvl="0" indent="0" algn="r" rtl="0">
                        <a:spcBef>
                          <a:spcPts val="0"/>
                        </a:spcBef>
                        <a:spcAft>
                          <a:spcPts val="0"/>
                        </a:spcAft>
                        <a:buNone/>
                      </a:pPr>
                      <a:r>
                        <a:rPr lang="en" dirty="0"/>
                        <a:t>   490.6</a:t>
                      </a:r>
                      <a:endParaRPr dirty="0"/>
                    </a:p>
                  </a:txBody>
                  <a:tcPr marL="45720" marR="45720"/>
                </a:tc>
                <a:tc>
                  <a:txBody>
                    <a:bodyPr/>
                    <a:lstStyle/>
                    <a:p>
                      <a:pPr marL="0" lvl="0" indent="0" algn="r" rtl="0">
                        <a:spcBef>
                          <a:spcPts val="0"/>
                        </a:spcBef>
                        <a:spcAft>
                          <a:spcPts val="0"/>
                        </a:spcAft>
                        <a:buNone/>
                      </a:pPr>
                      <a:r>
                        <a:rPr lang="en" dirty="0"/>
                        <a:t> 516.4</a:t>
                      </a:r>
                      <a:endParaRPr dirty="0"/>
                    </a:p>
                  </a:txBody>
                  <a:tcPr marL="45720" marR="45720"/>
                </a:tc>
                <a:tc>
                  <a:txBody>
                    <a:bodyPr/>
                    <a:lstStyle/>
                    <a:p>
                      <a:pPr marL="0" lvl="0" indent="0" algn="r" rtl="0">
                        <a:spcBef>
                          <a:spcPts val="0"/>
                        </a:spcBef>
                        <a:spcAft>
                          <a:spcPts val="0"/>
                        </a:spcAft>
                        <a:buNone/>
                      </a:pPr>
                      <a:r>
                        <a:rPr lang="en" dirty="0">
                          <a:solidFill>
                            <a:schemeClr val="dk1"/>
                          </a:solidFill>
                        </a:rPr>
                        <a:t> </a:t>
                      </a:r>
                      <a:r>
                        <a:rPr lang="en" dirty="0"/>
                        <a:t>25.8</a:t>
                      </a:r>
                      <a:endParaRPr dirty="0"/>
                    </a:p>
                  </a:txBody>
                  <a:tcPr marL="45720" marR="45720"/>
                </a:tc>
                <a:extLst>
                  <a:ext uri="{0D108BD9-81ED-4DB2-BD59-A6C34878D82A}">
                    <a16:rowId xmlns:a16="http://schemas.microsoft.com/office/drawing/2014/main" val="10002"/>
                  </a:ext>
                </a:extLst>
              </a:tr>
              <a:tr h="281900">
                <a:tc>
                  <a:txBody>
                    <a:bodyPr/>
                    <a:lstStyle/>
                    <a:p>
                      <a:pPr marL="0" lvl="0" indent="0" algn="l" rtl="0">
                        <a:spcBef>
                          <a:spcPts val="0"/>
                        </a:spcBef>
                        <a:spcAft>
                          <a:spcPts val="0"/>
                        </a:spcAft>
                        <a:buNone/>
                      </a:pPr>
                      <a:r>
                        <a:rPr lang="en" dirty="0"/>
                        <a:t>Supply Staff</a:t>
                      </a:r>
                      <a:endParaRPr dirty="0"/>
                    </a:p>
                  </a:txBody>
                  <a:tcPr marL="45720" marR="45720"/>
                </a:tc>
                <a:tc>
                  <a:txBody>
                    <a:bodyPr/>
                    <a:lstStyle/>
                    <a:p>
                      <a:pPr marL="0" lvl="0" indent="0" algn="r" rtl="0">
                        <a:spcBef>
                          <a:spcPts val="0"/>
                        </a:spcBef>
                        <a:spcAft>
                          <a:spcPts val="0"/>
                        </a:spcAft>
                        <a:buNone/>
                      </a:pPr>
                      <a:r>
                        <a:rPr lang="en" dirty="0"/>
                        <a:t> 53.6</a:t>
                      </a:r>
                      <a:endParaRPr dirty="0"/>
                    </a:p>
                  </a:txBody>
                  <a:tcPr marL="45720" marR="45720"/>
                </a:tc>
                <a:tc>
                  <a:txBody>
                    <a:bodyPr/>
                    <a:lstStyle/>
                    <a:p>
                      <a:pPr marL="0" lvl="0" indent="0" algn="r" rtl="0">
                        <a:spcBef>
                          <a:spcPts val="0"/>
                        </a:spcBef>
                        <a:spcAft>
                          <a:spcPts val="0"/>
                        </a:spcAft>
                        <a:buNone/>
                      </a:pPr>
                      <a:r>
                        <a:rPr lang="en" dirty="0"/>
                        <a:t> 101.6</a:t>
                      </a:r>
                      <a:endParaRPr dirty="0"/>
                    </a:p>
                  </a:txBody>
                  <a:tcPr marL="45720" marR="45720"/>
                </a:tc>
                <a:tc>
                  <a:txBody>
                    <a:bodyPr/>
                    <a:lstStyle/>
                    <a:p>
                      <a:pPr marL="0" lvl="0" indent="0" algn="r" rtl="0">
                        <a:spcBef>
                          <a:spcPts val="0"/>
                        </a:spcBef>
                        <a:spcAft>
                          <a:spcPts val="0"/>
                        </a:spcAft>
                        <a:buNone/>
                      </a:pPr>
                      <a:r>
                        <a:rPr lang="en" dirty="0">
                          <a:solidFill>
                            <a:schemeClr val="dk1"/>
                          </a:solidFill>
                        </a:rPr>
                        <a:t> </a:t>
                      </a:r>
                      <a:r>
                        <a:rPr lang="en" dirty="0"/>
                        <a:t>48.0</a:t>
                      </a:r>
                      <a:endParaRPr dirty="0"/>
                    </a:p>
                  </a:txBody>
                  <a:tcPr marL="45720" marR="45720"/>
                </a:tc>
                <a:extLst>
                  <a:ext uri="{0D108BD9-81ED-4DB2-BD59-A6C34878D82A}">
                    <a16:rowId xmlns:a16="http://schemas.microsoft.com/office/drawing/2014/main" val="10003"/>
                  </a:ext>
                </a:extLst>
              </a:tr>
              <a:tr h="300950">
                <a:tc>
                  <a:txBody>
                    <a:bodyPr/>
                    <a:lstStyle/>
                    <a:p>
                      <a:pPr marL="0" lvl="0" indent="0" algn="l" rtl="0">
                        <a:spcBef>
                          <a:spcPts val="0"/>
                        </a:spcBef>
                        <a:spcAft>
                          <a:spcPts val="0"/>
                        </a:spcAft>
                        <a:buNone/>
                      </a:pPr>
                      <a:r>
                        <a:rPr lang="en" dirty="0"/>
                        <a:t>Early Childhood Educators</a:t>
                      </a:r>
                      <a:endParaRPr dirty="0"/>
                    </a:p>
                  </a:txBody>
                  <a:tcPr marL="45720" marR="45720"/>
                </a:tc>
                <a:tc>
                  <a:txBody>
                    <a:bodyPr/>
                    <a:lstStyle/>
                    <a:p>
                      <a:pPr marL="0" lvl="0" indent="0" algn="r" rtl="0">
                        <a:spcBef>
                          <a:spcPts val="0"/>
                        </a:spcBef>
                        <a:spcAft>
                          <a:spcPts val="0"/>
                        </a:spcAft>
                        <a:buNone/>
                      </a:pPr>
                      <a:r>
                        <a:rPr lang="en" dirty="0"/>
                        <a:t> 67.1</a:t>
                      </a:r>
                      <a:endParaRPr dirty="0"/>
                    </a:p>
                  </a:txBody>
                  <a:tcPr marL="45720" marR="45720"/>
                </a:tc>
                <a:tc>
                  <a:txBody>
                    <a:bodyPr/>
                    <a:lstStyle/>
                    <a:p>
                      <a:pPr marL="0" lvl="0" indent="0" algn="r" rtl="0">
                        <a:spcBef>
                          <a:spcPts val="0"/>
                        </a:spcBef>
                        <a:spcAft>
                          <a:spcPts val="0"/>
                        </a:spcAft>
                        <a:buNone/>
                      </a:pPr>
                      <a:r>
                        <a:rPr lang="en" dirty="0"/>
                        <a:t> 71.6</a:t>
                      </a:r>
                      <a:endParaRPr dirty="0"/>
                    </a:p>
                  </a:txBody>
                  <a:tcPr marL="45720" marR="45720"/>
                </a:tc>
                <a:tc>
                  <a:txBody>
                    <a:bodyPr/>
                    <a:lstStyle/>
                    <a:p>
                      <a:pPr marL="0" lvl="0" indent="0" algn="r" rtl="0">
                        <a:spcBef>
                          <a:spcPts val="0"/>
                        </a:spcBef>
                        <a:spcAft>
                          <a:spcPts val="0"/>
                        </a:spcAft>
                        <a:buNone/>
                      </a:pPr>
                      <a:r>
                        <a:rPr lang="en" dirty="0">
                          <a:solidFill>
                            <a:schemeClr val="dk1"/>
                          </a:solidFill>
                        </a:rPr>
                        <a:t> </a:t>
                      </a:r>
                      <a:r>
                        <a:rPr lang="en" dirty="0"/>
                        <a:t>4.5</a:t>
                      </a:r>
                      <a:endParaRPr dirty="0"/>
                    </a:p>
                  </a:txBody>
                  <a:tcPr marL="45720" marR="45720"/>
                </a:tc>
                <a:extLst>
                  <a:ext uri="{0D108BD9-81ED-4DB2-BD59-A6C34878D82A}">
                    <a16:rowId xmlns:a16="http://schemas.microsoft.com/office/drawing/2014/main" val="10004"/>
                  </a:ext>
                </a:extLst>
              </a:tr>
              <a:tr h="329525">
                <a:tc>
                  <a:txBody>
                    <a:bodyPr/>
                    <a:lstStyle/>
                    <a:p>
                      <a:pPr marL="0" lvl="0" indent="0" algn="l" rtl="0">
                        <a:spcBef>
                          <a:spcPts val="0"/>
                        </a:spcBef>
                        <a:spcAft>
                          <a:spcPts val="0"/>
                        </a:spcAft>
                        <a:buNone/>
                      </a:pPr>
                      <a:r>
                        <a:rPr lang="en" dirty="0"/>
                        <a:t>Principals &amp; Vice-Principals</a:t>
                      </a:r>
                      <a:endParaRPr dirty="0"/>
                    </a:p>
                  </a:txBody>
                  <a:tcPr marL="45720" marR="45720"/>
                </a:tc>
                <a:tc>
                  <a:txBody>
                    <a:bodyPr/>
                    <a:lstStyle/>
                    <a:p>
                      <a:pPr marL="0" lvl="0" indent="0" algn="r" rtl="0">
                        <a:spcBef>
                          <a:spcPts val="0"/>
                        </a:spcBef>
                        <a:spcAft>
                          <a:spcPts val="0"/>
                        </a:spcAft>
                        <a:buNone/>
                      </a:pPr>
                      <a:r>
                        <a:rPr lang="en" dirty="0"/>
                        <a:t> 110.7</a:t>
                      </a:r>
                      <a:endParaRPr dirty="0"/>
                    </a:p>
                  </a:txBody>
                  <a:tcPr marL="45720" marR="45720"/>
                </a:tc>
                <a:tc>
                  <a:txBody>
                    <a:bodyPr/>
                    <a:lstStyle/>
                    <a:p>
                      <a:pPr marL="0" lvl="0" indent="0" algn="r" rtl="0">
                        <a:spcBef>
                          <a:spcPts val="0"/>
                        </a:spcBef>
                        <a:spcAft>
                          <a:spcPts val="0"/>
                        </a:spcAft>
                        <a:buNone/>
                      </a:pPr>
                      <a:r>
                        <a:rPr lang="en" dirty="0"/>
                        <a:t> 137.6</a:t>
                      </a:r>
                      <a:endParaRPr dirty="0"/>
                    </a:p>
                  </a:txBody>
                  <a:tcPr marL="45720" marR="45720"/>
                </a:tc>
                <a:tc>
                  <a:txBody>
                    <a:bodyPr/>
                    <a:lstStyle/>
                    <a:p>
                      <a:pPr marL="0" lvl="0" indent="0" algn="r" rtl="0">
                        <a:spcBef>
                          <a:spcPts val="0"/>
                        </a:spcBef>
                        <a:spcAft>
                          <a:spcPts val="0"/>
                        </a:spcAft>
                        <a:buNone/>
                      </a:pPr>
                      <a:r>
                        <a:rPr lang="en" dirty="0">
                          <a:solidFill>
                            <a:schemeClr val="dk1"/>
                          </a:solidFill>
                        </a:rPr>
                        <a:t> </a:t>
                      </a:r>
                      <a:r>
                        <a:rPr lang="en" dirty="0"/>
                        <a:t>26.9</a:t>
                      </a:r>
                      <a:endParaRPr dirty="0"/>
                    </a:p>
                  </a:txBody>
                  <a:tcPr marL="45720" marR="45720"/>
                </a:tc>
                <a:extLst>
                  <a:ext uri="{0D108BD9-81ED-4DB2-BD59-A6C34878D82A}">
                    <a16:rowId xmlns:a16="http://schemas.microsoft.com/office/drawing/2014/main" val="10005"/>
                  </a:ext>
                </a:extLst>
              </a:tr>
              <a:tr h="242499">
                <a:tc>
                  <a:txBody>
                    <a:bodyPr/>
                    <a:lstStyle/>
                    <a:p>
                      <a:pPr marL="0" lvl="0" indent="0" algn="l" rtl="0">
                        <a:spcBef>
                          <a:spcPts val="0"/>
                        </a:spcBef>
                        <a:spcAft>
                          <a:spcPts val="0"/>
                        </a:spcAft>
                        <a:buNone/>
                      </a:pPr>
                      <a:r>
                        <a:rPr lang="en" dirty="0"/>
                        <a:t>School Office Support</a:t>
                      </a:r>
                      <a:endParaRPr dirty="0"/>
                    </a:p>
                  </a:txBody>
                  <a:tcPr marL="45720" marR="45720"/>
                </a:tc>
                <a:tc>
                  <a:txBody>
                    <a:bodyPr/>
                    <a:lstStyle/>
                    <a:p>
                      <a:pPr marL="0" lvl="0" indent="0" algn="r" rtl="0">
                        <a:spcBef>
                          <a:spcPts val="0"/>
                        </a:spcBef>
                        <a:spcAft>
                          <a:spcPts val="0"/>
                        </a:spcAft>
                        <a:buNone/>
                      </a:pPr>
                      <a:r>
                        <a:rPr lang="en" dirty="0"/>
                        <a:t> 60.2</a:t>
                      </a:r>
                      <a:endParaRPr dirty="0"/>
                    </a:p>
                  </a:txBody>
                  <a:tcPr marL="45720" marR="45720"/>
                </a:tc>
                <a:tc>
                  <a:txBody>
                    <a:bodyPr/>
                    <a:lstStyle/>
                    <a:p>
                      <a:pPr marL="0" lvl="0" indent="0" algn="r" rtl="0">
                        <a:spcBef>
                          <a:spcPts val="0"/>
                        </a:spcBef>
                        <a:spcAft>
                          <a:spcPts val="0"/>
                        </a:spcAft>
                        <a:buNone/>
                      </a:pPr>
                      <a:r>
                        <a:rPr lang="en" dirty="0"/>
                        <a:t> 73.4</a:t>
                      </a:r>
                      <a:endParaRPr dirty="0"/>
                    </a:p>
                  </a:txBody>
                  <a:tcPr marL="45720" marR="45720"/>
                </a:tc>
                <a:tc>
                  <a:txBody>
                    <a:bodyPr/>
                    <a:lstStyle/>
                    <a:p>
                      <a:pPr marL="0" lvl="0" indent="0" algn="r" rtl="0">
                        <a:spcBef>
                          <a:spcPts val="0"/>
                        </a:spcBef>
                        <a:spcAft>
                          <a:spcPts val="0"/>
                        </a:spcAft>
                        <a:buNone/>
                      </a:pPr>
                      <a:r>
                        <a:rPr lang="en" dirty="0">
                          <a:solidFill>
                            <a:schemeClr val="dk1"/>
                          </a:solidFill>
                        </a:rPr>
                        <a:t> </a:t>
                      </a:r>
                      <a:r>
                        <a:rPr lang="en" dirty="0"/>
                        <a:t>13.1</a:t>
                      </a:r>
                      <a:endParaRPr dirty="0"/>
                    </a:p>
                  </a:txBody>
                  <a:tcPr marL="45720" marR="45720"/>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 dirty="0"/>
                        <a:t>School Budget Expenditures</a:t>
                      </a:r>
                      <a:endParaRPr dirty="0"/>
                    </a:p>
                  </a:txBody>
                  <a:tcPr marL="45720" marR="45720"/>
                </a:tc>
                <a:tc>
                  <a:txBody>
                    <a:bodyPr/>
                    <a:lstStyle/>
                    <a:p>
                      <a:pPr marL="0" lvl="0" indent="0" algn="r" rtl="0">
                        <a:spcBef>
                          <a:spcPts val="0"/>
                        </a:spcBef>
                        <a:spcAft>
                          <a:spcPts val="0"/>
                        </a:spcAft>
                        <a:buNone/>
                      </a:pPr>
                      <a:r>
                        <a:rPr lang="en" dirty="0"/>
                        <a:t> 46.6</a:t>
                      </a:r>
                      <a:endParaRPr dirty="0"/>
                    </a:p>
                  </a:txBody>
                  <a:tcPr marL="45720" marR="45720"/>
                </a:tc>
                <a:tc>
                  <a:txBody>
                    <a:bodyPr/>
                    <a:lstStyle/>
                    <a:p>
                      <a:pPr marL="0" lvl="0" indent="0" algn="r" rtl="0">
                        <a:spcBef>
                          <a:spcPts val="0"/>
                        </a:spcBef>
                        <a:spcAft>
                          <a:spcPts val="0"/>
                        </a:spcAft>
                        <a:buNone/>
                      </a:pPr>
                      <a:r>
                        <a:rPr lang="en" dirty="0"/>
                        <a:t> 47.0</a:t>
                      </a:r>
                      <a:endParaRPr dirty="0"/>
                    </a:p>
                  </a:txBody>
                  <a:tcPr marL="45720" marR="45720"/>
                </a:tc>
                <a:tc>
                  <a:txBody>
                    <a:bodyPr/>
                    <a:lstStyle/>
                    <a:p>
                      <a:pPr marL="0" lvl="0" indent="0" algn="r" rtl="0">
                        <a:spcBef>
                          <a:spcPts val="0"/>
                        </a:spcBef>
                        <a:spcAft>
                          <a:spcPts val="0"/>
                        </a:spcAft>
                        <a:buNone/>
                      </a:pPr>
                      <a:r>
                        <a:rPr lang="en" dirty="0">
                          <a:solidFill>
                            <a:schemeClr val="dk1"/>
                          </a:solidFill>
                        </a:rPr>
                        <a:t> 0.4</a:t>
                      </a:r>
                      <a:endParaRPr dirty="0"/>
                    </a:p>
                  </a:txBody>
                  <a:tcPr marL="45720" marR="45720"/>
                </a:tc>
                <a:extLst>
                  <a:ext uri="{0D108BD9-81ED-4DB2-BD59-A6C34878D82A}">
                    <a16:rowId xmlns:a16="http://schemas.microsoft.com/office/drawing/2014/main" val="10007"/>
                  </a:ext>
                </a:extLst>
              </a:tr>
              <a:tr h="300950">
                <a:tc>
                  <a:txBody>
                    <a:bodyPr/>
                    <a:lstStyle/>
                    <a:p>
                      <a:pPr marL="0" lvl="0" indent="0" algn="l" rtl="0">
                        <a:spcBef>
                          <a:spcPts val="0"/>
                        </a:spcBef>
                        <a:spcAft>
                          <a:spcPts val="0"/>
                        </a:spcAft>
                        <a:buNone/>
                      </a:pPr>
                      <a:r>
                        <a:rPr lang="en" b="1" dirty="0"/>
                        <a:t>Total School Based Gap</a:t>
                      </a:r>
                      <a:endParaRPr b="1" dirty="0"/>
                    </a:p>
                  </a:txBody>
                  <a:tcPr marL="45720" marR="45720"/>
                </a:tc>
                <a:tc>
                  <a:txBody>
                    <a:bodyPr/>
                    <a:lstStyle/>
                    <a:p>
                      <a:pPr marL="0" lvl="0" indent="0" algn="r" rtl="0">
                        <a:spcBef>
                          <a:spcPts val="0"/>
                        </a:spcBef>
                        <a:spcAft>
                          <a:spcPts val="0"/>
                        </a:spcAft>
                        <a:buNone/>
                      </a:pPr>
                      <a:endParaRPr b="1" dirty="0"/>
                    </a:p>
                  </a:txBody>
                  <a:tcPr marL="45720" marR="45720"/>
                </a:tc>
                <a:tc>
                  <a:txBody>
                    <a:bodyPr/>
                    <a:lstStyle/>
                    <a:p>
                      <a:pPr marL="0" lvl="0" indent="0" algn="r" rtl="0">
                        <a:spcBef>
                          <a:spcPts val="0"/>
                        </a:spcBef>
                        <a:spcAft>
                          <a:spcPts val="0"/>
                        </a:spcAft>
                        <a:buNone/>
                      </a:pPr>
                      <a:endParaRPr b="1" dirty="0"/>
                    </a:p>
                  </a:txBody>
                  <a:tcPr marL="45720" marR="45720"/>
                </a:tc>
                <a:tc>
                  <a:txBody>
                    <a:bodyPr/>
                    <a:lstStyle/>
                    <a:p>
                      <a:pPr marL="0" lvl="0" indent="0" algn="r" rtl="0">
                        <a:spcBef>
                          <a:spcPts val="0"/>
                        </a:spcBef>
                        <a:spcAft>
                          <a:spcPts val="0"/>
                        </a:spcAft>
                        <a:buNone/>
                      </a:pPr>
                      <a:r>
                        <a:rPr lang="en" b="1" dirty="0"/>
                        <a:t>184.5</a:t>
                      </a:r>
                      <a:endParaRPr b="1" dirty="0"/>
                    </a:p>
                  </a:txBody>
                  <a:tcPr marL="45720" marR="45720"/>
                </a:tc>
                <a:extLst>
                  <a:ext uri="{0D108BD9-81ED-4DB2-BD59-A6C34878D82A}">
                    <a16:rowId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50"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325" name="Google Shape;325;p50"/>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lvl="0" algn="ctr">
              <a:defRPr/>
            </a:pPr>
            <a:r>
              <a:rPr kumimoji="0" lang="en-CA" sz="2200" b="1" i="0" u="none" strike="noStrike" kern="0" cap="none" spc="0" normalizeH="0" baseline="0" noProof="0" dirty="0">
                <a:ln>
                  <a:noFill/>
                </a:ln>
                <a:solidFill>
                  <a:schemeClr val="dk1"/>
                </a:solidFill>
                <a:effectLst/>
                <a:uLnTx/>
                <a:uFillTx/>
                <a:latin typeface="+mj-lt"/>
                <a:ea typeface="Arial"/>
                <a:cs typeface="Arial"/>
                <a:sym typeface="Arial"/>
              </a:rPr>
              <a:t>Budget Challenges: Funding Gaps </a:t>
            </a:r>
            <a:r>
              <a:rPr lang="en-CA" sz="2200" b="1" dirty="0">
                <a:latin typeface="+mj-lt"/>
              </a:rPr>
              <a:t>(cont’d)  </a:t>
            </a:r>
            <a:endParaRPr kumimoji="0" lang="en-CA" sz="22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326" name="Google Shape;326;p50">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graphicFrame>
        <p:nvGraphicFramePr>
          <p:cNvPr id="2" name="Table 1">
            <a:extLst>
              <a:ext uri="{FF2B5EF4-FFF2-40B4-BE49-F238E27FC236}">
                <a16:creationId xmlns:a16="http://schemas.microsoft.com/office/drawing/2014/main" id="{9220493A-D066-473A-9969-0DE90F77F531}"/>
              </a:ext>
            </a:extLst>
          </p:cNvPr>
          <p:cNvGraphicFramePr>
            <a:graphicFrameLocks noGrp="1"/>
          </p:cNvGraphicFramePr>
          <p:nvPr>
            <p:extLst>
              <p:ext uri="{D42A27DB-BD31-4B8C-83A1-F6EECF244321}">
                <p14:modId xmlns:p14="http://schemas.microsoft.com/office/powerpoint/2010/main" val="1816843537"/>
              </p:ext>
            </p:extLst>
          </p:nvPr>
        </p:nvGraphicFramePr>
        <p:xfrm>
          <a:off x="457200" y="1279500"/>
          <a:ext cx="8229600" cy="2026608"/>
        </p:xfrm>
        <a:graphic>
          <a:graphicData uri="http://schemas.openxmlformats.org/drawingml/2006/table">
            <a:tbl>
              <a:tblPr firstRow="1"/>
              <a:tblGrid>
                <a:gridCol w="2668555">
                  <a:extLst>
                    <a:ext uri="{9D8B030D-6E8A-4147-A177-3AD203B41FA5}">
                      <a16:colId xmlns:a16="http://schemas.microsoft.com/office/drawing/2014/main" val="399512630"/>
                    </a:ext>
                  </a:extLst>
                </a:gridCol>
                <a:gridCol w="1810139">
                  <a:extLst>
                    <a:ext uri="{9D8B030D-6E8A-4147-A177-3AD203B41FA5}">
                      <a16:colId xmlns:a16="http://schemas.microsoft.com/office/drawing/2014/main" val="2536592863"/>
                    </a:ext>
                  </a:extLst>
                </a:gridCol>
                <a:gridCol w="2043404">
                  <a:extLst>
                    <a:ext uri="{9D8B030D-6E8A-4147-A177-3AD203B41FA5}">
                      <a16:colId xmlns:a16="http://schemas.microsoft.com/office/drawing/2014/main" val="924358410"/>
                    </a:ext>
                  </a:extLst>
                </a:gridCol>
                <a:gridCol w="1707502">
                  <a:extLst>
                    <a:ext uri="{9D8B030D-6E8A-4147-A177-3AD203B41FA5}">
                      <a16:colId xmlns:a16="http://schemas.microsoft.com/office/drawing/2014/main" val="1565698258"/>
                    </a:ext>
                  </a:extLst>
                </a:gridCol>
              </a:tblGrid>
              <a:tr h="604624">
                <a:tc>
                  <a:txBody>
                    <a:bodyPr/>
                    <a:lstStyle/>
                    <a:p>
                      <a:pPr rtl="0" fontAlgn="t">
                        <a:spcBef>
                          <a:spcPts val="0"/>
                        </a:spcBef>
                        <a:spcAft>
                          <a:spcPts val="0"/>
                        </a:spcAft>
                      </a:pPr>
                      <a:r>
                        <a:rPr lang="en-CA" sz="1400" b="1" i="0" u="none" strike="noStrike" dirty="0">
                          <a:solidFill>
                            <a:srgbClr val="000000"/>
                          </a:solidFill>
                          <a:effectLst/>
                          <a:latin typeface="Arial" panose="020B0604020202020204" pitchFamily="34" charset="0"/>
                        </a:rPr>
                        <a:t>Funding Gap</a:t>
                      </a:r>
                      <a:endParaRPr lang="en-CA" sz="1400" dirty="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CA" sz="1400" b="1" i="0" u="none" strike="noStrike" dirty="0">
                          <a:solidFill>
                            <a:srgbClr val="000000"/>
                          </a:solidFill>
                          <a:effectLst/>
                          <a:latin typeface="Arial" panose="020B0604020202020204" pitchFamily="34" charset="0"/>
                        </a:rPr>
                        <a:t>2021-22 Provincial Funding </a:t>
                      </a:r>
                    </a:p>
                    <a:p>
                      <a:pPr algn="ctr" rtl="0" fontAlgn="t">
                        <a:spcBef>
                          <a:spcPts val="0"/>
                        </a:spcBef>
                        <a:spcAft>
                          <a:spcPts val="0"/>
                        </a:spcAft>
                      </a:pPr>
                      <a:r>
                        <a:rPr lang="en-CA" sz="1400" b="1" i="0" u="none" strike="noStrike" dirty="0">
                          <a:solidFill>
                            <a:srgbClr val="000000"/>
                          </a:solidFill>
                          <a:effectLst/>
                          <a:latin typeface="Arial" panose="020B0604020202020204" pitchFamily="34" charset="0"/>
                        </a:rPr>
                        <a:t>($Mil)</a:t>
                      </a:r>
                      <a:endParaRPr lang="en-CA" sz="1400" dirty="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CA" sz="1400" b="1" i="0" u="none" strike="noStrike" dirty="0">
                          <a:solidFill>
                            <a:srgbClr val="000000"/>
                          </a:solidFill>
                          <a:effectLst/>
                          <a:latin typeface="Arial" panose="020B0604020202020204" pitchFamily="34" charset="0"/>
                        </a:rPr>
                        <a:t>TDSB 2021-22 Projected Actuals ($Mil)</a:t>
                      </a:r>
                      <a:endParaRPr lang="en-CA" sz="1400" dirty="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CA" sz="1400" b="1" i="0" u="none" strike="noStrike" dirty="0">
                          <a:solidFill>
                            <a:srgbClr val="000000"/>
                          </a:solidFill>
                          <a:effectLst/>
                          <a:latin typeface="Arial" panose="020B0604020202020204" pitchFamily="34" charset="0"/>
                        </a:rPr>
                        <a:t>Funding Gap ($Mil)</a:t>
                      </a:r>
                      <a:endParaRPr lang="en-CA" sz="1400" dirty="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280507496"/>
                  </a:ext>
                </a:extLst>
              </a:tr>
              <a:tr h="395618">
                <a:tc>
                  <a:txBody>
                    <a:bodyPr/>
                    <a:lstStyle/>
                    <a:p>
                      <a:pPr rtl="0" fontAlgn="t">
                        <a:spcBef>
                          <a:spcPts val="0"/>
                        </a:spcBef>
                        <a:spcAft>
                          <a:spcPts val="0"/>
                        </a:spcAft>
                      </a:pPr>
                      <a:r>
                        <a:rPr lang="en-CA" sz="1400" b="1" i="0" u="none" strike="noStrike">
                          <a:solidFill>
                            <a:srgbClr val="000000"/>
                          </a:solidFill>
                          <a:effectLst/>
                          <a:latin typeface="Arial" panose="020B0604020202020204" pitchFamily="34" charset="0"/>
                        </a:rPr>
                        <a:t>Transportation</a:t>
                      </a:r>
                      <a:endParaRPr lang="en-CA" sz="140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r" rtl="0" fontAlgn="t">
                        <a:spcBef>
                          <a:spcPts val="0"/>
                        </a:spcBef>
                        <a:spcAft>
                          <a:spcPts val="0"/>
                        </a:spcAft>
                      </a:pPr>
                      <a:r>
                        <a:rPr lang="en-CA" sz="1400" b="0" i="0" u="none" strike="noStrike" dirty="0">
                          <a:solidFill>
                            <a:srgbClr val="000000"/>
                          </a:solidFill>
                          <a:effectLst/>
                          <a:latin typeface="Arial" panose="020B0604020202020204" pitchFamily="34" charset="0"/>
                        </a:rPr>
                        <a:t> 63.4</a:t>
                      </a:r>
                      <a:endParaRPr lang="en-CA" sz="1400" dirty="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r" rtl="0" fontAlgn="t">
                        <a:spcBef>
                          <a:spcPts val="0"/>
                        </a:spcBef>
                        <a:spcAft>
                          <a:spcPts val="0"/>
                        </a:spcAft>
                      </a:pPr>
                      <a:r>
                        <a:rPr lang="en-CA" sz="1400" b="0" i="0" u="none" strike="noStrike" dirty="0">
                          <a:solidFill>
                            <a:srgbClr val="000000"/>
                          </a:solidFill>
                          <a:effectLst/>
                          <a:latin typeface="Arial" panose="020B0604020202020204" pitchFamily="34" charset="0"/>
                        </a:rPr>
                        <a:t> 63.9</a:t>
                      </a:r>
                      <a:endParaRPr lang="en-CA" sz="1400" dirty="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r" rtl="0" fontAlgn="t">
                        <a:spcBef>
                          <a:spcPts val="0"/>
                        </a:spcBef>
                        <a:spcAft>
                          <a:spcPts val="0"/>
                        </a:spcAft>
                      </a:pPr>
                      <a:r>
                        <a:rPr lang="en-CA" sz="1400" b="0" i="0" u="none" strike="noStrike" dirty="0">
                          <a:solidFill>
                            <a:srgbClr val="000000"/>
                          </a:solidFill>
                          <a:effectLst/>
                          <a:latin typeface="Arial" panose="020B0604020202020204" pitchFamily="34" charset="0"/>
                        </a:rPr>
                        <a:t>0.5</a:t>
                      </a:r>
                      <a:endParaRPr lang="en-CA" sz="1400" dirty="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503501576"/>
                  </a:ext>
                </a:extLst>
              </a:tr>
              <a:tr h="395618">
                <a:tc>
                  <a:txBody>
                    <a:bodyPr/>
                    <a:lstStyle/>
                    <a:p>
                      <a:pPr rtl="0" fontAlgn="t">
                        <a:spcBef>
                          <a:spcPts val="0"/>
                        </a:spcBef>
                        <a:spcAft>
                          <a:spcPts val="0"/>
                        </a:spcAft>
                      </a:pPr>
                      <a:r>
                        <a:rPr lang="en-CA" sz="1400" b="1" i="0" u="none" strike="noStrike" dirty="0">
                          <a:solidFill>
                            <a:srgbClr val="000000"/>
                          </a:solidFill>
                          <a:effectLst/>
                          <a:latin typeface="Arial" panose="020B0604020202020204" pitchFamily="34" charset="0"/>
                        </a:rPr>
                        <a:t>Information Technology</a:t>
                      </a:r>
                      <a:endParaRPr lang="en-CA" sz="1400" dirty="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r" rtl="0" fontAlgn="t">
                        <a:spcBef>
                          <a:spcPts val="0"/>
                        </a:spcBef>
                        <a:spcAft>
                          <a:spcPts val="0"/>
                        </a:spcAft>
                      </a:pPr>
                      <a:r>
                        <a:rPr lang="en-CA" sz="1400" b="0" i="0" u="none" strike="noStrike" dirty="0">
                          <a:solidFill>
                            <a:srgbClr val="000000"/>
                          </a:solidFill>
                          <a:effectLst/>
                          <a:latin typeface="Arial" panose="020B0604020202020204" pitchFamily="34" charset="0"/>
                        </a:rPr>
                        <a:t> 14.7</a:t>
                      </a:r>
                      <a:endParaRPr lang="en-CA" sz="1400" dirty="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r" rtl="0" fontAlgn="t">
                        <a:spcBef>
                          <a:spcPts val="0"/>
                        </a:spcBef>
                        <a:spcAft>
                          <a:spcPts val="0"/>
                        </a:spcAft>
                      </a:pPr>
                      <a:r>
                        <a:rPr lang="en-CA" sz="1400" b="0" i="0" u="none" strike="noStrike" dirty="0">
                          <a:solidFill>
                            <a:srgbClr val="000000"/>
                          </a:solidFill>
                          <a:effectLst/>
                          <a:latin typeface="Arial" panose="020B0604020202020204" pitchFamily="34" charset="0"/>
                        </a:rPr>
                        <a:t> 68.6</a:t>
                      </a:r>
                      <a:endParaRPr lang="en-CA" sz="1400" dirty="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r" rtl="0" fontAlgn="t">
                        <a:spcBef>
                          <a:spcPts val="0"/>
                        </a:spcBef>
                        <a:spcAft>
                          <a:spcPts val="0"/>
                        </a:spcAft>
                      </a:pPr>
                      <a:r>
                        <a:rPr lang="en-CA" sz="1400" b="0" i="0" u="none" strike="noStrike" dirty="0">
                          <a:solidFill>
                            <a:srgbClr val="000000"/>
                          </a:solidFill>
                          <a:effectLst/>
                          <a:latin typeface="Arial" panose="020B0604020202020204" pitchFamily="34" charset="0"/>
                        </a:rPr>
                        <a:t>53.9</a:t>
                      </a:r>
                      <a:endParaRPr lang="en-CA" sz="1400" dirty="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771523038"/>
                  </a:ext>
                </a:extLst>
              </a:tr>
              <a:tr h="395618">
                <a:tc>
                  <a:txBody>
                    <a:bodyPr/>
                    <a:lstStyle/>
                    <a:p>
                      <a:pPr rtl="0" fontAlgn="t">
                        <a:spcBef>
                          <a:spcPts val="0"/>
                        </a:spcBef>
                        <a:spcAft>
                          <a:spcPts val="0"/>
                        </a:spcAft>
                      </a:pPr>
                      <a:r>
                        <a:rPr lang="en-CA" sz="1400" b="1" i="0" u="none" strike="noStrike">
                          <a:solidFill>
                            <a:srgbClr val="000000"/>
                          </a:solidFill>
                          <a:effectLst/>
                          <a:latin typeface="Arial" panose="020B0604020202020204" pitchFamily="34" charset="0"/>
                        </a:rPr>
                        <a:t>Special Education</a:t>
                      </a:r>
                      <a:endParaRPr lang="en-CA" sz="140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r" rtl="0" fontAlgn="t">
                        <a:spcBef>
                          <a:spcPts val="0"/>
                        </a:spcBef>
                        <a:spcAft>
                          <a:spcPts val="0"/>
                        </a:spcAft>
                      </a:pPr>
                      <a:r>
                        <a:rPr lang="en-CA" sz="1400" b="0" i="0" u="none" strike="noStrike" dirty="0">
                          <a:solidFill>
                            <a:srgbClr val="000000"/>
                          </a:solidFill>
                          <a:effectLst/>
                          <a:latin typeface="Arial" panose="020B0604020202020204" pitchFamily="34" charset="0"/>
                        </a:rPr>
                        <a:t>353.2</a:t>
                      </a:r>
                      <a:endParaRPr lang="en-CA" sz="1400" dirty="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r" rtl="0" fontAlgn="t">
                        <a:spcBef>
                          <a:spcPts val="0"/>
                        </a:spcBef>
                        <a:spcAft>
                          <a:spcPts val="0"/>
                        </a:spcAft>
                      </a:pPr>
                      <a:r>
                        <a:rPr lang="en-CA" sz="1400" b="0" i="0" u="none" strike="noStrike" dirty="0">
                          <a:solidFill>
                            <a:srgbClr val="000000"/>
                          </a:solidFill>
                          <a:effectLst/>
                          <a:latin typeface="Arial" panose="020B0604020202020204" pitchFamily="34" charset="0"/>
                        </a:rPr>
                        <a:t>428.8</a:t>
                      </a:r>
                      <a:endParaRPr lang="en-CA" sz="1400" dirty="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r" rtl="0" fontAlgn="t">
                        <a:spcBef>
                          <a:spcPts val="0"/>
                        </a:spcBef>
                        <a:spcAft>
                          <a:spcPts val="0"/>
                        </a:spcAft>
                      </a:pPr>
                      <a:r>
                        <a:rPr lang="en-CA" sz="1400" b="0" i="0" u="none" strike="noStrike" dirty="0">
                          <a:solidFill>
                            <a:srgbClr val="000000"/>
                          </a:solidFill>
                          <a:effectLst/>
                          <a:latin typeface="Arial" panose="020B0604020202020204" pitchFamily="34" charset="0"/>
                        </a:rPr>
                        <a:t>75.6</a:t>
                      </a:r>
                      <a:endParaRPr lang="en-CA" sz="1400" dirty="0">
                        <a:effectLst/>
                      </a:endParaRPr>
                    </a:p>
                  </a:txBody>
                  <a:tcPr marL="93306" marR="93306" marT="93306" marB="9330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79160956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0"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146" name="Google Shape;146;p30"/>
          <p:cNvSpPr txBox="1">
            <a:spLocks noGrp="1"/>
          </p:cNvSpPr>
          <p:nvPr>
            <p:ph type="title" idx="4294967295"/>
          </p:nvPr>
        </p:nvSpPr>
        <p:spPr>
          <a:xfrm>
            <a:off x="16325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2200" b="1" dirty="0">
                <a:solidFill>
                  <a:srgbClr val="000000"/>
                </a:solidFill>
                <a:latin typeface="+mj-lt"/>
                <a:ea typeface="Arial"/>
                <a:cs typeface="Arial"/>
                <a:sym typeface="Arial"/>
              </a:rPr>
              <a:t>Impact of the Pandemic</a:t>
            </a:r>
            <a:endParaRPr kumimoji="0" lang="en-CA" sz="23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147" name="Google Shape;147;p30">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
        <p:nvSpPr>
          <p:cNvPr id="148" name="Google Shape;148;p30"/>
          <p:cNvSpPr txBox="1"/>
          <p:nvPr/>
        </p:nvSpPr>
        <p:spPr>
          <a:xfrm>
            <a:off x="252000" y="1148682"/>
            <a:ext cx="8640000" cy="2893069"/>
          </a:xfrm>
          <a:prstGeom prst="rect">
            <a:avLst/>
          </a:prstGeom>
          <a:noFill/>
          <a:ln>
            <a:noFill/>
          </a:ln>
        </p:spPr>
        <p:txBody>
          <a:bodyPr spcFirstLastPara="1" wrap="square" lIns="91425" tIns="91425" rIns="91425" bIns="91425" anchor="t" anchorCtr="0">
            <a:spAutoFit/>
          </a:bodyPr>
          <a:lstStyle/>
          <a:p>
            <a:pPr marL="285750" indent="-285750" rtl="0" fontAlgn="base">
              <a:spcBef>
                <a:spcPts val="0"/>
              </a:spcBef>
              <a:spcAft>
                <a:spcPts val="1200"/>
              </a:spcAft>
              <a:buFont typeface="Arial" panose="020B0604020202020204" pitchFamily="34" charset="0"/>
              <a:buChar char="•"/>
            </a:pPr>
            <a:r>
              <a:rPr lang="en-CA" sz="1700" dirty="0"/>
              <a:t>COVID-19 has had a significant impact on the TDSB budget</a:t>
            </a:r>
          </a:p>
          <a:p>
            <a:pPr marL="285750" indent="-285750" rtl="0" fontAlgn="base">
              <a:spcBef>
                <a:spcPts val="0"/>
              </a:spcBef>
              <a:spcAft>
                <a:spcPts val="1200"/>
              </a:spcAft>
              <a:buFont typeface="Arial" panose="020B0604020202020204" pitchFamily="34" charset="0"/>
              <a:buChar char="•"/>
            </a:pPr>
            <a:r>
              <a:rPr lang="en-CA" sz="1700" dirty="0"/>
              <a:t>All available resources used to keep students and staff safe</a:t>
            </a:r>
          </a:p>
          <a:p>
            <a:pPr lvl="2" fontAlgn="base">
              <a:spcAft>
                <a:spcPts val="1200"/>
              </a:spcAft>
            </a:pPr>
            <a:r>
              <a:rPr lang="en-CA" sz="1700" dirty="0"/>
              <a:t>	- e.g. additional staff &amp; smaller class sizes to support physical distancing</a:t>
            </a:r>
          </a:p>
          <a:p>
            <a:pPr marL="285750" lvl="2" indent="-285750" fontAlgn="base">
              <a:spcAft>
                <a:spcPts val="1200"/>
              </a:spcAft>
              <a:buFont typeface="Arial" panose="020B0604020202020204" pitchFamily="34" charset="0"/>
              <a:buChar char="•"/>
            </a:pPr>
            <a:r>
              <a:rPr lang="en-CA" sz="1700" dirty="0"/>
              <a:t>TDSB reserves were used because Ministry funding was not enough to keep students and staff safe</a:t>
            </a:r>
          </a:p>
          <a:p>
            <a:pPr marL="285750" indent="-285750" rtl="0" fontAlgn="base">
              <a:spcBef>
                <a:spcPts val="0"/>
              </a:spcBef>
              <a:spcAft>
                <a:spcPts val="1200"/>
              </a:spcAft>
              <a:buFont typeface="Arial" panose="020B0604020202020204" pitchFamily="34" charset="0"/>
              <a:buChar char="•"/>
            </a:pPr>
            <a:r>
              <a:rPr lang="en-CA" sz="1700" dirty="0"/>
              <a:t>Trustees and staff continue to advocate that the Ministry recognize the challenges that the TDSB faced during the course of the pandemic</a:t>
            </a:r>
          </a:p>
        </p:txBody>
      </p:sp>
    </p:spTree>
    <p:extLst>
      <p:ext uri="{BB962C8B-B14F-4D97-AF65-F5344CB8AC3E}">
        <p14:creationId xmlns:p14="http://schemas.microsoft.com/office/powerpoint/2010/main" val="26331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0"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146" name="Google Shape;146;p30"/>
          <p:cNvSpPr txBox="1">
            <a:spLocks noGrp="1"/>
          </p:cNvSpPr>
          <p:nvPr>
            <p:ph type="title" idx="4294967295"/>
          </p:nvPr>
        </p:nvSpPr>
        <p:spPr>
          <a:xfrm>
            <a:off x="16325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2200" b="1" dirty="0">
                <a:solidFill>
                  <a:srgbClr val="000000"/>
                </a:solidFill>
                <a:latin typeface="+mj-lt"/>
                <a:ea typeface="Arial"/>
                <a:cs typeface="Arial"/>
                <a:sym typeface="Arial"/>
              </a:rPr>
              <a:t>Impact of the Pandemic </a:t>
            </a:r>
            <a:r>
              <a:rPr lang="en-CA" sz="2400" b="1" dirty="0">
                <a:latin typeface="+mj-lt"/>
              </a:rPr>
              <a:t>(cont’d)</a:t>
            </a:r>
            <a:r>
              <a:rPr lang="en-CA" sz="200" b="1" dirty="0">
                <a:latin typeface="+mj-lt"/>
              </a:rPr>
              <a:t>1</a:t>
            </a:r>
            <a:endParaRPr kumimoji="0" lang="en-CA" sz="23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147" name="Google Shape;147;p30">
            <a:extLst>
              <a:ext uri="{C183D7F6-B498-43B3-948B-1728B52AA6E4}">
                <adec:decorative xmlns:adec="http://schemas.microsoft.com/office/drawing/2017/decorative" val="1"/>
              </a:ext>
            </a:extLst>
          </p:cNvPr>
          <p:cNvCxnSpPr/>
          <p:nvPr/>
        </p:nvCxnSpPr>
        <p:spPr>
          <a:xfrm rot="10800000" flipH="1">
            <a:off x="1124925" y="1101750"/>
            <a:ext cx="7015800" cy="22200"/>
          </a:xfrm>
          <a:prstGeom prst="straightConnector1">
            <a:avLst/>
          </a:prstGeom>
          <a:noFill/>
          <a:ln w="19050" cap="flat" cmpd="sng">
            <a:solidFill>
              <a:srgbClr val="000000"/>
            </a:solidFill>
            <a:prstDash val="solid"/>
            <a:round/>
            <a:headEnd type="none" w="med" len="med"/>
            <a:tailEnd type="none" w="med" len="med"/>
          </a:ln>
        </p:spPr>
      </p:cxnSp>
      <p:sp>
        <p:nvSpPr>
          <p:cNvPr id="148" name="Google Shape;148;p30"/>
          <p:cNvSpPr txBox="1"/>
          <p:nvPr/>
        </p:nvSpPr>
        <p:spPr>
          <a:xfrm>
            <a:off x="252000" y="1133306"/>
            <a:ext cx="8640000" cy="3462456"/>
          </a:xfrm>
          <a:prstGeom prst="rect">
            <a:avLst/>
          </a:prstGeom>
          <a:noFill/>
          <a:ln>
            <a:noFill/>
          </a:ln>
        </p:spPr>
        <p:txBody>
          <a:bodyPr spcFirstLastPara="1" wrap="square" lIns="91425" tIns="91425" rIns="91425" bIns="91425" anchor="t" anchorCtr="0">
            <a:spAutoFit/>
          </a:bodyPr>
          <a:lstStyle/>
          <a:p>
            <a:pPr rtl="0" fontAlgn="base">
              <a:spcBef>
                <a:spcPts val="0"/>
              </a:spcBef>
              <a:spcAft>
                <a:spcPts val="1200"/>
              </a:spcAft>
            </a:pPr>
            <a:r>
              <a:rPr lang="en-CA" sz="1700" b="1" dirty="0"/>
              <a:t>Declining Enrolment</a:t>
            </a:r>
          </a:p>
          <a:p>
            <a:pPr marL="285750" indent="-285750" rtl="0" fontAlgn="base">
              <a:spcBef>
                <a:spcPts val="0"/>
              </a:spcBef>
              <a:spcAft>
                <a:spcPts val="1200"/>
              </a:spcAft>
              <a:buFont typeface="Arial" panose="020B0604020202020204" pitchFamily="34" charset="0"/>
              <a:buChar char="•"/>
            </a:pPr>
            <a:r>
              <a:rPr lang="en-CA" sz="1700" dirty="0"/>
              <a:t>Enrolment has been declining since the start of the pandemic (2020)</a:t>
            </a:r>
          </a:p>
          <a:p>
            <a:pPr rtl="0" fontAlgn="base">
              <a:spcBef>
                <a:spcPts val="0"/>
              </a:spcBef>
              <a:spcAft>
                <a:spcPts val="600"/>
              </a:spcAft>
            </a:pPr>
            <a:r>
              <a:rPr lang="en-CA" sz="1700" dirty="0"/>
              <a:t>	- Families keeping four and five year old children at home</a:t>
            </a:r>
          </a:p>
          <a:p>
            <a:pPr rtl="0" fontAlgn="base">
              <a:spcBef>
                <a:spcPts val="0"/>
              </a:spcBef>
              <a:spcAft>
                <a:spcPts val="600"/>
              </a:spcAft>
            </a:pPr>
            <a:r>
              <a:rPr lang="en-CA" sz="1700" dirty="0"/>
              <a:t>	- Fewer families settling in Toronto</a:t>
            </a:r>
          </a:p>
          <a:p>
            <a:pPr rtl="0" fontAlgn="base">
              <a:spcBef>
                <a:spcPts val="0"/>
              </a:spcBef>
              <a:spcAft>
                <a:spcPts val="1200"/>
              </a:spcAft>
            </a:pPr>
            <a:r>
              <a:rPr lang="en-CA" sz="1700" dirty="0"/>
              <a:t>	- With the ability to work from home, families relocated to other 		municipalities</a:t>
            </a:r>
          </a:p>
          <a:p>
            <a:pPr marL="285750" indent="-285750" rtl="0" fontAlgn="base">
              <a:spcBef>
                <a:spcPts val="0"/>
              </a:spcBef>
              <a:spcAft>
                <a:spcPts val="1200"/>
              </a:spcAft>
              <a:buFont typeface="Arial" panose="020B0604020202020204" pitchFamily="34" charset="0"/>
              <a:buChar char="•"/>
            </a:pPr>
            <a:r>
              <a:rPr lang="en-CA" sz="1700" dirty="0"/>
              <a:t>Has resulted in a significant decrease in GSN revenues</a:t>
            </a:r>
          </a:p>
          <a:p>
            <a:pPr marL="285750" indent="-285750" rtl="0" fontAlgn="base">
              <a:spcBef>
                <a:spcPts val="0"/>
              </a:spcBef>
              <a:spcAft>
                <a:spcPts val="1200"/>
              </a:spcAft>
              <a:buFont typeface="Arial" panose="020B0604020202020204" pitchFamily="34" charset="0"/>
              <a:buChar char="•"/>
            </a:pPr>
            <a:r>
              <a:rPr lang="en-CA" sz="1700" dirty="0"/>
              <a:t>Enrolment stabilization funding helped offset revenue impact in 2020-21 but this support is no longer available in 2021-22 and 2022-23</a:t>
            </a:r>
          </a:p>
        </p:txBody>
      </p:sp>
    </p:spTree>
    <p:extLst>
      <p:ext uri="{BB962C8B-B14F-4D97-AF65-F5344CB8AC3E}">
        <p14:creationId xmlns:p14="http://schemas.microsoft.com/office/powerpoint/2010/main" val="1968394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0"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146" name="Google Shape;146;p30"/>
          <p:cNvSpPr txBox="1">
            <a:spLocks noGrp="1"/>
          </p:cNvSpPr>
          <p:nvPr>
            <p:ph type="title" idx="4294967295"/>
          </p:nvPr>
        </p:nvSpPr>
        <p:spPr>
          <a:xfrm>
            <a:off x="16325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2200" b="1" dirty="0">
                <a:solidFill>
                  <a:srgbClr val="000000"/>
                </a:solidFill>
                <a:latin typeface="+mj-lt"/>
                <a:ea typeface="Arial"/>
                <a:cs typeface="Arial"/>
                <a:sym typeface="Arial"/>
              </a:rPr>
              <a:t>Impact of the Pandemic </a:t>
            </a:r>
            <a:r>
              <a:rPr lang="en-CA" sz="2400" b="1" dirty="0">
                <a:latin typeface="+mj-lt"/>
              </a:rPr>
              <a:t>(cont’d)</a:t>
            </a:r>
            <a:r>
              <a:rPr lang="en-CA" sz="200" b="1" dirty="0">
                <a:latin typeface="+mj-lt"/>
              </a:rPr>
              <a:t>2</a:t>
            </a:r>
            <a:endParaRPr kumimoji="0" lang="en-CA" sz="2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147" name="Google Shape;147;p30">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
        <p:nvSpPr>
          <p:cNvPr id="148" name="Google Shape;148;p30"/>
          <p:cNvSpPr txBox="1"/>
          <p:nvPr/>
        </p:nvSpPr>
        <p:spPr>
          <a:xfrm>
            <a:off x="252000" y="1123950"/>
            <a:ext cx="8640000" cy="3046958"/>
          </a:xfrm>
          <a:prstGeom prst="rect">
            <a:avLst/>
          </a:prstGeom>
          <a:noFill/>
          <a:ln>
            <a:noFill/>
          </a:ln>
        </p:spPr>
        <p:txBody>
          <a:bodyPr spcFirstLastPara="1" wrap="square" lIns="91425" tIns="91425" rIns="91425" bIns="91425" anchor="t" anchorCtr="0">
            <a:spAutoFit/>
          </a:bodyPr>
          <a:lstStyle/>
          <a:p>
            <a:pPr marL="285750" indent="-285750" rtl="0" fontAlgn="base">
              <a:spcBef>
                <a:spcPts val="0"/>
              </a:spcBef>
              <a:spcAft>
                <a:spcPts val="1200"/>
              </a:spcAft>
              <a:buFont typeface="Arial" panose="020B0604020202020204" pitchFamily="34" charset="0"/>
              <a:buChar char="•"/>
            </a:pPr>
            <a:r>
              <a:rPr lang="en-CA" sz="1700" dirty="0"/>
              <a:t>Students need stability and support</a:t>
            </a:r>
          </a:p>
          <a:p>
            <a:pPr marL="285750" indent="-285750" rtl="0" fontAlgn="base">
              <a:spcBef>
                <a:spcPts val="0"/>
              </a:spcBef>
              <a:spcAft>
                <a:spcPts val="1200"/>
              </a:spcAft>
              <a:buFont typeface="Arial" panose="020B0604020202020204" pitchFamily="34" charset="0"/>
              <a:buChar char="•"/>
            </a:pPr>
            <a:r>
              <a:rPr lang="en-CA" sz="1700" dirty="0"/>
              <a:t>We do not want to make cuts and reductions at such a critical time</a:t>
            </a:r>
          </a:p>
          <a:p>
            <a:pPr marL="285750" indent="-285750" rtl="0" fontAlgn="base">
              <a:spcBef>
                <a:spcPts val="0"/>
              </a:spcBef>
              <a:spcAft>
                <a:spcPts val="1200"/>
              </a:spcAft>
              <a:buFont typeface="Arial" panose="020B0604020202020204" pitchFamily="34" charset="0"/>
              <a:buChar char="•"/>
            </a:pPr>
            <a:r>
              <a:rPr lang="en-CA" sz="1700" dirty="0"/>
              <a:t>We need full financial support of the TDSB’s thorough and actionable </a:t>
            </a:r>
            <a:r>
              <a:rPr lang="en-CA" sz="1700" dirty="0">
                <a:solidFill>
                  <a:srgbClr val="002060"/>
                </a:solidFill>
                <a:hlinkClick r:id="rId4">
                  <a:extLst>
                    <a:ext uri="{A12FA001-AC4F-418D-AE19-62706E023703}">
                      <ahyp:hlinkClr xmlns:ahyp="http://schemas.microsoft.com/office/drawing/2018/hyperlinkcolor" val="tx"/>
                    </a:ext>
                  </a:extLst>
                </a:hlinkClick>
              </a:rPr>
              <a:t>Pandemic Recovery Plan</a:t>
            </a:r>
            <a:r>
              <a:rPr lang="en-CA" sz="1700" dirty="0">
                <a:solidFill>
                  <a:srgbClr val="002060"/>
                </a:solidFill>
              </a:rPr>
              <a:t> </a:t>
            </a:r>
            <a:r>
              <a:rPr lang="en-CA" sz="1700" dirty="0"/>
              <a:t>to address the long-term impacts of the pandemic on student learning, mental health and well-being</a:t>
            </a:r>
          </a:p>
          <a:p>
            <a:pPr marL="285750" indent="-285750" rtl="0" fontAlgn="base">
              <a:spcBef>
                <a:spcPts val="0"/>
              </a:spcBef>
              <a:spcAft>
                <a:spcPts val="1200"/>
              </a:spcAft>
              <a:buFont typeface="Arial" panose="020B0604020202020204" pitchFamily="34" charset="0"/>
              <a:buChar char="•"/>
            </a:pPr>
            <a:r>
              <a:rPr lang="en-CA" sz="1700" dirty="0"/>
              <a:t>We also ask for continuation of enrolment stabilisation funding</a:t>
            </a:r>
          </a:p>
          <a:p>
            <a:pPr marL="285750" indent="-285750" rtl="0" fontAlgn="base">
              <a:spcBef>
                <a:spcPts val="0"/>
              </a:spcBef>
              <a:spcAft>
                <a:spcPts val="1200"/>
              </a:spcAft>
              <a:buFont typeface="Arial" panose="020B0604020202020204" pitchFamily="34" charset="0"/>
              <a:buChar char="•"/>
            </a:pPr>
            <a:r>
              <a:rPr lang="en-CA" sz="1700" dirty="0"/>
              <a:t>Reimbursement of all pandemic-related expenses incurred by school boards over the past two years</a:t>
            </a:r>
          </a:p>
        </p:txBody>
      </p:sp>
    </p:spTree>
    <p:extLst>
      <p:ext uri="{BB962C8B-B14F-4D97-AF65-F5344CB8AC3E}">
        <p14:creationId xmlns:p14="http://schemas.microsoft.com/office/powerpoint/2010/main" val="122211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6" descr="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208" name="Google Shape;208;p36"/>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2022-23 Ministry Funding Announcement</a:t>
            </a:r>
            <a:endParaRPr kumimoji="0" lang="en-CA" sz="2300" b="0" i="0" u="none" strike="noStrike" kern="0" cap="none" spc="0" normalizeH="0" baseline="0" noProof="0" dirty="0">
              <a:ln>
                <a:noFill/>
              </a:ln>
              <a:solidFill>
                <a:srgbClr val="000000"/>
              </a:solidFill>
              <a:effectLst/>
              <a:uLnTx/>
              <a:uFillTx/>
              <a:latin typeface="+mj-lt"/>
              <a:ea typeface="Arial"/>
              <a:cs typeface="Arial"/>
              <a:sym typeface="Arial"/>
            </a:endParaRPr>
          </a:p>
        </p:txBody>
      </p:sp>
      <p:sp>
        <p:nvSpPr>
          <p:cNvPr id="209" name="Google Shape;209;p36"/>
          <p:cNvSpPr txBox="1"/>
          <p:nvPr/>
        </p:nvSpPr>
        <p:spPr>
          <a:xfrm>
            <a:off x="252000" y="1123950"/>
            <a:ext cx="8640000" cy="2768111"/>
          </a:xfrm>
          <a:prstGeom prst="rect">
            <a:avLst/>
          </a:prstGeom>
          <a:noFill/>
          <a:ln>
            <a:noFill/>
          </a:ln>
        </p:spPr>
        <p:txBody>
          <a:bodyPr spcFirstLastPara="1" wrap="square" lIns="91425" tIns="91425" rIns="91425" bIns="91425" anchor="t" anchorCtr="0">
            <a:noAutofit/>
          </a:bodyPr>
          <a:lstStyle/>
          <a:p>
            <a:pPr marL="400050" lvl="0" indent="-285750">
              <a:lnSpc>
                <a:spcPct val="115000"/>
              </a:lnSpc>
              <a:spcAft>
                <a:spcPts val="1200"/>
              </a:spcAft>
              <a:buSzPts val="1800"/>
              <a:buFont typeface="Arial" panose="020B0604020202020204" pitchFamily="34" charset="0"/>
              <a:buChar char="•"/>
            </a:pPr>
            <a:r>
              <a:rPr lang="en-CA" sz="1700" dirty="0"/>
              <a:t>On February 17, the Ministry of Education announced the 2022-23 Grants for Students Needs (GSN) funding, Capital Funding, and Priorities and Partnership Funding</a:t>
            </a:r>
          </a:p>
          <a:p>
            <a:pPr marL="400050" lvl="0" indent="-285750">
              <a:lnSpc>
                <a:spcPct val="115000"/>
              </a:lnSpc>
              <a:spcAft>
                <a:spcPts val="1200"/>
              </a:spcAft>
              <a:buSzPts val="1800"/>
              <a:buFont typeface="Arial" panose="020B0604020202020204" pitchFamily="34" charset="0"/>
              <a:buChar char="•"/>
            </a:pPr>
            <a:r>
              <a:rPr lang="en-CA" sz="1700" dirty="0"/>
              <a:t>The Supports for Student Fund that was used for additional staffing supports will continue</a:t>
            </a:r>
          </a:p>
          <a:p>
            <a:pPr marL="400050" lvl="0" indent="-285750">
              <a:lnSpc>
                <a:spcPct val="115000"/>
              </a:lnSpc>
              <a:spcAft>
                <a:spcPts val="1200"/>
              </a:spcAft>
              <a:buSzPts val="1800"/>
              <a:buFont typeface="Arial" panose="020B0604020202020204" pitchFamily="34" charset="0"/>
              <a:buChar char="•"/>
            </a:pPr>
            <a:r>
              <a:rPr lang="en-CA" sz="1700" dirty="0"/>
              <a:t>Additional staffing supports from the 2021-22 COVID-19 Learning Recovery funding will continue</a:t>
            </a:r>
            <a:endParaRPr sz="1700" dirty="0">
              <a:latin typeface="PT Sans"/>
              <a:ea typeface="PT Sans"/>
              <a:cs typeface="PT Sans"/>
              <a:sym typeface="PT Sans"/>
            </a:endParaRPr>
          </a:p>
        </p:txBody>
      </p:sp>
      <p:cxnSp>
        <p:nvCxnSpPr>
          <p:cNvPr id="210" name="Google Shape;210;p36">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4" descr="TDSB Apple Logo" title="TDSB Apple Logo"/>
          <p:cNvPicPr preferRelativeResize="0"/>
          <p:nvPr/>
        </p:nvPicPr>
        <p:blipFill rotWithShape="1">
          <a:blip r:embed="rId3">
            <a:alphaModFix/>
          </a:blip>
          <a:srcRect l="-3273" t="-6384" b="-5036"/>
          <a:stretch/>
        </p:blipFill>
        <p:spPr>
          <a:xfrm>
            <a:off x="616325" y="0"/>
            <a:ext cx="1114425" cy="1123950"/>
          </a:xfrm>
          <a:prstGeom prst="rect">
            <a:avLst/>
          </a:prstGeom>
          <a:noFill/>
          <a:ln>
            <a:noFill/>
          </a:ln>
        </p:spPr>
      </p:pic>
      <p:sp>
        <p:nvSpPr>
          <p:cNvPr id="189" name="Google Shape;189;p34"/>
          <p:cNvSpPr txBox="1">
            <a:spLocks noGrp="1"/>
          </p:cNvSpPr>
          <p:nvPr>
            <p:ph type="title" idx="4294967295"/>
          </p:nvPr>
        </p:nvSpPr>
        <p:spPr>
          <a:xfrm>
            <a:off x="1480150" y="120381"/>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2022-23 Ministry Funding Announcement (cont’d)</a:t>
            </a:r>
            <a:r>
              <a:rPr kumimoji="0" lang="en-CA" sz="200" b="1" i="0" u="none" strike="noStrike" kern="0" cap="none" spc="0" normalizeH="0" baseline="0" noProof="0" dirty="0">
                <a:ln>
                  <a:noFill/>
                </a:ln>
                <a:solidFill>
                  <a:srgbClr val="000000"/>
                </a:solidFill>
                <a:effectLst/>
                <a:uLnTx/>
                <a:uFillTx/>
                <a:latin typeface="+mj-lt"/>
                <a:ea typeface="Arial"/>
                <a:cs typeface="Arial"/>
                <a:sym typeface="Arial"/>
              </a:rPr>
              <a:t>1</a:t>
            </a:r>
            <a:endParaRPr kumimoji="0" lang="en-CA" sz="8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191" name="Google Shape;191;p34">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
        <p:nvSpPr>
          <p:cNvPr id="193" name="Google Shape;193;p34"/>
          <p:cNvSpPr txBox="1"/>
          <p:nvPr/>
        </p:nvSpPr>
        <p:spPr>
          <a:xfrm>
            <a:off x="741600" y="1123950"/>
            <a:ext cx="7660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These additional school based staff positions were allocated from the 2022-23 Supports for Student Fund and COVID staffing support funding:</a:t>
            </a:r>
            <a:endParaRPr dirty="0"/>
          </a:p>
        </p:txBody>
      </p:sp>
      <p:graphicFrame>
        <p:nvGraphicFramePr>
          <p:cNvPr id="192" name="Google Shape;192;p34"/>
          <p:cNvGraphicFramePr/>
          <p:nvPr>
            <p:extLst>
              <p:ext uri="{D42A27DB-BD31-4B8C-83A1-F6EECF244321}">
                <p14:modId xmlns:p14="http://schemas.microsoft.com/office/powerpoint/2010/main" val="2493597016"/>
              </p:ext>
            </p:extLst>
          </p:nvPr>
        </p:nvGraphicFramePr>
        <p:xfrm>
          <a:off x="607576" y="1693550"/>
          <a:ext cx="7928849" cy="3001025"/>
        </p:xfrm>
        <a:graphic>
          <a:graphicData uri="http://schemas.openxmlformats.org/drawingml/2006/table">
            <a:tbl>
              <a:tblPr firstRow="1">
                <a:noFill/>
                <a:tableStyleId>{0A3D0CFD-CD9E-4ECA-84A2-C92AEE819C8B}</a:tableStyleId>
              </a:tblPr>
              <a:tblGrid>
                <a:gridCol w="3556420">
                  <a:extLst>
                    <a:ext uri="{9D8B030D-6E8A-4147-A177-3AD203B41FA5}">
                      <a16:colId xmlns:a16="http://schemas.microsoft.com/office/drawing/2014/main" val="20000"/>
                    </a:ext>
                  </a:extLst>
                </a:gridCol>
                <a:gridCol w="2068802">
                  <a:extLst>
                    <a:ext uri="{9D8B030D-6E8A-4147-A177-3AD203B41FA5}">
                      <a16:colId xmlns:a16="http://schemas.microsoft.com/office/drawing/2014/main" val="20001"/>
                    </a:ext>
                  </a:extLst>
                </a:gridCol>
                <a:gridCol w="2303627">
                  <a:extLst>
                    <a:ext uri="{9D8B030D-6E8A-4147-A177-3AD203B41FA5}">
                      <a16:colId xmlns:a16="http://schemas.microsoft.com/office/drawing/2014/main" val="20002"/>
                    </a:ext>
                  </a:extLst>
                </a:gridCol>
              </a:tblGrid>
              <a:tr h="615327">
                <a:tc>
                  <a:txBody>
                    <a:bodyPr/>
                    <a:lstStyle/>
                    <a:p>
                      <a:pPr marL="0" lvl="0" indent="0" algn="l" rtl="0">
                        <a:spcBef>
                          <a:spcPts val="0"/>
                        </a:spcBef>
                        <a:spcAft>
                          <a:spcPts val="0"/>
                        </a:spcAft>
                        <a:buNone/>
                      </a:pPr>
                      <a:r>
                        <a:rPr lang="en" sz="1400" b="1" dirty="0"/>
                        <a:t>School-Based Staff</a:t>
                      </a:r>
                      <a:endParaRPr sz="1400" b="1" dirty="0"/>
                    </a:p>
                  </a:txBody>
                  <a:tcPr marL="91425" marR="91425" marT="91425" marB="91425"/>
                </a:tc>
                <a:tc>
                  <a:txBody>
                    <a:bodyPr/>
                    <a:lstStyle/>
                    <a:p>
                      <a:pPr marL="0" lvl="0" indent="0" algn="ctr" rtl="0">
                        <a:spcBef>
                          <a:spcPts val="0"/>
                        </a:spcBef>
                        <a:spcAft>
                          <a:spcPts val="0"/>
                        </a:spcAft>
                        <a:buNone/>
                      </a:pPr>
                      <a:r>
                        <a:rPr lang="en" sz="1400" b="1" dirty="0"/>
                        <a:t>Additional positions from Supports for Student Fund (FTE)</a:t>
                      </a:r>
                      <a:endParaRPr sz="1400" b="1" dirty="0"/>
                    </a:p>
                  </a:txBody>
                  <a:tcPr marL="91425" marR="91425" marT="91425" marB="91425"/>
                </a:tc>
                <a:tc>
                  <a:txBody>
                    <a:bodyPr/>
                    <a:lstStyle/>
                    <a:p>
                      <a:pPr marL="0" lvl="0" indent="0" algn="ctr" rtl="0">
                        <a:spcBef>
                          <a:spcPts val="0"/>
                        </a:spcBef>
                        <a:spcAft>
                          <a:spcPts val="0"/>
                        </a:spcAft>
                        <a:buNone/>
                      </a:pPr>
                      <a:r>
                        <a:rPr lang="en" sz="1400" b="1" dirty="0"/>
                        <a:t>Additional positions from COVID-19 Learning Recovery Fund (FTE)</a:t>
                      </a:r>
                      <a:endParaRPr sz="1400" b="1" dirty="0"/>
                    </a:p>
                  </a:txBody>
                  <a:tcPr marL="91425" marR="91425" marT="91425" marB="91425"/>
                </a:tc>
                <a:extLst>
                  <a:ext uri="{0D108BD9-81ED-4DB2-BD59-A6C34878D82A}">
                    <a16:rowId xmlns:a16="http://schemas.microsoft.com/office/drawing/2014/main" val="10000"/>
                  </a:ext>
                </a:extLst>
              </a:tr>
              <a:tr h="239575">
                <a:tc>
                  <a:txBody>
                    <a:bodyPr/>
                    <a:lstStyle/>
                    <a:p>
                      <a:pPr marL="0" lvl="0" indent="0" algn="l" rtl="0">
                        <a:spcBef>
                          <a:spcPts val="0"/>
                        </a:spcBef>
                        <a:spcAft>
                          <a:spcPts val="0"/>
                        </a:spcAft>
                        <a:buNone/>
                      </a:pPr>
                      <a:r>
                        <a:rPr lang="en" sz="1400"/>
                        <a:t>Elementary Teachers</a:t>
                      </a:r>
                      <a:endParaRPr sz="1400" dirty="0"/>
                    </a:p>
                  </a:txBody>
                  <a:tcPr marL="91425" marR="91425" marT="0" marB="0"/>
                </a:tc>
                <a:tc>
                  <a:txBody>
                    <a:bodyPr/>
                    <a:lstStyle/>
                    <a:p>
                      <a:pPr marL="0" lvl="0" indent="0" algn="r" rtl="0">
                        <a:spcBef>
                          <a:spcPts val="0"/>
                        </a:spcBef>
                        <a:spcAft>
                          <a:spcPts val="0"/>
                        </a:spcAft>
                        <a:buNone/>
                      </a:pPr>
                      <a:r>
                        <a:rPr lang="en" sz="1400" dirty="0"/>
                        <a:t>34.5</a:t>
                      </a:r>
                      <a:endParaRPr sz="1400" dirty="0"/>
                    </a:p>
                  </a:txBody>
                  <a:tcPr marL="91425" marR="91425" marT="0" marB="0"/>
                </a:tc>
                <a:tc>
                  <a:txBody>
                    <a:bodyPr/>
                    <a:lstStyle/>
                    <a:p>
                      <a:pPr marL="0" lvl="0" indent="0" algn="r" rtl="0">
                        <a:spcBef>
                          <a:spcPts val="0"/>
                        </a:spcBef>
                        <a:spcAft>
                          <a:spcPts val="0"/>
                        </a:spcAft>
                        <a:buNone/>
                      </a:pPr>
                      <a:endParaRPr sz="1400" dirty="0"/>
                    </a:p>
                  </a:txBody>
                  <a:tcPr marL="91425" marR="91425" marT="0" marB="0"/>
                </a:tc>
                <a:extLst>
                  <a:ext uri="{0D108BD9-81ED-4DB2-BD59-A6C34878D82A}">
                    <a16:rowId xmlns:a16="http://schemas.microsoft.com/office/drawing/2014/main" val="10001"/>
                  </a:ext>
                </a:extLst>
              </a:tr>
              <a:tr h="206375">
                <a:tc>
                  <a:txBody>
                    <a:bodyPr/>
                    <a:lstStyle/>
                    <a:p>
                      <a:pPr marL="0" lvl="0" indent="0" algn="l" rtl="0">
                        <a:spcBef>
                          <a:spcPts val="0"/>
                        </a:spcBef>
                        <a:spcAft>
                          <a:spcPts val="0"/>
                        </a:spcAft>
                        <a:buNone/>
                      </a:pPr>
                      <a:r>
                        <a:rPr lang="en" sz="1400" dirty="0"/>
                        <a:t>Special Education Elementary Teachers</a:t>
                      </a:r>
                      <a:endParaRPr sz="1400" dirty="0"/>
                    </a:p>
                  </a:txBody>
                  <a:tcPr marL="91425" marR="91425" marT="0" marB="0"/>
                </a:tc>
                <a:tc>
                  <a:txBody>
                    <a:bodyPr/>
                    <a:lstStyle/>
                    <a:p>
                      <a:pPr marL="0" lvl="0" indent="0" algn="r" rtl="0">
                        <a:spcBef>
                          <a:spcPts val="0"/>
                        </a:spcBef>
                        <a:spcAft>
                          <a:spcPts val="0"/>
                        </a:spcAft>
                        <a:buNone/>
                      </a:pPr>
                      <a:r>
                        <a:rPr lang="en" sz="1400"/>
                        <a:t>43.5</a:t>
                      </a:r>
                      <a:endParaRPr sz="1400" dirty="0"/>
                    </a:p>
                  </a:txBody>
                  <a:tcPr marL="91425" marR="91425" marT="0" marB="0"/>
                </a:tc>
                <a:tc>
                  <a:txBody>
                    <a:bodyPr/>
                    <a:lstStyle/>
                    <a:p>
                      <a:pPr marL="0" lvl="0" indent="0" algn="r" rtl="0">
                        <a:spcBef>
                          <a:spcPts val="0"/>
                        </a:spcBef>
                        <a:spcAft>
                          <a:spcPts val="0"/>
                        </a:spcAft>
                        <a:buNone/>
                      </a:pPr>
                      <a:endParaRPr sz="1400" dirty="0"/>
                    </a:p>
                  </a:txBody>
                  <a:tcPr marL="91425" marR="91425" marT="0" marB="0"/>
                </a:tc>
                <a:extLst>
                  <a:ext uri="{0D108BD9-81ED-4DB2-BD59-A6C34878D82A}">
                    <a16:rowId xmlns:a16="http://schemas.microsoft.com/office/drawing/2014/main" val="10002"/>
                  </a:ext>
                </a:extLst>
              </a:tr>
              <a:tr h="223300">
                <a:tc>
                  <a:txBody>
                    <a:bodyPr/>
                    <a:lstStyle/>
                    <a:p>
                      <a:pPr marL="0" lvl="0" indent="0" algn="l" rtl="0">
                        <a:spcBef>
                          <a:spcPts val="0"/>
                        </a:spcBef>
                        <a:spcAft>
                          <a:spcPts val="0"/>
                        </a:spcAft>
                        <a:buNone/>
                      </a:pPr>
                      <a:r>
                        <a:rPr lang="en" sz="1400"/>
                        <a:t>Secondary Teachers</a:t>
                      </a:r>
                      <a:endParaRPr sz="1400" dirty="0"/>
                    </a:p>
                  </a:txBody>
                  <a:tcPr marL="91425" marR="91425" marT="0" marB="0"/>
                </a:tc>
                <a:tc>
                  <a:txBody>
                    <a:bodyPr/>
                    <a:lstStyle/>
                    <a:p>
                      <a:pPr marL="0" lvl="0" indent="0" algn="r" rtl="0">
                        <a:spcBef>
                          <a:spcPts val="0"/>
                        </a:spcBef>
                        <a:spcAft>
                          <a:spcPts val="0"/>
                        </a:spcAft>
                        <a:buNone/>
                      </a:pPr>
                      <a:r>
                        <a:rPr lang="en" sz="1400" dirty="0"/>
                        <a:t>36.0</a:t>
                      </a:r>
                      <a:endParaRPr sz="1400" dirty="0"/>
                    </a:p>
                  </a:txBody>
                  <a:tcPr marL="91425" marR="91425" marT="0" marB="0"/>
                </a:tc>
                <a:tc>
                  <a:txBody>
                    <a:bodyPr/>
                    <a:lstStyle/>
                    <a:p>
                      <a:pPr marL="0" lvl="0" indent="0" algn="r" rtl="0">
                        <a:spcBef>
                          <a:spcPts val="0"/>
                        </a:spcBef>
                        <a:spcAft>
                          <a:spcPts val="0"/>
                        </a:spcAft>
                        <a:buNone/>
                      </a:pPr>
                      <a:endParaRPr sz="1400" dirty="0"/>
                    </a:p>
                  </a:txBody>
                  <a:tcPr marL="91425" marR="91425" marT="0" marB="0"/>
                </a:tc>
                <a:extLst>
                  <a:ext uri="{0D108BD9-81ED-4DB2-BD59-A6C34878D82A}">
                    <a16:rowId xmlns:a16="http://schemas.microsoft.com/office/drawing/2014/main" val="10003"/>
                  </a:ext>
                </a:extLst>
              </a:tr>
              <a:tr h="208375">
                <a:tc>
                  <a:txBody>
                    <a:bodyPr/>
                    <a:lstStyle/>
                    <a:p>
                      <a:pPr marL="0" lvl="0" indent="0" algn="l" rtl="0">
                        <a:spcBef>
                          <a:spcPts val="0"/>
                        </a:spcBef>
                        <a:spcAft>
                          <a:spcPts val="0"/>
                        </a:spcAft>
                        <a:buNone/>
                      </a:pPr>
                      <a:r>
                        <a:rPr lang="en" sz="1400" dirty="0"/>
                        <a:t>Secondary Teachers - Guidance</a:t>
                      </a:r>
                      <a:endParaRPr sz="1400" dirty="0"/>
                    </a:p>
                  </a:txBody>
                  <a:tcPr marL="91425" marR="91425" marT="0" marB="0"/>
                </a:tc>
                <a:tc>
                  <a:txBody>
                    <a:bodyPr/>
                    <a:lstStyle/>
                    <a:p>
                      <a:pPr marL="0" lvl="0" indent="0" algn="r" rtl="0">
                        <a:spcBef>
                          <a:spcPts val="0"/>
                        </a:spcBef>
                        <a:spcAft>
                          <a:spcPts val="0"/>
                        </a:spcAft>
                        <a:buNone/>
                      </a:pPr>
                      <a:endParaRPr sz="1400" dirty="0"/>
                    </a:p>
                  </a:txBody>
                  <a:tcPr marL="91425" marR="91425" marT="0" marB="0"/>
                </a:tc>
                <a:tc>
                  <a:txBody>
                    <a:bodyPr/>
                    <a:lstStyle/>
                    <a:p>
                      <a:pPr marL="0" lvl="0" indent="0" algn="r" rtl="0">
                        <a:spcBef>
                          <a:spcPts val="0"/>
                        </a:spcBef>
                        <a:spcAft>
                          <a:spcPts val="0"/>
                        </a:spcAft>
                        <a:buNone/>
                      </a:pPr>
                      <a:r>
                        <a:rPr lang="en" sz="1400" dirty="0"/>
                        <a:t>20.0</a:t>
                      </a:r>
                      <a:endParaRPr sz="1400" dirty="0"/>
                    </a:p>
                  </a:txBody>
                  <a:tcPr marL="91425" marR="91425" marT="0" marB="0"/>
                </a:tc>
                <a:extLst>
                  <a:ext uri="{0D108BD9-81ED-4DB2-BD59-A6C34878D82A}">
                    <a16:rowId xmlns:a16="http://schemas.microsoft.com/office/drawing/2014/main" val="10004"/>
                  </a:ext>
                </a:extLst>
              </a:tr>
              <a:tr h="208575">
                <a:tc>
                  <a:txBody>
                    <a:bodyPr/>
                    <a:lstStyle/>
                    <a:p>
                      <a:pPr marL="0" lvl="0" indent="0" algn="l" rtl="0">
                        <a:spcBef>
                          <a:spcPts val="0"/>
                        </a:spcBef>
                        <a:spcAft>
                          <a:spcPts val="0"/>
                        </a:spcAft>
                        <a:buNone/>
                      </a:pPr>
                      <a:r>
                        <a:rPr lang="en" sz="1400"/>
                        <a:t>Vice Principals</a:t>
                      </a:r>
                      <a:endParaRPr sz="1400" dirty="0"/>
                    </a:p>
                  </a:txBody>
                  <a:tcPr marL="91425" marR="91425" marT="0" marB="0"/>
                </a:tc>
                <a:tc>
                  <a:txBody>
                    <a:bodyPr/>
                    <a:lstStyle/>
                    <a:p>
                      <a:pPr marL="0" lvl="0" indent="0" algn="r" rtl="0">
                        <a:spcBef>
                          <a:spcPts val="0"/>
                        </a:spcBef>
                        <a:spcAft>
                          <a:spcPts val="0"/>
                        </a:spcAft>
                        <a:buNone/>
                      </a:pPr>
                      <a:endParaRPr sz="1400" dirty="0"/>
                    </a:p>
                  </a:txBody>
                  <a:tcPr marL="91425" marR="91425" marT="0" marB="0"/>
                </a:tc>
                <a:tc>
                  <a:txBody>
                    <a:bodyPr/>
                    <a:lstStyle/>
                    <a:p>
                      <a:pPr marL="0" lvl="0" indent="0" algn="r" rtl="0">
                        <a:spcBef>
                          <a:spcPts val="0"/>
                        </a:spcBef>
                        <a:spcAft>
                          <a:spcPts val="0"/>
                        </a:spcAft>
                        <a:buNone/>
                      </a:pPr>
                      <a:r>
                        <a:rPr lang="en" sz="1400" dirty="0"/>
                        <a:t>37.5</a:t>
                      </a:r>
                      <a:endParaRPr sz="1400" dirty="0"/>
                    </a:p>
                  </a:txBody>
                  <a:tcPr marL="91425" marR="91425" marT="0" marB="0"/>
                </a:tc>
                <a:extLst>
                  <a:ext uri="{0D108BD9-81ED-4DB2-BD59-A6C34878D82A}">
                    <a16:rowId xmlns:a16="http://schemas.microsoft.com/office/drawing/2014/main" val="10005"/>
                  </a:ext>
                </a:extLst>
              </a:tr>
              <a:tr h="200375">
                <a:tc>
                  <a:txBody>
                    <a:bodyPr/>
                    <a:lstStyle/>
                    <a:p>
                      <a:pPr marL="0" lvl="0" indent="0" algn="l" rtl="0">
                        <a:spcBef>
                          <a:spcPts val="0"/>
                        </a:spcBef>
                        <a:spcAft>
                          <a:spcPts val="0"/>
                        </a:spcAft>
                        <a:buNone/>
                      </a:pPr>
                      <a:r>
                        <a:rPr lang="en" sz="1400"/>
                        <a:t>Special Education Support Staff</a:t>
                      </a:r>
                      <a:endParaRPr sz="1400" dirty="0"/>
                    </a:p>
                  </a:txBody>
                  <a:tcPr marL="91425" marR="91425" marT="0" marB="0"/>
                </a:tc>
                <a:tc>
                  <a:txBody>
                    <a:bodyPr/>
                    <a:lstStyle/>
                    <a:p>
                      <a:pPr marL="0" lvl="0" indent="0" algn="r" rtl="0">
                        <a:spcBef>
                          <a:spcPts val="0"/>
                        </a:spcBef>
                        <a:spcAft>
                          <a:spcPts val="0"/>
                        </a:spcAft>
                        <a:buNone/>
                      </a:pPr>
                      <a:r>
                        <a:rPr lang="en" sz="1400" dirty="0"/>
                        <a:t>66.0</a:t>
                      </a:r>
                      <a:endParaRPr sz="1400" dirty="0"/>
                    </a:p>
                  </a:txBody>
                  <a:tcPr marL="91425" marR="91425" marT="0" marB="0"/>
                </a:tc>
                <a:tc>
                  <a:txBody>
                    <a:bodyPr/>
                    <a:lstStyle/>
                    <a:p>
                      <a:pPr marL="0" lvl="0" indent="0" algn="r" rtl="0">
                        <a:spcBef>
                          <a:spcPts val="0"/>
                        </a:spcBef>
                        <a:spcAft>
                          <a:spcPts val="0"/>
                        </a:spcAft>
                        <a:buNone/>
                      </a:pPr>
                      <a:r>
                        <a:rPr lang="en" sz="1400" dirty="0"/>
                        <a:t>35.0</a:t>
                      </a:r>
                      <a:endParaRPr sz="1400" dirty="0"/>
                    </a:p>
                  </a:txBody>
                  <a:tcPr marL="91425" marR="91425" marT="0" marB="0"/>
                </a:tc>
                <a:extLst>
                  <a:ext uri="{0D108BD9-81ED-4DB2-BD59-A6C34878D82A}">
                    <a16:rowId xmlns:a16="http://schemas.microsoft.com/office/drawing/2014/main" val="10006"/>
                  </a:ext>
                </a:extLst>
              </a:tr>
              <a:tr h="192150">
                <a:tc>
                  <a:txBody>
                    <a:bodyPr/>
                    <a:lstStyle/>
                    <a:p>
                      <a:pPr marL="0" lvl="0" indent="0" algn="l" rtl="0">
                        <a:spcBef>
                          <a:spcPts val="0"/>
                        </a:spcBef>
                        <a:spcAft>
                          <a:spcPts val="0"/>
                        </a:spcAft>
                        <a:buNone/>
                      </a:pPr>
                      <a:r>
                        <a:rPr lang="en" sz="1400"/>
                        <a:t>School Office Clerical</a:t>
                      </a:r>
                      <a:endParaRPr sz="1400" dirty="0"/>
                    </a:p>
                  </a:txBody>
                  <a:tcPr marL="91425" marR="91425" marT="0" marB="0"/>
                </a:tc>
                <a:tc>
                  <a:txBody>
                    <a:bodyPr/>
                    <a:lstStyle/>
                    <a:p>
                      <a:pPr marL="0" lvl="0" indent="0" algn="r" rtl="0">
                        <a:spcBef>
                          <a:spcPts val="0"/>
                        </a:spcBef>
                        <a:spcAft>
                          <a:spcPts val="0"/>
                        </a:spcAft>
                        <a:buNone/>
                      </a:pPr>
                      <a:r>
                        <a:rPr lang="en" sz="1400"/>
                        <a:t>23.5</a:t>
                      </a:r>
                      <a:endParaRPr sz="1400" dirty="0"/>
                    </a:p>
                  </a:txBody>
                  <a:tcPr marL="91425" marR="91425" marT="0" marB="0"/>
                </a:tc>
                <a:tc>
                  <a:txBody>
                    <a:bodyPr/>
                    <a:lstStyle/>
                    <a:p>
                      <a:pPr marL="0" lvl="0" indent="0" algn="r" rtl="0">
                        <a:spcBef>
                          <a:spcPts val="0"/>
                        </a:spcBef>
                        <a:spcAft>
                          <a:spcPts val="0"/>
                        </a:spcAft>
                        <a:buNone/>
                      </a:pPr>
                      <a:r>
                        <a:rPr lang="en" sz="1400" dirty="0"/>
                        <a:t>25.0</a:t>
                      </a:r>
                      <a:endParaRPr sz="1400" dirty="0"/>
                    </a:p>
                  </a:txBody>
                  <a:tcPr marL="91425" marR="91425" marT="0" marB="0"/>
                </a:tc>
                <a:extLst>
                  <a:ext uri="{0D108BD9-81ED-4DB2-BD59-A6C34878D82A}">
                    <a16:rowId xmlns:a16="http://schemas.microsoft.com/office/drawing/2014/main" val="10007"/>
                  </a:ext>
                </a:extLst>
              </a:tr>
              <a:tr h="221700">
                <a:tc>
                  <a:txBody>
                    <a:bodyPr/>
                    <a:lstStyle/>
                    <a:p>
                      <a:pPr marL="0" lvl="0" indent="0" algn="l" rtl="0">
                        <a:spcBef>
                          <a:spcPts val="0"/>
                        </a:spcBef>
                        <a:spcAft>
                          <a:spcPts val="0"/>
                        </a:spcAft>
                        <a:buNone/>
                      </a:pPr>
                      <a:r>
                        <a:rPr lang="en" sz="1400"/>
                        <a:t>School Based Safety Monitors</a:t>
                      </a:r>
                      <a:endParaRPr sz="1400" dirty="0"/>
                    </a:p>
                  </a:txBody>
                  <a:tcPr marL="91425" marR="91425" marT="0" marB="0"/>
                </a:tc>
                <a:tc>
                  <a:txBody>
                    <a:bodyPr/>
                    <a:lstStyle/>
                    <a:p>
                      <a:pPr marL="0" lvl="0" indent="0" algn="r" rtl="0">
                        <a:spcBef>
                          <a:spcPts val="0"/>
                        </a:spcBef>
                        <a:spcAft>
                          <a:spcPts val="0"/>
                        </a:spcAft>
                        <a:buNone/>
                      </a:pPr>
                      <a:endParaRPr sz="1400" dirty="0"/>
                    </a:p>
                  </a:txBody>
                  <a:tcPr marL="91425" marR="91425" marT="0" marB="0"/>
                </a:tc>
                <a:tc>
                  <a:txBody>
                    <a:bodyPr/>
                    <a:lstStyle/>
                    <a:p>
                      <a:pPr marL="0" lvl="0" indent="0" algn="r" rtl="0">
                        <a:spcBef>
                          <a:spcPts val="0"/>
                        </a:spcBef>
                        <a:spcAft>
                          <a:spcPts val="0"/>
                        </a:spcAft>
                        <a:buNone/>
                      </a:pPr>
                      <a:r>
                        <a:rPr lang="en" sz="1400" dirty="0"/>
                        <a:t>40.0</a:t>
                      </a:r>
                      <a:endParaRPr sz="1400" dirty="0"/>
                    </a:p>
                  </a:txBody>
                  <a:tcPr marL="91425" marR="91425" marT="0" marB="0"/>
                </a:tc>
                <a:extLst>
                  <a:ext uri="{0D108BD9-81ED-4DB2-BD59-A6C34878D82A}">
                    <a16:rowId xmlns:a16="http://schemas.microsoft.com/office/drawing/2014/main" val="10008"/>
                  </a:ext>
                </a:extLst>
              </a:tr>
              <a:tr h="205400">
                <a:tc>
                  <a:txBody>
                    <a:bodyPr/>
                    <a:lstStyle/>
                    <a:p>
                      <a:pPr marL="0" lvl="0" indent="0" algn="l" rtl="0">
                        <a:spcBef>
                          <a:spcPts val="0"/>
                        </a:spcBef>
                        <a:spcAft>
                          <a:spcPts val="0"/>
                        </a:spcAft>
                        <a:buNone/>
                      </a:pPr>
                      <a:r>
                        <a:rPr lang="en" sz="1400"/>
                        <a:t>Lunchroom Supervisors (headcount)</a:t>
                      </a:r>
                      <a:endParaRPr sz="1400" dirty="0"/>
                    </a:p>
                  </a:txBody>
                  <a:tcPr marL="91425" marR="91425" marT="0" marB="0"/>
                </a:tc>
                <a:tc>
                  <a:txBody>
                    <a:bodyPr/>
                    <a:lstStyle/>
                    <a:p>
                      <a:pPr marL="0" lvl="0" indent="0" algn="r" rtl="0">
                        <a:spcBef>
                          <a:spcPts val="0"/>
                        </a:spcBef>
                        <a:spcAft>
                          <a:spcPts val="0"/>
                        </a:spcAft>
                        <a:buNone/>
                      </a:pPr>
                      <a:endParaRPr sz="1400" dirty="0"/>
                    </a:p>
                  </a:txBody>
                  <a:tcPr marL="91425" marR="91425" marT="0" marB="0"/>
                </a:tc>
                <a:tc>
                  <a:txBody>
                    <a:bodyPr/>
                    <a:lstStyle/>
                    <a:p>
                      <a:pPr marL="0" lvl="0" indent="0" algn="r" rtl="0">
                        <a:spcBef>
                          <a:spcPts val="0"/>
                        </a:spcBef>
                        <a:spcAft>
                          <a:spcPts val="0"/>
                        </a:spcAft>
                        <a:buNone/>
                      </a:pPr>
                      <a:r>
                        <a:rPr lang="en" sz="1400" dirty="0"/>
                        <a:t>200.0</a:t>
                      </a:r>
                      <a:endParaRPr sz="1400" dirty="0"/>
                    </a:p>
                  </a:txBody>
                  <a:tcPr marL="91425" marR="91425" marT="0" marB="0"/>
                </a:tc>
                <a:extLst>
                  <a:ext uri="{0D108BD9-81ED-4DB2-BD59-A6C34878D82A}">
                    <a16:rowId xmlns:a16="http://schemas.microsoft.com/office/drawing/2014/main" val="10009"/>
                  </a:ext>
                </a:extLst>
              </a:tr>
              <a:tr h="206350">
                <a:tc>
                  <a:txBody>
                    <a:bodyPr/>
                    <a:lstStyle/>
                    <a:p>
                      <a:pPr marL="0" lvl="0" indent="0" algn="l" rtl="0">
                        <a:spcBef>
                          <a:spcPts val="0"/>
                        </a:spcBef>
                        <a:spcAft>
                          <a:spcPts val="0"/>
                        </a:spcAft>
                        <a:buNone/>
                      </a:pPr>
                      <a:r>
                        <a:rPr lang="en" sz="1400" dirty="0"/>
                        <a:t>Caretaking</a:t>
                      </a:r>
                      <a:endParaRPr sz="1400" dirty="0"/>
                    </a:p>
                  </a:txBody>
                  <a:tcPr marL="91425" marR="91425" marT="0" marB="0"/>
                </a:tc>
                <a:tc>
                  <a:txBody>
                    <a:bodyPr/>
                    <a:lstStyle/>
                    <a:p>
                      <a:pPr marL="0" lvl="0" indent="0" algn="r" rtl="0">
                        <a:spcBef>
                          <a:spcPts val="0"/>
                        </a:spcBef>
                        <a:spcAft>
                          <a:spcPts val="0"/>
                        </a:spcAft>
                        <a:buNone/>
                      </a:pPr>
                      <a:r>
                        <a:rPr lang="en" sz="1400"/>
                        <a:t>30.0</a:t>
                      </a:r>
                      <a:endParaRPr sz="1400" dirty="0"/>
                    </a:p>
                  </a:txBody>
                  <a:tcPr marL="91425" marR="91425" marT="0" marB="0"/>
                </a:tc>
                <a:tc>
                  <a:txBody>
                    <a:bodyPr/>
                    <a:lstStyle/>
                    <a:p>
                      <a:pPr marL="0" lvl="0" indent="0" algn="r" rtl="0">
                        <a:spcBef>
                          <a:spcPts val="0"/>
                        </a:spcBef>
                        <a:spcAft>
                          <a:spcPts val="0"/>
                        </a:spcAft>
                        <a:buNone/>
                      </a:pPr>
                      <a:r>
                        <a:rPr lang="en" sz="1400" dirty="0"/>
                        <a:t>78.5</a:t>
                      </a:r>
                      <a:endParaRPr sz="1400" dirty="0"/>
                    </a:p>
                  </a:txBody>
                  <a:tcPr marL="91425" marR="91425" marT="0" marB="0"/>
                </a:tc>
                <a:extLst>
                  <a:ext uri="{0D108BD9-81ED-4DB2-BD59-A6C34878D82A}">
                    <a16:rowId xmlns:a16="http://schemas.microsoft.com/office/drawing/2014/main" val="100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6" descr="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208" name="Google Shape;208;p36"/>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2022-23 Ministry Funding Announcement (con</a:t>
            </a:r>
            <a:r>
              <a:rPr lang="en-CA" sz="2200" b="1" dirty="0" err="1">
                <a:latin typeface="+mj-lt"/>
              </a:rPr>
              <a:t>t’d</a:t>
            </a: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a:t>
            </a:r>
            <a:r>
              <a:rPr kumimoji="0" lang="en-CA" sz="200" b="1" i="0" u="none" strike="noStrike" kern="0" cap="none" spc="0" normalizeH="0" baseline="0" noProof="0" dirty="0">
                <a:ln>
                  <a:noFill/>
                </a:ln>
                <a:solidFill>
                  <a:srgbClr val="000000"/>
                </a:solidFill>
                <a:effectLst/>
                <a:uLnTx/>
                <a:uFillTx/>
                <a:latin typeface="+mj-lt"/>
                <a:ea typeface="Arial"/>
                <a:cs typeface="Arial"/>
                <a:sym typeface="Arial"/>
              </a:rPr>
              <a:t>2 </a:t>
            </a: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 </a:t>
            </a:r>
            <a:endParaRPr kumimoji="0" lang="en-CA" sz="2300" b="0" i="0" u="none" strike="noStrike" kern="0" cap="none" spc="0" normalizeH="0" baseline="0" noProof="0" dirty="0">
              <a:ln>
                <a:noFill/>
              </a:ln>
              <a:solidFill>
                <a:srgbClr val="000000"/>
              </a:solidFill>
              <a:effectLst/>
              <a:uLnTx/>
              <a:uFillTx/>
              <a:latin typeface="+mj-lt"/>
              <a:ea typeface="Arial"/>
              <a:cs typeface="Arial"/>
              <a:sym typeface="Arial"/>
            </a:endParaRPr>
          </a:p>
        </p:txBody>
      </p:sp>
      <p:sp>
        <p:nvSpPr>
          <p:cNvPr id="209" name="Google Shape;209;p36"/>
          <p:cNvSpPr txBox="1"/>
          <p:nvPr/>
        </p:nvSpPr>
        <p:spPr>
          <a:xfrm>
            <a:off x="252000" y="1123950"/>
            <a:ext cx="8640000" cy="3253910"/>
          </a:xfrm>
          <a:prstGeom prst="rect">
            <a:avLst/>
          </a:prstGeom>
          <a:noFill/>
          <a:ln>
            <a:noFill/>
          </a:ln>
        </p:spPr>
        <p:txBody>
          <a:bodyPr spcFirstLastPara="1" wrap="square" lIns="91425" tIns="91425" rIns="91425" bIns="91425" anchor="t" anchorCtr="0">
            <a:noAutofit/>
          </a:bodyPr>
          <a:lstStyle/>
          <a:p>
            <a:pPr marL="400050" lvl="0" indent="-285750">
              <a:spcAft>
                <a:spcPts val="1000"/>
              </a:spcAft>
              <a:buSzPts val="1800"/>
              <a:buFont typeface="Arial" panose="020B0604020202020204" pitchFamily="34" charset="0"/>
              <a:buChar char="•"/>
            </a:pPr>
            <a:r>
              <a:rPr lang="en-CA" sz="1700" dirty="0"/>
              <a:t>Recent Immigrant Supplement</a:t>
            </a:r>
          </a:p>
          <a:p>
            <a:pPr marL="400050" lvl="0" indent="-285750">
              <a:spcAft>
                <a:spcPts val="1000"/>
              </a:spcAft>
              <a:buSzPts val="1800"/>
              <a:buFont typeface="Arial" panose="020B0604020202020204" pitchFamily="34" charset="0"/>
              <a:buChar char="•"/>
            </a:pPr>
            <a:r>
              <a:rPr lang="en-CA" sz="1700" dirty="0"/>
              <a:t>Student mental health ($10M across the province)</a:t>
            </a:r>
          </a:p>
          <a:p>
            <a:pPr marL="400050" lvl="0" indent="-285750">
              <a:spcAft>
                <a:spcPts val="1000"/>
              </a:spcAft>
              <a:buSzPts val="1800"/>
              <a:buFont typeface="Arial" panose="020B0604020202020204" pitchFamily="34" charset="0"/>
              <a:buChar char="•"/>
            </a:pPr>
            <a:r>
              <a:rPr lang="en-CA" sz="1700" dirty="0"/>
              <a:t>Increase to the Special Education Equipment (SEA) per pupil amount ($7.4M across the province)</a:t>
            </a:r>
          </a:p>
          <a:p>
            <a:pPr marL="400050" lvl="0" indent="-285750">
              <a:spcAft>
                <a:spcPts val="1000"/>
              </a:spcAft>
              <a:buSzPts val="1800"/>
              <a:buFont typeface="Arial" panose="020B0604020202020204" pitchFamily="34" charset="0"/>
              <a:buChar char="•"/>
            </a:pPr>
            <a:r>
              <a:rPr lang="en-CA" sz="1700" dirty="0"/>
              <a:t>Increase of $39.9M (across the province) in Broadband Network Operations support</a:t>
            </a:r>
          </a:p>
          <a:p>
            <a:pPr marL="400050" lvl="0" indent="-285750">
              <a:spcAft>
                <a:spcPts val="1000"/>
              </a:spcAft>
              <a:buSzPts val="1800"/>
              <a:buFont typeface="Arial" panose="020B0604020202020204" pitchFamily="34" charset="0"/>
              <a:buChar char="•"/>
            </a:pPr>
            <a:r>
              <a:rPr lang="en-CA" sz="1700" dirty="0"/>
              <a:t>Increases in non-staff school operations allocation</a:t>
            </a:r>
          </a:p>
          <a:p>
            <a:pPr marL="400050" lvl="0" indent="-285750">
              <a:spcAft>
                <a:spcPts val="1000"/>
              </a:spcAft>
              <a:buSzPts val="1800"/>
              <a:buFont typeface="Arial" panose="020B0604020202020204" pitchFamily="34" charset="0"/>
              <a:buChar char="•"/>
            </a:pPr>
            <a:r>
              <a:rPr lang="en-CA" sz="1700" dirty="0"/>
              <a:t>2% cost increase to the Student Transportation grant</a:t>
            </a:r>
          </a:p>
          <a:p>
            <a:pPr marL="400050" lvl="0" indent="-285750">
              <a:spcAft>
                <a:spcPts val="1000"/>
              </a:spcAft>
              <a:buSzPts val="1800"/>
              <a:buFont typeface="Arial" panose="020B0604020202020204" pitchFamily="34" charset="0"/>
              <a:buChar char="•"/>
            </a:pPr>
            <a:r>
              <a:rPr lang="en-CA" sz="1700" dirty="0"/>
              <a:t>$7.9M (across the province) to support French as a Second Language initiatives</a:t>
            </a:r>
          </a:p>
        </p:txBody>
      </p:sp>
      <p:cxnSp>
        <p:nvCxnSpPr>
          <p:cNvPr id="210" name="Google Shape;210;p36">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Tree>
    <p:extLst>
      <p:ext uri="{BB962C8B-B14F-4D97-AF65-F5344CB8AC3E}">
        <p14:creationId xmlns:p14="http://schemas.microsoft.com/office/powerpoint/2010/main" val="2419262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9" descr="TDSB Apple Logo" title="TDSB Apple Logo"/>
          <p:cNvPicPr preferRelativeResize="0"/>
          <p:nvPr/>
        </p:nvPicPr>
        <p:blipFill rotWithShape="1">
          <a:blip r:embed="rId3">
            <a:alphaModFix/>
          </a:blip>
          <a:srcRect l="-3273" t="-6384" b="-5036"/>
          <a:stretch/>
        </p:blipFill>
        <p:spPr>
          <a:xfrm>
            <a:off x="569838" y="-130628"/>
            <a:ext cx="1114425" cy="1123950"/>
          </a:xfrm>
          <a:prstGeom prst="rect">
            <a:avLst/>
          </a:prstGeom>
          <a:noFill/>
          <a:ln>
            <a:noFill/>
          </a:ln>
        </p:spPr>
      </p:pic>
      <p:sp>
        <p:nvSpPr>
          <p:cNvPr id="233" name="Google Shape;233;p39"/>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2022-23 Enrolment Projections</a:t>
            </a:r>
            <a:endParaRPr kumimoji="0" lang="en-CA" sz="22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235" name="Google Shape;235;p39">
            <a:extLst>
              <a:ext uri="{C183D7F6-B498-43B3-948B-1728B52AA6E4}">
                <adec:decorative xmlns:adec="http://schemas.microsoft.com/office/drawing/2017/decorative" val="1"/>
              </a:ext>
            </a:extLst>
          </p:cNvPr>
          <p:cNvCxnSpPr>
            <a:cxnSpLocks/>
          </p:cNvCxnSpPr>
          <p:nvPr/>
        </p:nvCxnSpPr>
        <p:spPr>
          <a:xfrm>
            <a:off x="1057940" y="1123950"/>
            <a:ext cx="7028121" cy="0"/>
          </a:xfrm>
          <a:prstGeom prst="straightConnector1">
            <a:avLst/>
          </a:prstGeom>
          <a:noFill/>
          <a:ln w="19050" cap="flat" cmpd="sng">
            <a:solidFill>
              <a:srgbClr val="000000"/>
            </a:solidFill>
            <a:prstDash val="solid"/>
            <a:round/>
            <a:headEnd type="none" w="med" len="med"/>
            <a:tailEnd type="none" w="med" len="med"/>
          </a:ln>
        </p:spPr>
      </p:cxnSp>
      <p:graphicFrame>
        <p:nvGraphicFramePr>
          <p:cNvPr id="236" name="Google Shape;236;p39"/>
          <p:cNvGraphicFramePr/>
          <p:nvPr>
            <p:extLst>
              <p:ext uri="{D42A27DB-BD31-4B8C-83A1-F6EECF244321}">
                <p14:modId xmlns:p14="http://schemas.microsoft.com/office/powerpoint/2010/main" val="3141177442"/>
              </p:ext>
            </p:extLst>
          </p:nvPr>
        </p:nvGraphicFramePr>
        <p:xfrm>
          <a:off x="654688" y="1177950"/>
          <a:ext cx="7834625" cy="3413565"/>
        </p:xfrm>
        <a:graphic>
          <a:graphicData uri="http://schemas.openxmlformats.org/drawingml/2006/table">
            <a:tbl>
              <a:tblPr firstRow="1">
                <a:noFill/>
                <a:tableStyleId>{0A3D0CFD-CD9E-4ECA-84A2-C92AEE819C8B}</a:tableStyleId>
              </a:tblPr>
              <a:tblGrid>
                <a:gridCol w="1305775">
                  <a:extLst>
                    <a:ext uri="{9D8B030D-6E8A-4147-A177-3AD203B41FA5}">
                      <a16:colId xmlns:a16="http://schemas.microsoft.com/office/drawing/2014/main" val="20000"/>
                    </a:ext>
                  </a:extLst>
                </a:gridCol>
                <a:gridCol w="1208150">
                  <a:extLst>
                    <a:ext uri="{9D8B030D-6E8A-4147-A177-3AD203B41FA5}">
                      <a16:colId xmlns:a16="http://schemas.microsoft.com/office/drawing/2014/main" val="20001"/>
                    </a:ext>
                  </a:extLst>
                </a:gridCol>
                <a:gridCol w="1243000">
                  <a:extLst>
                    <a:ext uri="{9D8B030D-6E8A-4147-A177-3AD203B41FA5}">
                      <a16:colId xmlns:a16="http://schemas.microsoft.com/office/drawing/2014/main" val="20002"/>
                    </a:ext>
                  </a:extLst>
                </a:gridCol>
                <a:gridCol w="1270925">
                  <a:extLst>
                    <a:ext uri="{9D8B030D-6E8A-4147-A177-3AD203B41FA5}">
                      <a16:colId xmlns:a16="http://schemas.microsoft.com/office/drawing/2014/main" val="20003"/>
                    </a:ext>
                  </a:extLst>
                </a:gridCol>
                <a:gridCol w="1375475">
                  <a:extLst>
                    <a:ext uri="{9D8B030D-6E8A-4147-A177-3AD203B41FA5}">
                      <a16:colId xmlns:a16="http://schemas.microsoft.com/office/drawing/2014/main" val="20004"/>
                    </a:ext>
                  </a:extLst>
                </a:gridCol>
                <a:gridCol w="1431300">
                  <a:extLst>
                    <a:ext uri="{9D8B030D-6E8A-4147-A177-3AD203B41FA5}">
                      <a16:colId xmlns:a16="http://schemas.microsoft.com/office/drawing/2014/main" val="20005"/>
                    </a:ext>
                  </a:extLst>
                </a:gridCol>
              </a:tblGrid>
              <a:tr h="609575">
                <a:tc>
                  <a:txBody>
                    <a:bodyPr/>
                    <a:lstStyle/>
                    <a:p>
                      <a:pPr marL="0" lvl="0" indent="0" algn="ctr" rtl="0">
                        <a:spcBef>
                          <a:spcPts val="0"/>
                        </a:spcBef>
                        <a:spcAft>
                          <a:spcPts val="0"/>
                        </a:spcAft>
                        <a:buNone/>
                      </a:pPr>
                      <a:r>
                        <a:rPr lang="en" b="1">
                          <a:solidFill>
                            <a:schemeClr val="lt1"/>
                          </a:solidFill>
                        </a:rPr>
                        <a:t>Pupils of the Board</a:t>
                      </a:r>
                      <a:endParaRPr b="1">
                        <a:solidFill>
                          <a:schemeClr val="lt1"/>
                        </a:solidFill>
                      </a:endParaRPr>
                    </a:p>
                  </a:txBody>
                  <a:tcPr marL="91425" marR="91425" marT="91425" marB="91425">
                    <a:solidFill>
                      <a:srgbClr val="1B786E"/>
                    </a:solidFill>
                  </a:tcPr>
                </a:tc>
                <a:tc>
                  <a:txBody>
                    <a:bodyPr/>
                    <a:lstStyle/>
                    <a:p>
                      <a:pPr marL="0" lvl="0" indent="0" algn="ctr" rtl="0">
                        <a:spcBef>
                          <a:spcPts val="0"/>
                        </a:spcBef>
                        <a:spcAft>
                          <a:spcPts val="0"/>
                        </a:spcAft>
                        <a:buNone/>
                      </a:pPr>
                      <a:r>
                        <a:rPr lang="en" b="1" dirty="0">
                          <a:solidFill>
                            <a:schemeClr val="lt1"/>
                          </a:solidFill>
                        </a:rPr>
                        <a:t>Actual 2020-21</a:t>
                      </a:r>
                      <a:endParaRPr b="1" dirty="0">
                        <a:solidFill>
                          <a:schemeClr val="lt1"/>
                        </a:solidFill>
                      </a:endParaRPr>
                    </a:p>
                  </a:txBody>
                  <a:tcPr marL="91425" marR="91425" marT="91425" marB="91425">
                    <a:solidFill>
                      <a:srgbClr val="1B786E"/>
                    </a:solidFill>
                  </a:tcPr>
                </a:tc>
                <a:tc>
                  <a:txBody>
                    <a:bodyPr/>
                    <a:lstStyle/>
                    <a:p>
                      <a:pPr marL="0" lvl="0" indent="0" algn="ctr" rtl="0">
                        <a:spcBef>
                          <a:spcPts val="0"/>
                        </a:spcBef>
                        <a:spcAft>
                          <a:spcPts val="0"/>
                        </a:spcAft>
                        <a:buNone/>
                      </a:pPr>
                      <a:r>
                        <a:rPr lang="en" b="1">
                          <a:solidFill>
                            <a:schemeClr val="lt1"/>
                          </a:solidFill>
                        </a:rPr>
                        <a:t>Projected 2021-22</a:t>
                      </a:r>
                      <a:endParaRPr b="1">
                        <a:solidFill>
                          <a:schemeClr val="lt1"/>
                        </a:solidFill>
                      </a:endParaRPr>
                    </a:p>
                  </a:txBody>
                  <a:tcPr marL="91425" marR="91425" marT="91425" marB="91425">
                    <a:solidFill>
                      <a:srgbClr val="1B786E"/>
                    </a:solidFill>
                  </a:tcPr>
                </a:tc>
                <a:tc>
                  <a:txBody>
                    <a:bodyPr/>
                    <a:lstStyle/>
                    <a:p>
                      <a:pPr marL="0" lvl="0" indent="0" algn="ctr" rtl="0">
                        <a:spcBef>
                          <a:spcPts val="0"/>
                        </a:spcBef>
                        <a:spcAft>
                          <a:spcPts val="0"/>
                        </a:spcAft>
                        <a:buClr>
                          <a:schemeClr val="dk1"/>
                        </a:buClr>
                        <a:buSzPts val="1100"/>
                        <a:buFont typeface="Arial"/>
                        <a:buNone/>
                      </a:pPr>
                      <a:r>
                        <a:rPr lang="en" b="1">
                          <a:solidFill>
                            <a:schemeClr val="lt1"/>
                          </a:solidFill>
                        </a:rPr>
                        <a:t>Projected 2022-23</a:t>
                      </a:r>
                      <a:endParaRPr b="1">
                        <a:solidFill>
                          <a:schemeClr val="lt1"/>
                        </a:solidFill>
                      </a:endParaRPr>
                    </a:p>
                  </a:txBody>
                  <a:tcPr marL="91425" marR="91425" marT="91425" marB="91425">
                    <a:solidFill>
                      <a:srgbClr val="1B786E"/>
                    </a:solidFill>
                  </a:tcPr>
                </a:tc>
                <a:tc>
                  <a:txBody>
                    <a:bodyPr/>
                    <a:lstStyle/>
                    <a:p>
                      <a:pPr marL="0" lvl="0" indent="0" algn="ctr" rtl="0">
                        <a:spcBef>
                          <a:spcPts val="0"/>
                        </a:spcBef>
                        <a:spcAft>
                          <a:spcPts val="0"/>
                        </a:spcAft>
                        <a:buNone/>
                      </a:pPr>
                      <a:r>
                        <a:rPr lang="en" b="1">
                          <a:solidFill>
                            <a:schemeClr val="lt1"/>
                          </a:solidFill>
                        </a:rPr>
                        <a:t>21-22 vs. 20-21</a:t>
                      </a:r>
                      <a:endParaRPr b="1">
                        <a:solidFill>
                          <a:schemeClr val="lt1"/>
                        </a:solidFill>
                      </a:endParaRPr>
                    </a:p>
                  </a:txBody>
                  <a:tcPr marL="91425" marR="91425" marT="91425" marB="91425">
                    <a:solidFill>
                      <a:srgbClr val="1B786E"/>
                    </a:solidFill>
                  </a:tcPr>
                </a:tc>
                <a:tc>
                  <a:txBody>
                    <a:bodyPr/>
                    <a:lstStyle/>
                    <a:p>
                      <a:pPr marL="0" lvl="0" indent="0" algn="ctr" rtl="0">
                        <a:spcBef>
                          <a:spcPts val="0"/>
                        </a:spcBef>
                        <a:spcAft>
                          <a:spcPts val="0"/>
                        </a:spcAft>
                        <a:buNone/>
                      </a:pPr>
                      <a:r>
                        <a:rPr lang="en" b="1">
                          <a:solidFill>
                            <a:schemeClr val="lt1"/>
                          </a:solidFill>
                        </a:rPr>
                        <a:t>22-23 vs. 21-22</a:t>
                      </a:r>
                      <a:endParaRPr b="1">
                        <a:solidFill>
                          <a:schemeClr val="lt1"/>
                        </a:solidFill>
                      </a:endParaRPr>
                    </a:p>
                  </a:txBody>
                  <a:tcPr marL="91425" marR="91425" marT="91425" marB="91425">
                    <a:solidFill>
                      <a:srgbClr val="1B786E"/>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b="1"/>
                        <a:t>JK/SK</a:t>
                      </a:r>
                      <a:endParaRPr b="1"/>
                    </a:p>
                  </a:txBody>
                  <a:tcPr marL="91425" marR="91425" marT="91425" marB="91425"/>
                </a:tc>
                <a:tc>
                  <a:txBody>
                    <a:bodyPr/>
                    <a:lstStyle/>
                    <a:p>
                      <a:pPr marL="0" lvl="0" indent="0" algn="r" rtl="0">
                        <a:spcBef>
                          <a:spcPts val="0"/>
                        </a:spcBef>
                        <a:spcAft>
                          <a:spcPts val="0"/>
                        </a:spcAft>
                        <a:buNone/>
                      </a:pPr>
                      <a:r>
                        <a:rPr lang="en"/>
                        <a:t>31,557</a:t>
                      </a:r>
                      <a:endParaRPr/>
                    </a:p>
                  </a:txBody>
                  <a:tcPr marL="91425" marR="91425" marT="91425" marB="91425"/>
                </a:tc>
                <a:tc>
                  <a:txBody>
                    <a:bodyPr/>
                    <a:lstStyle/>
                    <a:p>
                      <a:pPr marL="0" lvl="0" indent="0" algn="r" rtl="0">
                        <a:spcBef>
                          <a:spcPts val="0"/>
                        </a:spcBef>
                        <a:spcAft>
                          <a:spcPts val="0"/>
                        </a:spcAft>
                        <a:buNone/>
                      </a:pPr>
                      <a:r>
                        <a:rPr lang="en"/>
                        <a:t>30,566</a:t>
                      </a:r>
                      <a:endParaRPr/>
                    </a:p>
                  </a:txBody>
                  <a:tcPr marL="91425" marR="91425" marT="91425" marB="91425"/>
                </a:tc>
                <a:tc>
                  <a:txBody>
                    <a:bodyPr/>
                    <a:lstStyle/>
                    <a:p>
                      <a:pPr marL="0" lvl="0" indent="0" algn="r" rtl="0">
                        <a:spcBef>
                          <a:spcPts val="0"/>
                        </a:spcBef>
                        <a:spcAft>
                          <a:spcPts val="0"/>
                        </a:spcAft>
                        <a:buNone/>
                      </a:pPr>
                      <a:r>
                        <a:rPr lang="en"/>
                        <a:t>30,135</a:t>
                      </a:r>
                      <a:endParaRPr/>
                    </a:p>
                  </a:txBody>
                  <a:tcPr marL="91425" marR="91425" marT="91425" marB="91425"/>
                </a:tc>
                <a:tc>
                  <a:txBody>
                    <a:bodyPr/>
                    <a:lstStyle/>
                    <a:p>
                      <a:pPr marL="0" lvl="0" indent="0" algn="r" rtl="0">
                        <a:spcBef>
                          <a:spcPts val="0"/>
                        </a:spcBef>
                        <a:spcAft>
                          <a:spcPts val="0"/>
                        </a:spcAft>
                        <a:buNone/>
                      </a:pPr>
                      <a:r>
                        <a:rPr lang="en"/>
                        <a:t>(991)</a:t>
                      </a:r>
                      <a:endParaRPr/>
                    </a:p>
                  </a:txBody>
                  <a:tcPr marL="91425" marR="91425" marT="91425" marB="91425"/>
                </a:tc>
                <a:tc>
                  <a:txBody>
                    <a:bodyPr/>
                    <a:lstStyle/>
                    <a:p>
                      <a:pPr marL="0" lvl="0" indent="0" algn="r" rtl="0">
                        <a:spcBef>
                          <a:spcPts val="0"/>
                        </a:spcBef>
                        <a:spcAft>
                          <a:spcPts val="0"/>
                        </a:spcAft>
                        <a:buNone/>
                      </a:pPr>
                      <a:r>
                        <a:rPr lang="en"/>
                        <a:t>(431)</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b="1" dirty="0"/>
                        <a:t>Grade 1-3</a:t>
                      </a:r>
                      <a:endParaRPr b="1" dirty="0"/>
                    </a:p>
                  </a:txBody>
                  <a:tcPr marL="91425" marR="91425" marT="91425" marB="91425"/>
                </a:tc>
                <a:tc>
                  <a:txBody>
                    <a:bodyPr/>
                    <a:lstStyle/>
                    <a:p>
                      <a:pPr marL="0" lvl="0" indent="0" algn="r" rtl="0">
                        <a:spcBef>
                          <a:spcPts val="0"/>
                        </a:spcBef>
                        <a:spcAft>
                          <a:spcPts val="0"/>
                        </a:spcAft>
                        <a:buNone/>
                      </a:pPr>
                      <a:r>
                        <a:rPr lang="en" dirty="0"/>
                        <a:t>51,688</a:t>
                      </a:r>
                      <a:endParaRPr dirty="0"/>
                    </a:p>
                  </a:txBody>
                  <a:tcPr marL="91425" marR="91425" marT="91425" marB="91425"/>
                </a:tc>
                <a:tc>
                  <a:txBody>
                    <a:bodyPr/>
                    <a:lstStyle/>
                    <a:p>
                      <a:pPr marL="0" lvl="0" indent="0" algn="r" rtl="0">
                        <a:spcBef>
                          <a:spcPts val="0"/>
                        </a:spcBef>
                        <a:spcAft>
                          <a:spcPts val="0"/>
                        </a:spcAft>
                        <a:buNone/>
                      </a:pPr>
                      <a:r>
                        <a:rPr lang="en"/>
                        <a:t>49,311</a:t>
                      </a:r>
                      <a:endParaRPr/>
                    </a:p>
                  </a:txBody>
                  <a:tcPr marL="91425" marR="91425" marT="91425" marB="91425"/>
                </a:tc>
                <a:tc>
                  <a:txBody>
                    <a:bodyPr/>
                    <a:lstStyle/>
                    <a:p>
                      <a:pPr marL="0" lvl="0" indent="0" algn="r" rtl="0">
                        <a:spcBef>
                          <a:spcPts val="0"/>
                        </a:spcBef>
                        <a:spcAft>
                          <a:spcPts val="0"/>
                        </a:spcAft>
                        <a:buNone/>
                      </a:pPr>
                      <a:r>
                        <a:rPr lang="en"/>
                        <a:t>47,320</a:t>
                      </a:r>
                      <a:endParaRPr/>
                    </a:p>
                  </a:txBody>
                  <a:tcPr marL="91425" marR="91425" marT="91425" marB="91425"/>
                </a:tc>
                <a:tc>
                  <a:txBody>
                    <a:bodyPr/>
                    <a:lstStyle/>
                    <a:p>
                      <a:pPr marL="0" lvl="0" indent="0" algn="r" rtl="0">
                        <a:spcBef>
                          <a:spcPts val="0"/>
                        </a:spcBef>
                        <a:spcAft>
                          <a:spcPts val="0"/>
                        </a:spcAft>
                        <a:buNone/>
                      </a:pPr>
                      <a:r>
                        <a:rPr lang="en"/>
                        <a:t>(2,377)</a:t>
                      </a:r>
                      <a:endParaRPr/>
                    </a:p>
                  </a:txBody>
                  <a:tcPr marL="91425" marR="91425" marT="91425" marB="91425"/>
                </a:tc>
                <a:tc>
                  <a:txBody>
                    <a:bodyPr/>
                    <a:lstStyle/>
                    <a:p>
                      <a:pPr marL="0" lvl="0" indent="0" algn="r" rtl="0">
                        <a:spcBef>
                          <a:spcPts val="0"/>
                        </a:spcBef>
                        <a:spcAft>
                          <a:spcPts val="0"/>
                        </a:spcAft>
                        <a:buNone/>
                      </a:pPr>
                      <a:r>
                        <a:rPr lang="en"/>
                        <a:t>(1,991)</a:t>
                      </a: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b="1"/>
                        <a:t>Grade 4-8</a:t>
                      </a:r>
                      <a:endParaRPr b="1"/>
                    </a:p>
                  </a:txBody>
                  <a:tcPr marL="91425" marR="91425" marT="91425" marB="91425"/>
                </a:tc>
                <a:tc>
                  <a:txBody>
                    <a:bodyPr/>
                    <a:lstStyle/>
                    <a:p>
                      <a:pPr marL="0" lvl="0" indent="0" algn="r" rtl="0">
                        <a:spcBef>
                          <a:spcPts val="0"/>
                        </a:spcBef>
                        <a:spcAft>
                          <a:spcPts val="0"/>
                        </a:spcAft>
                        <a:buNone/>
                      </a:pPr>
                      <a:r>
                        <a:rPr lang="en"/>
                        <a:t>84,381</a:t>
                      </a:r>
                      <a:endParaRPr/>
                    </a:p>
                  </a:txBody>
                  <a:tcPr marL="91425" marR="91425" marT="91425" marB="91425"/>
                </a:tc>
                <a:tc>
                  <a:txBody>
                    <a:bodyPr/>
                    <a:lstStyle/>
                    <a:p>
                      <a:pPr marL="0" lvl="0" indent="0" algn="r" rtl="0">
                        <a:spcBef>
                          <a:spcPts val="0"/>
                        </a:spcBef>
                        <a:spcAft>
                          <a:spcPts val="0"/>
                        </a:spcAft>
                        <a:buNone/>
                      </a:pPr>
                      <a:r>
                        <a:rPr lang="en"/>
                        <a:t>81,889</a:t>
                      </a:r>
                      <a:endParaRPr/>
                    </a:p>
                  </a:txBody>
                  <a:tcPr marL="91425" marR="91425" marT="91425" marB="91425"/>
                </a:tc>
                <a:tc>
                  <a:txBody>
                    <a:bodyPr/>
                    <a:lstStyle/>
                    <a:p>
                      <a:pPr marL="0" lvl="0" indent="0" algn="r" rtl="0">
                        <a:spcBef>
                          <a:spcPts val="0"/>
                        </a:spcBef>
                        <a:spcAft>
                          <a:spcPts val="0"/>
                        </a:spcAft>
                        <a:buNone/>
                      </a:pPr>
                      <a:r>
                        <a:rPr lang="en"/>
                        <a:t>80,312</a:t>
                      </a:r>
                      <a:endParaRPr/>
                    </a:p>
                  </a:txBody>
                  <a:tcPr marL="91425" marR="91425" marT="91425" marB="91425"/>
                </a:tc>
                <a:tc>
                  <a:txBody>
                    <a:bodyPr/>
                    <a:lstStyle/>
                    <a:p>
                      <a:pPr marL="0" lvl="0" indent="0" algn="r" rtl="0">
                        <a:spcBef>
                          <a:spcPts val="0"/>
                        </a:spcBef>
                        <a:spcAft>
                          <a:spcPts val="0"/>
                        </a:spcAft>
                        <a:buNone/>
                      </a:pPr>
                      <a:r>
                        <a:rPr lang="en"/>
                        <a:t>(2,492)</a:t>
                      </a:r>
                      <a:endParaRPr/>
                    </a:p>
                  </a:txBody>
                  <a:tcPr marL="91425" marR="91425" marT="91425" marB="91425"/>
                </a:tc>
                <a:tc>
                  <a:txBody>
                    <a:bodyPr/>
                    <a:lstStyle/>
                    <a:p>
                      <a:pPr marL="0" lvl="0" indent="0" algn="r" rtl="0">
                        <a:spcBef>
                          <a:spcPts val="0"/>
                        </a:spcBef>
                        <a:spcAft>
                          <a:spcPts val="0"/>
                        </a:spcAft>
                        <a:buNone/>
                      </a:pPr>
                      <a:r>
                        <a:rPr lang="en"/>
                        <a:t>(1,577)</a:t>
                      </a:r>
                      <a:endParaRPr/>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spcBef>
                          <a:spcPts val="0"/>
                        </a:spcBef>
                        <a:spcAft>
                          <a:spcPts val="0"/>
                        </a:spcAft>
                        <a:buNone/>
                      </a:pPr>
                      <a:r>
                        <a:rPr lang="en" b="1"/>
                        <a:t>Total Elementary </a:t>
                      </a:r>
                      <a:endParaRPr b="1"/>
                    </a:p>
                  </a:txBody>
                  <a:tcPr marL="91425" marR="91425" marT="91425" marB="91425"/>
                </a:tc>
                <a:tc>
                  <a:txBody>
                    <a:bodyPr/>
                    <a:lstStyle/>
                    <a:p>
                      <a:pPr marL="0" lvl="0" indent="0" algn="r" rtl="0">
                        <a:spcBef>
                          <a:spcPts val="0"/>
                        </a:spcBef>
                        <a:spcAft>
                          <a:spcPts val="0"/>
                        </a:spcAft>
                        <a:buNone/>
                      </a:pPr>
                      <a:r>
                        <a:rPr lang="en" b="1"/>
                        <a:t>167,626</a:t>
                      </a:r>
                      <a:endParaRPr b="1"/>
                    </a:p>
                  </a:txBody>
                  <a:tcPr marL="91425" marR="91425" marT="91425" marB="91425"/>
                </a:tc>
                <a:tc>
                  <a:txBody>
                    <a:bodyPr/>
                    <a:lstStyle/>
                    <a:p>
                      <a:pPr marL="0" lvl="0" indent="0" algn="r" rtl="0">
                        <a:spcBef>
                          <a:spcPts val="0"/>
                        </a:spcBef>
                        <a:spcAft>
                          <a:spcPts val="0"/>
                        </a:spcAft>
                        <a:buNone/>
                      </a:pPr>
                      <a:r>
                        <a:rPr lang="en" b="1" dirty="0"/>
                        <a:t>161,766</a:t>
                      </a:r>
                      <a:endParaRPr b="1" dirty="0"/>
                    </a:p>
                  </a:txBody>
                  <a:tcPr marL="91425" marR="91425" marT="91425" marB="91425"/>
                </a:tc>
                <a:tc>
                  <a:txBody>
                    <a:bodyPr/>
                    <a:lstStyle/>
                    <a:p>
                      <a:pPr marL="0" lvl="0" indent="0" algn="r" rtl="0">
                        <a:spcBef>
                          <a:spcPts val="0"/>
                        </a:spcBef>
                        <a:spcAft>
                          <a:spcPts val="0"/>
                        </a:spcAft>
                        <a:buNone/>
                      </a:pPr>
                      <a:r>
                        <a:rPr lang="en" b="1"/>
                        <a:t>157,767</a:t>
                      </a:r>
                      <a:endParaRPr b="1"/>
                    </a:p>
                  </a:txBody>
                  <a:tcPr marL="91425" marR="91425" marT="91425" marB="91425"/>
                </a:tc>
                <a:tc>
                  <a:txBody>
                    <a:bodyPr/>
                    <a:lstStyle/>
                    <a:p>
                      <a:pPr marL="0" lvl="0" indent="0" algn="r" rtl="0">
                        <a:spcBef>
                          <a:spcPts val="0"/>
                        </a:spcBef>
                        <a:spcAft>
                          <a:spcPts val="0"/>
                        </a:spcAft>
                        <a:buNone/>
                      </a:pPr>
                      <a:r>
                        <a:rPr lang="en"/>
                        <a:t>(5,860)</a:t>
                      </a:r>
                      <a:endParaRPr/>
                    </a:p>
                  </a:txBody>
                  <a:tcPr marL="91425" marR="91425" marT="91425" marB="91425"/>
                </a:tc>
                <a:tc>
                  <a:txBody>
                    <a:bodyPr/>
                    <a:lstStyle/>
                    <a:p>
                      <a:pPr marL="0" lvl="0" indent="0" algn="r" rtl="0">
                        <a:spcBef>
                          <a:spcPts val="0"/>
                        </a:spcBef>
                        <a:spcAft>
                          <a:spcPts val="0"/>
                        </a:spcAft>
                        <a:buNone/>
                      </a:pPr>
                      <a:r>
                        <a:rPr lang="en"/>
                        <a:t>(3,999)</a:t>
                      </a:r>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b="1"/>
                        <a:t>Secondary</a:t>
                      </a:r>
                      <a:endParaRPr b="1"/>
                    </a:p>
                  </a:txBody>
                  <a:tcPr marL="91425" marR="91425" marT="91425" marB="91425"/>
                </a:tc>
                <a:tc>
                  <a:txBody>
                    <a:bodyPr/>
                    <a:lstStyle/>
                    <a:p>
                      <a:pPr marL="0" lvl="0" indent="0" algn="r" rtl="0">
                        <a:spcBef>
                          <a:spcPts val="0"/>
                        </a:spcBef>
                        <a:spcAft>
                          <a:spcPts val="0"/>
                        </a:spcAft>
                        <a:buNone/>
                      </a:pPr>
                      <a:r>
                        <a:rPr lang="en"/>
                        <a:t>68,179</a:t>
                      </a:r>
                      <a:endParaRPr/>
                    </a:p>
                  </a:txBody>
                  <a:tcPr marL="91425" marR="91425" marT="91425" marB="91425"/>
                </a:tc>
                <a:tc>
                  <a:txBody>
                    <a:bodyPr/>
                    <a:lstStyle/>
                    <a:p>
                      <a:pPr marL="0" lvl="0" indent="0" algn="r" rtl="0">
                        <a:spcBef>
                          <a:spcPts val="0"/>
                        </a:spcBef>
                        <a:spcAft>
                          <a:spcPts val="0"/>
                        </a:spcAft>
                        <a:buNone/>
                      </a:pPr>
                      <a:r>
                        <a:rPr lang="en"/>
                        <a:t>69,087</a:t>
                      </a:r>
                      <a:endParaRPr/>
                    </a:p>
                  </a:txBody>
                  <a:tcPr marL="91425" marR="91425" marT="91425" marB="91425"/>
                </a:tc>
                <a:tc>
                  <a:txBody>
                    <a:bodyPr/>
                    <a:lstStyle/>
                    <a:p>
                      <a:pPr marL="0" lvl="0" indent="0" algn="r" rtl="0">
                        <a:spcBef>
                          <a:spcPts val="0"/>
                        </a:spcBef>
                        <a:spcAft>
                          <a:spcPts val="0"/>
                        </a:spcAft>
                        <a:buNone/>
                      </a:pPr>
                      <a:r>
                        <a:rPr lang="en"/>
                        <a:t>68,857</a:t>
                      </a:r>
                      <a:endParaRPr/>
                    </a:p>
                  </a:txBody>
                  <a:tcPr marL="91425" marR="91425" marT="91425" marB="91425"/>
                </a:tc>
                <a:tc>
                  <a:txBody>
                    <a:bodyPr/>
                    <a:lstStyle/>
                    <a:p>
                      <a:pPr marL="0" lvl="0" indent="0" algn="r" rtl="0">
                        <a:spcBef>
                          <a:spcPts val="0"/>
                        </a:spcBef>
                        <a:spcAft>
                          <a:spcPts val="0"/>
                        </a:spcAft>
                        <a:buNone/>
                      </a:pPr>
                      <a:r>
                        <a:rPr lang="en"/>
                        <a:t>907</a:t>
                      </a:r>
                      <a:endParaRPr/>
                    </a:p>
                  </a:txBody>
                  <a:tcPr marL="91425" marR="91425" marT="91425" marB="91425"/>
                </a:tc>
                <a:tc>
                  <a:txBody>
                    <a:bodyPr/>
                    <a:lstStyle/>
                    <a:p>
                      <a:pPr marL="0" lvl="0" indent="0" algn="r" rtl="0">
                        <a:spcBef>
                          <a:spcPts val="0"/>
                        </a:spcBef>
                        <a:spcAft>
                          <a:spcPts val="0"/>
                        </a:spcAft>
                        <a:buNone/>
                      </a:pPr>
                      <a:r>
                        <a:rPr lang="en"/>
                        <a:t>(230)</a:t>
                      </a:r>
                      <a:endParaRPr/>
                    </a:p>
                  </a:txBody>
                  <a:tcPr marL="91425" marR="91425" marT="91425" marB="91425"/>
                </a:tc>
                <a:extLst>
                  <a:ext uri="{0D108BD9-81ED-4DB2-BD59-A6C34878D82A}">
                    <a16:rowId xmlns:a16="http://schemas.microsoft.com/office/drawing/2014/main" val="10005"/>
                  </a:ext>
                </a:extLst>
              </a:tr>
              <a:tr h="609575">
                <a:tc>
                  <a:txBody>
                    <a:bodyPr/>
                    <a:lstStyle/>
                    <a:p>
                      <a:pPr marL="0" lvl="0" indent="0" algn="l" rtl="0">
                        <a:spcBef>
                          <a:spcPts val="0"/>
                        </a:spcBef>
                        <a:spcAft>
                          <a:spcPts val="0"/>
                        </a:spcAft>
                        <a:buNone/>
                      </a:pPr>
                      <a:r>
                        <a:rPr lang="en" b="1" dirty="0"/>
                        <a:t>Total Day School</a:t>
                      </a:r>
                      <a:endParaRPr b="1" dirty="0"/>
                    </a:p>
                  </a:txBody>
                  <a:tcPr marL="91425" marR="91425" marT="91425" marB="91425">
                    <a:solidFill>
                      <a:srgbClr val="D9EAD3"/>
                    </a:solidFill>
                  </a:tcPr>
                </a:tc>
                <a:tc>
                  <a:txBody>
                    <a:bodyPr/>
                    <a:lstStyle/>
                    <a:p>
                      <a:pPr marL="0" lvl="0" indent="0" algn="r" rtl="0">
                        <a:spcBef>
                          <a:spcPts val="0"/>
                        </a:spcBef>
                        <a:spcAft>
                          <a:spcPts val="0"/>
                        </a:spcAft>
                        <a:buNone/>
                      </a:pPr>
                      <a:r>
                        <a:rPr lang="en" b="1" dirty="0"/>
                        <a:t>235,805</a:t>
                      </a:r>
                      <a:endParaRPr b="1" dirty="0"/>
                    </a:p>
                  </a:txBody>
                  <a:tcPr marL="91425" marR="91425" marT="91425" marB="91425">
                    <a:solidFill>
                      <a:srgbClr val="D9EAD3"/>
                    </a:solidFill>
                  </a:tcPr>
                </a:tc>
                <a:tc>
                  <a:txBody>
                    <a:bodyPr/>
                    <a:lstStyle/>
                    <a:p>
                      <a:pPr marL="0" lvl="0" indent="0" algn="r" rtl="0">
                        <a:spcBef>
                          <a:spcPts val="0"/>
                        </a:spcBef>
                        <a:spcAft>
                          <a:spcPts val="0"/>
                        </a:spcAft>
                        <a:buNone/>
                      </a:pPr>
                      <a:r>
                        <a:rPr lang="en" b="1"/>
                        <a:t>230,853</a:t>
                      </a:r>
                      <a:endParaRPr b="1"/>
                    </a:p>
                  </a:txBody>
                  <a:tcPr marL="91425" marR="91425" marT="91425" marB="91425">
                    <a:solidFill>
                      <a:srgbClr val="D9EAD3"/>
                    </a:solidFill>
                  </a:tcPr>
                </a:tc>
                <a:tc>
                  <a:txBody>
                    <a:bodyPr/>
                    <a:lstStyle/>
                    <a:p>
                      <a:pPr marL="0" lvl="0" indent="0" algn="r" rtl="0">
                        <a:spcBef>
                          <a:spcPts val="0"/>
                        </a:spcBef>
                        <a:spcAft>
                          <a:spcPts val="0"/>
                        </a:spcAft>
                        <a:buNone/>
                      </a:pPr>
                      <a:r>
                        <a:rPr lang="en" b="1"/>
                        <a:t>226,624</a:t>
                      </a:r>
                      <a:endParaRPr b="1"/>
                    </a:p>
                  </a:txBody>
                  <a:tcPr marL="91425" marR="91425" marT="91425" marB="91425">
                    <a:solidFill>
                      <a:srgbClr val="D9EAD3"/>
                    </a:solidFill>
                  </a:tcPr>
                </a:tc>
                <a:tc>
                  <a:txBody>
                    <a:bodyPr/>
                    <a:lstStyle/>
                    <a:p>
                      <a:pPr marL="0" lvl="0" indent="0" algn="r" rtl="0">
                        <a:spcBef>
                          <a:spcPts val="0"/>
                        </a:spcBef>
                        <a:spcAft>
                          <a:spcPts val="0"/>
                        </a:spcAft>
                        <a:buNone/>
                      </a:pPr>
                      <a:r>
                        <a:rPr lang="en" b="1"/>
                        <a:t>(4,953)</a:t>
                      </a:r>
                      <a:endParaRPr b="1"/>
                    </a:p>
                  </a:txBody>
                  <a:tcPr marL="91425" marR="91425" marT="91425" marB="91425">
                    <a:solidFill>
                      <a:srgbClr val="D9EAD3"/>
                    </a:solidFill>
                  </a:tcPr>
                </a:tc>
                <a:tc>
                  <a:txBody>
                    <a:bodyPr/>
                    <a:lstStyle/>
                    <a:p>
                      <a:pPr marL="0" lvl="0" indent="0" algn="r" rtl="0">
                        <a:spcBef>
                          <a:spcPts val="0"/>
                        </a:spcBef>
                        <a:spcAft>
                          <a:spcPts val="0"/>
                        </a:spcAft>
                        <a:buNone/>
                      </a:pPr>
                      <a:r>
                        <a:rPr lang="en" b="1" dirty="0"/>
                        <a:t>(4,229)</a:t>
                      </a:r>
                      <a:endParaRPr b="1" dirty="0"/>
                    </a:p>
                  </a:txBody>
                  <a:tcPr marL="91425" marR="91425" marT="91425" marB="91425">
                    <a:solidFill>
                      <a:srgbClr val="D9EAD3"/>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8"/>
        <p:cNvGrpSpPr/>
        <p:nvPr/>
      </p:nvGrpSpPr>
      <p:grpSpPr>
        <a:xfrm>
          <a:off x="0" y="0"/>
          <a:ext cx="0" cy="0"/>
          <a:chOff x="0" y="0"/>
          <a:chExt cx="0" cy="0"/>
        </a:xfrm>
      </p:grpSpPr>
      <p:pic>
        <p:nvPicPr>
          <p:cNvPr id="129" name="Google Shape;129;p28" descr="Watermark image of a map of Canada with Indigenous Canadian elements incorporated. Decorative. "/>
          <p:cNvPicPr preferRelativeResize="0"/>
          <p:nvPr/>
        </p:nvPicPr>
        <p:blipFill>
          <a:blip r:embed="rId3">
            <a:alphaModFix/>
          </a:blip>
          <a:stretch>
            <a:fillRect/>
          </a:stretch>
        </p:blipFill>
        <p:spPr>
          <a:xfrm>
            <a:off x="1446825" y="0"/>
            <a:ext cx="6250351" cy="4745401"/>
          </a:xfrm>
          <a:prstGeom prst="rect">
            <a:avLst/>
          </a:prstGeom>
          <a:noFill/>
          <a:ln>
            <a:noFill/>
          </a:ln>
        </p:spPr>
      </p:pic>
      <p:sp>
        <p:nvSpPr>
          <p:cNvPr id="131" name="Google Shape;131;p28"/>
          <p:cNvSpPr txBox="1">
            <a:spLocks noGrp="1"/>
          </p:cNvSpPr>
          <p:nvPr>
            <p:ph type="title" idx="4294967295"/>
          </p:nvPr>
        </p:nvSpPr>
        <p:spPr>
          <a:xfrm>
            <a:off x="441603" y="64275"/>
            <a:ext cx="8260800" cy="779700"/>
          </a:xfrm>
          <a:prstGeom prst="rect">
            <a:avLst/>
          </a:prstGeom>
        </p:spPr>
        <p:txBody>
          <a:bodyPr spcFirstLastPara="1" wrap="square" lIns="91425" tIns="91425" rIns="91425" bIns="91425" anchor="ctr" anchorCtr="0">
            <a:noAutofit/>
          </a:bodyPr>
          <a:lstStyle/>
          <a:p>
            <a:pPr marL="0" lvl="0" indent="0" algn="ctr" rtl="0">
              <a:spcBef>
                <a:spcPts val="0"/>
              </a:spcBef>
              <a:spcAft>
                <a:spcPts val="300"/>
              </a:spcAft>
              <a:buNone/>
            </a:pPr>
            <a:r>
              <a:rPr lang="en" sz="3000" b="1" dirty="0">
                <a:latin typeface="Arial"/>
                <a:ea typeface="Arial"/>
                <a:cs typeface="Arial"/>
                <a:sym typeface="Arial"/>
              </a:rPr>
              <a:t>Acknowledgement of Traditional Lands</a:t>
            </a:r>
            <a:endParaRPr sz="3000" b="1" dirty="0">
              <a:solidFill>
                <a:srgbClr val="000000"/>
              </a:solidFill>
              <a:latin typeface="Arial"/>
              <a:ea typeface="Arial"/>
              <a:cs typeface="Arial"/>
              <a:sym typeface="Arial"/>
            </a:endParaRPr>
          </a:p>
        </p:txBody>
      </p:sp>
      <p:sp>
        <p:nvSpPr>
          <p:cNvPr id="130" name="Google Shape;130;p28"/>
          <p:cNvSpPr txBox="1"/>
          <p:nvPr/>
        </p:nvSpPr>
        <p:spPr>
          <a:xfrm>
            <a:off x="310525" y="843975"/>
            <a:ext cx="8519400" cy="37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PT Sans"/>
                <a:ea typeface="PT Sans"/>
                <a:cs typeface="PT Sans"/>
                <a:sym typeface="PT Sans"/>
              </a:rPr>
              <a:t>We acknowledge we are hosted on the lands of the Mississaugas of the Anishinaabe (A NISH NA BEE), the Haudenosaunee (HOE DENA SHOW NEE) Confederacy and the Wendat. We also recognize the enduring presence of all First Nations, Métis and Inuit people.</a:t>
            </a:r>
            <a:endParaRPr sz="1800" dirty="0">
              <a:latin typeface="PT Sans"/>
              <a:ea typeface="PT Sans"/>
              <a:cs typeface="PT Sans"/>
              <a:sym typeface="PT Sans"/>
            </a:endParaRPr>
          </a:p>
          <a:p>
            <a:pPr marL="0" lvl="0" indent="0" algn="l" rtl="0">
              <a:spcBef>
                <a:spcPts val="0"/>
              </a:spcBef>
              <a:spcAft>
                <a:spcPts val="0"/>
              </a:spcAft>
              <a:buNone/>
            </a:pPr>
            <a:endParaRPr sz="1800" dirty="0">
              <a:latin typeface="PT Sans"/>
              <a:ea typeface="PT Sans"/>
              <a:cs typeface="PT Sans"/>
              <a:sym typeface="PT Sans"/>
            </a:endParaRPr>
          </a:p>
          <a:p>
            <a:pPr marL="0" lvl="0" indent="0" algn="l" rtl="0">
              <a:spcBef>
                <a:spcPts val="0"/>
              </a:spcBef>
              <a:spcAft>
                <a:spcPts val="0"/>
              </a:spcAft>
              <a:buNone/>
            </a:pPr>
            <a:endParaRPr sz="1800" dirty="0">
              <a:latin typeface="PT Sans"/>
              <a:ea typeface="PT Sans"/>
              <a:cs typeface="PT Sans"/>
              <a:sym typeface="PT Sans"/>
            </a:endParaRPr>
          </a:p>
          <a:p>
            <a:pPr marL="0" lvl="0" indent="0" algn="l" rtl="0">
              <a:spcBef>
                <a:spcPts val="0"/>
              </a:spcBef>
              <a:spcAft>
                <a:spcPts val="0"/>
              </a:spcAft>
              <a:buNone/>
            </a:pPr>
            <a:r>
              <a:rPr lang="en" sz="1800" b="1" dirty="0">
                <a:latin typeface="PT Sans"/>
                <a:ea typeface="PT Sans"/>
                <a:cs typeface="PT Sans"/>
                <a:sym typeface="PT Sans"/>
              </a:rPr>
              <a:t>Reconnaissance des Terres Traditionnelles</a:t>
            </a:r>
            <a:endParaRPr sz="1800" b="1" dirty="0">
              <a:latin typeface="PT Sans"/>
              <a:ea typeface="PT Sans"/>
              <a:cs typeface="PT Sans"/>
              <a:sym typeface="PT Sans"/>
            </a:endParaRPr>
          </a:p>
          <a:p>
            <a:pPr marL="0" lvl="0" indent="0" algn="l" rtl="0">
              <a:spcBef>
                <a:spcPts val="0"/>
              </a:spcBef>
              <a:spcAft>
                <a:spcPts val="0"/>
              </a:spcAft>
              <a:buNone/>
            </a:pPr>
            <a:endParaRPr sz="1800" b="1" dirty="0">
              <a:latin typeface="PT Sans"/>
              <a:ea typeface="PT Sans"/>
              <a:cs typeface="PT Sans"/>
              <a:sym typeface="PT Sans"/>
            </a:endParaRPr>
          </a:p>
          <a:p>
            <a:pPr marL="0" lvl="0" indent="0" algn="l" rtl="0">
              <a:spcBef>
                <a:spcPts val="0"/>
              </a:spcBef>
              <a:spcAft>
                <a:spcPts val="0"/>
              </a:spcAft>
              <a:buNone/>
            </a:pPr>
            <a:r>
              <a:rPr lang="en" sz="1800" dirty="0">
                <a:latin typeface="PT Sans"/>
                <a:ea typeface="PT Sans"/>
                <a:cs typeface="PT Sans"/>
                <a:sym typeface="PT Sans"/>
              </a:rPr>
              <a:t>Nous reconnaissons que nous sommes accueillis sur les terres des Mississaugas des Anichinab</a:t>
            </a:r>
            <a:r>
              <a:rPr lang="en" sz="1800" dirty="0">
                <a:solidFill>
                  <a:schemeClr val="dk1"/>
                </a:solidFill>
                <a:latin typeface="PT Sans"/>
                <a:ea typeface="PT Sans"/>
                <a:cs typeface="PT Sans"/>
                <a:sym typeface="PT Sans"/>
              </a:rPr>
              <a:t>é</a:t>
            </a:r>
            <a:r>
              <a:rPr lang="en" sz="1800" dirty="0">
                <a:latin typeface="PT Sans"/>
                <a:ea typeface="PT Sans"/>
                <a:cs typeface="PT Sans"/>
                <a:sym typeface="PT Sans"/>
              </a:rPr>
              <a:t>s (A NISH NA BEY), de la Conf</a:t>
            </a:r>
            <a:r>
              <a:rPr lang="en" sz="1800" dirty="0">
                <a:solidFill>
                  <a:schemeClr val="dk1"/>
                </a:solidFill>
                <a:latin typeface="PT Sans"/>
                <a:ea typeface="PT Sans"/>
                <a:cs typeface="PT Sans"/>
                <a:sym typeface="PT Sans"/>
              </a:rPr>
              <a:t>é</a:t>
            </a:r>
            <a:r>
              <a:rPr lang="en" sz="1800" dirty="0">
                <a:latin typeface="PT Sans"/>
                <a:ea typeface="PT Sans"/>
                <a:cs typeface="PT Sans"/>
                <a:sym typeface="PT Sans"/>
              </a:rPr>
              <a:t>d</a:t>
            </a:r>
            <a:r>
              <a:rPr lang="en" sz="1800" dirty="0">
                <a:solidFill>
                  <a:schemeClr val="dk1"/>
                </a:solidFill>
                <a:latin typeface="PT Sans"/>
                <a:ea typeface="PT Sans"/>
                <a:cs typeface="PT Sans"/>
                <a:sym typeface="PT Sans"/>
              </a:rPr>
              <a:t>é</a:t>
            </a:r>
            <a:r>
              <a:rPr lang="en" sz="1800" dirty="0">
                <a:latin typeface="PT Sans"/>
                <a:ea typeface="PT Sans"/>
                <a:cs typeface="PT Sans"/>
                <a:sym typeface="PT Sans"/>
              </a:rPr>
              <a:t>ration Haudenosaunee (HOE DENA SHOW NE) et du Wendat. Nous voulons </a:t>
            </a:r>
            <a:r>
              <a:rPr lang="en" sz="1800" dirty="0">
                <a:solidFill>
                  <a:schemeClr val="dk1"/>
                </a:solidFill>
                <a:latin typeface="PT Sans"/>
                <a:ea typeface="PT Sans"/>
                <a:cs typeface="PT Sans"/>
                <a:sym typeface="PT Sans"/>
              </a:rPr>
              <a:t>également reconnaître la pérennité de la présence des Premières Nations, des Métis et des Inuit.</a:t>
            </a:r>
            <a:endParaRPr sz="1800" dirty="0">
              <a:latin typeface="PT Sans"/>
              <a:ea typeface="PT Sans"/>
              <a:cs typeface="PT Sans"/>
              <a:sym typeface="PT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40"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cxnSp>
        <p:nvCxnSpPr>
          <p:cNvPr id="244" name="Google Shape;244;p40">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
        <p:nvSpPr>
          <p:cNvPr id="242" name="Google Shape;242;p40"/>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Key Components of Education Funding – </a:t>
            </a:r>
            <a:b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b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21-22 Revenues</a:t>
            </a:r>
            <a:endParaRPr kumimoji="0" lang="en-CA" sz="2200" b="0" i="0" u="none" strike="noStrike" kern="0" cap="none" spc="0" normalizeH="0" baseline="0" noProof="0" dirty="0">
              <a:ln>
                <a:noFill/>
              </a:ln>
              <a:solidFill>
                <a:srgbClr val="000000"/>
              </a:solidFill>
              <a:effectLst/>
              <a:uLnTx/>
              <a:uFillTx/>
              <a:latin typeface="+mj-lt"/>
              <a:ea typeface="Arial"/>
              <a:cs typeface="Arial"/>
              <a:sym typeface="Arial"/>
            </a:endParaRPr>
          </a:p>
        </p:txBody>
      </p:sp>
      <p:sp>
        <p:nvSpPr>
          <p:cNvPr id="243" name="Google Shape;243;p40"/>
          <p:cNvSpPr txBox="1"/>
          <p:nvPr/>
        </p:nvSpPr>
        <p:spPr>
          <a:xfrm>
            <a:off x="7211928" y="1843115"/>
            <a:ext cx="1489203" cy="1784257"/>
          </a:xfrm>
          <a:prstGeom prst="rect">
            <a:avLst/>
          </a:prstGeom>
          <a:noFill/>
          <a:ln>
            <a:noFill/>
          </a:ln>
        </p:spPr>
        <p:txBody>
          <a:bodyPr spcFirstLastPara="1" wrap="square" lIns="91425" tIns="91425" rIns="91425" bIns="91425" anchor="t" anchorCtr="0">
            <a:noAutofit/>
          </a:bodyPr>
          <a:lstStyle/>
          <a:p>
            <a:pPr lvl="0">
              <a:lnSpc>
                <a:spcPct val="115000"/>
              </a:lnSpc>
            </a:pPr>
            <a:r>
              <a:rPr lang="en-CA" sz="1600" dirty="0">
                <a:highlight>
                  <a:schemeClr val="lt1"/>
                </a:highlight>
              </a:rPr>
              <a:t>TDSB’s projected revenues for 2021-22 is around $3.4 billion</a:t>
            </a:r>
            <a:endParaRPr sz="1600" dirty="0"/>
          </a:p>
          <a:p>
            <a:pPr marL="0" lvl="0" indent="0" algn="l" rtl="0">
              <a:spcBef>
                <a:spcPts val="0"/>
              </a:spcBef>
              <a:spcAft>
                <a:spcPts val="0"/>
              </a:spcAft>
              <a:buNone/>
            </a:pPr>
            <a:endParaRPr sz="1600" dirty="0">
              <a:latin typeface="PT Sans"/>
              <a:ea typeface="PT Sans"/>
              <a:cs typeface="PT Sans"/>
              <a:sym typeface="PT Sans"/>
            </a:endParaRPr>
          </a:p>
          <a:p>
            <a:pPr marL="0" lvl="0" indent="0" algn="l" rtl="0">
              <a:spcBef>
                <a:spcPts val="0"/>
              </a:spcBef>
              <a:spcAft>
                <a:spcPts val="0"/>
              </a:spcAft>
              <a:buNone/>
            </a:pPr>
            <a:endParaRPr sz="1600" dirty="0">
              <a:highlight>
                <a:srgbClr val="FFFF00"/>
              </a:highlight>
              <a:latin typeface="PT Sans"/>
              <a:ea typeface="PT Sans"/>
              <a:cs typeface="PT Sans"/>
              <a:sym typeface="PT Sans"/>
            </a:endParaRPr>
          </a:p>
        </p:txBody>
      </p:sp>
      <p:sp>
        <p:nvSpPr>
          <p:cNvPr id="2" name="TextBox 1">
            <a:extLst>
              <a:ext uri="{FF2B5EF4-FFF2-40B4-BE49-F238E27FC236}">
                <a16:creationId xmlns:a16="http://schemas.microsoft.com/office/drawing/2014/main" id="{D75BAC41-6D71-4383-BF28-B588A57E9820}"/>
              </a:ext>
            </a:extLst>
          </p:cNvPr>
          <p:cNvSpPr txBox="1"/>
          <p:nvPr/>
        </p:nvSpPr>
        <p:spPr>
          <a:xfrm>
            <a:off x="140110" y="4512152"/>
            <a:ext cx="3478643" cy="738664"/>
          </a:xfrm>
          <a:prstGeom prst="rect">
            <a:avLst/>
          </a:prstGeom>
          <a:noFill/>
        </p:spPr>
        <p:txBody>
          <a:bodyPr wrap="square" rtlCol="0">
            <a:spAutoFit/>
          </a:bodyPr>
          <a:lstStyle/>
          <a:p>
            <a:r>
              <a:rPr lang="en-CA" dirty="0"/>
              <a:t>*Figures based on 2021-22 Estimates</a:t>
            </a:r>
          </a:p>
          <a:p>
            <a:br>
              <a:rPr lang="en-CA" dirty="0"/>
            </a:br>
            <a:endParaRPr lang="en-CA" dirty="0"/>
          </a:p>
        </p:txBody>
      </p:sp>
      <p:pic>
        <p:nvPicPr>
          <p:cNvPr id="1026" name="Picture 2" descr="Pie chart indicating projected revenues for the TDSB's 2021-22 School Year. ">
            <a:extLst>
              <a:ext uri="{FF2B5EF4-FFF2-40B4-BE49-F238E27FC236}">
                <a16:creationId xmlns:a16="http://schemas.microsoft.com/office/drawing/2014/main" id="{0E7959B2-14D4-4F7A-899C-C38440B7C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50" y="1182638"/>
            <a:ext cx="6439873" cy="36988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1"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252" name="Google Shape;252;p41"/>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Key Budget Components - 2022-23 Expenses</a:t>
            </a:r>
            <a:endParaRPr kumimoji="0" lang="en-CA" sz="2200" b="0" i="0" u="none" strike="noStrike" kern="0" cap="none" spc="0" normalizeH="0" baseline="0" noProof="0" dirty="0">
              <a:ln>
                <a:noFill/>
              </a:ln>
              <a:solidFill>
                <a:srgbClr val="000000"/>
              </a:solidFill>
              <a:effectLst/>
              <a:uLnTx/>
              <a:uFillTx/>
              <a:latin typeface="+mj-lt"/>
              <a:ea typeface="Arial"/>
              <a:cs typeface="Arial"/>
              <a:sym typeface="Arial"/>
            </a:endParaRPr>
          </a:p>
        </p:txBody>
      </p:sp>
      <p:sp>
        <p:nvSpPr>
          <p:cNvPr id="253" name="Google Shape;253;p41"/>
          <p:cNvSpPr txBox="1"/>
          <p:nvPr/>
        </p:nvSpPr>
        <p:spPr>
          <a:xfrm>
            <a:off x="252000" y="1123950"/>
            <a:ext cx="8640000" cy="355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dirty="0">
                <a:solidFill>
                  <a:schemeClr val="dk1"/>
                </a:solidFill>
              </a:rPr>
              <a:t>TDSB’s 2022-23 expenses are mainly comprised of the following:</a:t>
            </a:r>
            <a:endParaRPr sz="1700" dirty="0">
              <a:solidFill>
                <a:schemeClr val="dk1"/>
              </a:solidFill>
            </a:endParaRPr>
          </a:p>
          <a:p>
            <a:pPr marL="400050" lvl="0" indent="-285750" algn="l" rtl="0">
              <a:lnSpc>
                <a:spcPct val="115000"/>
              </a:lnSpc>
              <a:spcBef>
                <a:spcPts val="0"/>
              </a:spcBef>
              <a:spcAft>
                <a:spcPts val="0"/>
              </a:spcAft>
              <a:buClr>
                <a:schemeClr val="dk1"/>
              </a:buClr>
              <a:buSzPts val="1800"/>
              <a:buFont typeface="Arial" panose="020B0604020202020204" pitchFamily="34" charset="0"/>
              <a:buChar char="•"/>
            </a:pPr>
            <a:r>
              <a:rPr lang="en" sz="1700" b="1" dirty="0">
                <a:solidFill>
                  <a:schemeClr val="dk1"/>
                </a:solidFill>
              </a:rPr>
              <a:t>Instruction</a:t>
            </a:r>
            <a:r>
              <a:rPr lang="en" sz="1700" dirty="0">
                <a:solidFill>
                  <a:schemeClr val="dk1"/>
                </a:solidFill>
              </a:rPr>
              <a:t> - school-based staffing, administration and other program staff, learning materials, classroom supplies and equipment, staff training</a:t>
            </a:r>
            <a:endParaRPr sz="1700" dirty="0">
              <a:solidFill>
                <a:schemeClr val="dk1"/>
              </a:solidFill>
            </a:endParaRPr>
          </a:p>
          <a:p>
            <a:pPr marL="400050" lvl="0" indent="-285750" algn="l" rtl="0">
              <a:lnSpc>
                <a:spcPct val="115000"/>
              </a:lnSpc>
              <a:spcBef>
                <a:spcPts val="0"/>
              </a:spcBef>
              <a:spcAft>
                <a:spcPts val="0"/>
              </a:spcAft>
              <a:buClr>
                <a:schemeClr val="dk1"/>
              </a:buClr>
              <a:buSzPts val="1800"/>
              <a:buFont typeface="Arial" panose="020B0604020202020204" pitchFamily="34" charset="0"/>
              <a:buChar char="•"/>
            </a:pPr>
            <a:r>
              <a:rPr lang="en" sz="1700" b="1" dirty="0">
                <a:solidFill>
                  <a:schemeClr val="dk1"/>
                </a:solidFill>
              </a:rPr>
              <a:t>School Operations - </a:t>
            </a:r>
            <a:r>
              <a:rPr lang="en" sz="1700" dirty="0">
                <a:solidFill>
                  <a:schemeClr val="dk1"/>
                </a:solidFill>
              </a:rPr>
              <a:t>School operations and maintenance</a:t>
            </a:r>
            <a:endParaRPr sz="1700" dirty="0">
              <a:solidFill>
                <a:schemeClr val="dk1"/>
              </a:solidFill>
            </a:endParaRPr>
          </a:p>
          <a:p>
            <a:pPr marL="400050" lvl="0" indent="-285750" algn="l" rtl="0">
              <a:lnSpc>
                <a:spcPct val="115000"/>
              </a:lnSpc>
              <a:spcBef>
                <a:spcPts val="0"/>
              </a:spcBef>
              <a:spcAft>
                <a:spcPts val="0"/>
              </a:spcAft>
              <a:buClr>
                <a:schemeClr val="dk1"/>
              </a:buClr>
              <a:buSzPts val="1800"/>
              <a:buFont typeface="Arial" panose="020B0604020202020204" pitchFamily="34" charset="0"/>
              <a:buChar char="•"/>
            </a:pPr>
            <a:r>
              <a:rPr lang="en" sz="1700" b="1" dirty="0">
                <a:solidFill>
                  <a:schemeClr val="dk1"/>
                </a:solidFill>
              </a:rPr>
              <a:t>Administration</a:t>
            </a:r>
            <a:r>
              <a:rPr lang="en" sz="1700" dirty="0">
                <a:solidFill>
                  <a:schemeClr val="dk1"/>
                </a:solidFill>
              </a:rPr>
              <a:t> - Central department staffing and operation costs, utilities/maintenance of admin buildings</a:t>
            </a:r>
            <a:endParaRPr sz="1700" dirty="0">
              <a:solidFill>
                <a:schemeClr val="dk1"/>
              </a:solidFill>
            </a:endParaRPr>
          </a:p>
          <a:p>
            <a:pPr marL="400050" lvl="0" indent="-285750" algn="l" rtl="0">
              <a:lnSpc>
                <a:spcPct val="115000"/>
              </a:lnSpc>
              <a:spcBef>
                <a:spcPts val="0"/>
              </a:spcBef>
              <a:spcAft>
                <a:spcPts val="0"/>
              </a:spcAft>
              <a:buClr>
                <a:schemeClr val="dk1"/>
              </a:buClr>
              <a:buSzPts val="1800"/>
              <a:buFont typeface="Arial" panose="020B0604020202020204" pitchFamily="34" charset="0"/>
              <a:buChar char="•"/>
            </a:pPr>
            <a:r>
              <a:rPr lang="en" sz="1700" b="1" dirty="0">
                <a:solidFill>
                  <a:schemeClr val="dk1"/>
                </a:solidFill>
              </a:rPr>
              <a:t>School Fundraising </a:t>
            </a:r>
            <a:r>
              <a:rPr lang="en" sz="1700" dirty="0">
                <a:solidFill>
                  <a:schemeClr val="dk1"/>
                </a:solidFill>
              </a:rPr>
              <a:t>- Expenses from utilization of fundraising proceeds</a:t>
            </a:r>
            <a:endParaRPr sz="1700" dirty="0">
              <a:solidFill>
                <a:schemeClr val="dk1"/>
              </a:solidFill>
            </a:endParaRPr>
          </a:p>
          <a:p>
            <a:pPr marL="400050" lvl="0" indent="-285750" algn="l" rtl="0">
              <a:lnSpc>
                <a:spcPct val="115000"/>
              </a:lnSpc>
              <a:spcBef>
                <a:spcPts val="0"/>
              </a:spcBef>
              <a:spcAft>
                <a:spcPts val="0"/>
              </a:spcAft>
              <a:buClr>
                <a:schemeClr val="dk1"/>
              </a:buClr>
              <a:buSzPts val="1800"/>
              <a:buFont typeface="Arial" panose="020B0604020202020204" pitchFamily="34" charset="0"/>
              <a:buChar char="•"/>
            </a:pPr>
            <a:r>
              <a:rPr lang="en" sz="1700" b="1" dirty="0">
                <a:solidFill>
                  <a:schemeClr val="dk1"/>
                </a:solidFill>
              </a:rPr>
              <a:t>Transportation</a:t>
            </a:r>
            <a:r>
              <a:rPr lang="en" sz="1700" dirty="0">
                <a:solidFill>
                  <a:schemeClr val="dk1"/>
                </a:solidFill>
              </a:rPr>
              <a:t> - Pupil transportation costs</a:t>
            </a:r>
            <a:endParaRPr sz="1700" dirty="0">
              <a:solidFill>
                <a:schemeClr val="dk1"/>
              </a:solidFill>
            </a:endParaRPr>
          </a:p>
          <a:p>
            <a:pPr marL="400050" lvl="0" indent="-285750" algn="l" rtl="0">
              <a:lnSpc>
                <a:spcPct val="115000"/>
              </a:lnSpc>
              <a:spcBef>
                <a:spcPts val="0"/>
              </a:spcBef>
              <a:spcAft>
                <a:spcPts val="0"/>
              </a:spcAft>
              <a:buClr>
                <a:schemeClr val="dk1"/>
              </a:buClr>
              <a:buSzPts val="1800"/>
              <a:buFont typeface="Arial" panose="020B0604020202020204" pitchFamily="34" charset="0"/>
              <a:buChar char="•"/>
            </a:pPr>
            <a:r>
              <a:rPr lang="en" sz="1700" b="1" dirty="0">
                <a:solidFill>
                  <a:schemeClr val="dk1"/>
                </a:solidFill>
              </a:rPr>
              <a:t>Amortization</a:t>
            </a:r>
            <a:r>
              <a:rPr lang="en" sz="1700" dirty="0">
                <a:solidFill>
                  <a:schemeClr val="dk1"/>
                </a:solidFill>
              </a:rPr>
              <a:t> - Amortization of TDSB fixed assets</a:t>
            </a:r>
            <a:endParaRPr sz="1700" dirty="0">
              <a:solidFill>
                <a:schemeClr val="dk1"/>
              </a:solidFill>
            </a:endParaRPr>
          </a:p>
          <a:p>
            <a:pPr marL="400050" lvl="0" indent="-285750" algn="l" rtl="0">
              <a:lnSpc>
                <a:spcPct val="115000"/>
              </a:lnSpc>
              <a:spcBef>
                <a:spcPts val="0"/>
              </a:spcBef>
              <a:spcAft>
                <a:spcPts val="0"/>
              </a:spcAft>
              <a:buClr>
                <a:schemeClr val="dk1"/>
              </a:buClr>
              <a:buSzPts val="1800"/>
              <a:buFont typeface="Arial" panose="020B0604020202020204" pitchFamily="34" charset="0"/>
              <a:buChar char="•"/>
            </a:pPr>
            <a:r>
              <a:rPr lang="en" sz="1700" b="1" dirty="0">
                <a:solidFill>
                  <a:schemeClr val="dk1"/>
                </a:solidFill>
              </a:rPr>
              <a:t>Renewal, Debt and Other</a:t>
            </a:r>
            <a:r>
              <a:rPr lang="en" sz="1700" dirty="0">
                <a:solidFill>
                  <a:schemeClr val="dk1"/>
                </a:solidFill>
              </a:rPr>
              <a:t> - Expenses such as cost of financing and other miscellaneous costs</a:t>
            </a:r>
            <a:endParaRPr sz="1700" dirty="0">
              <a:solidFill>
                <a:schemeClr val="dk1"/>
              </a:solidFill>
            </a:endParaRPr>
          </a:p>
          <a:p>
            <a:pPr marL="457200" lvl="0" indent="0" algn="l" rtl="0">
              <a:lnSpc>
                <a:spcPct val="115000"/>
              </a:lnSpc>
              <a:spcBef>
                <a:spcPts val="0"/>
              </a:spcBef>
              <a:spcAft>
                <a:spcPts val="0"/>
              </a:spcAft>
              <a:buNone/>
            </a:pPr>
            <a:endParaRPr dirty="0"/>
          </a:p>
          <a:p>
            <a:pPr marL="0" lvl="0" indent="0" algn="l" rtl="0">
              <a:spcBef>
                <a:spcPts val="0"/>
              </a:spcBef>
              <a:spcAft>
                <a:spcPts val="0"/>
              </a:spcAft>
              <a:buNone/>
            </a:pPr>
            <a:endParaRPr sz="1600" dirty="0">
              <a:latin typeface="PT Sans"/>
              <a:ea typeface="PT Sans"/>
              <a:cs typeface="PT Sans"/>
              <a:sym typeface="PT Sans"/>
            </a:endParaRPr>
          </a:p>
          <a:p>
            <a:pPr marL="0" lvl="0" indent="0" algn="l" rtl="0">
              <a:spcBef>
                <a:spcPts val="0"/>
              </a:spcBef>
              <a:spcAft>
                <a:spcPts val="0"/>
              </a:spcAft>
              <a:buNone/>
            </a:pPr>
            <a:endParaRPr sz="1600" dirty="0">
              <a:highlight>
                <a:srgbClr val="FFFF00"/>
              </a:highlight>
              <a:latin typeface="PT Sans"/>
              <a:ea typeface="PT Sans"/>
              <a:cs typeface="PT Sans"/>
              <a:sym typeface="PT Sans"/>
            </a:endParaRPr>
          </a:p>
        </p:txBody>
      </p:sp>
      <p:cxnSp>
        <p:nvCxnSpPr>
          <p:cNvPr id="254" name="Google Shape;254;p41">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 name="Title 1">
            <a:extLst>
              <a:ext uri="{FF2B5EF4-FFF2-40B4-BE49-F238E27FC236}">
                <a16:creationId xmlns:a16="http://schemas.microsoft.com/office/drawing/2014/main" id="{9BE28006-69E8-4178-972C-859C8D75ED32}"/>
              </a:ext>
            </a:extLst>
          </p:cNvPr>
          <p:cNvSpPr>
            <a:spLocks noGrp="1"/>
          </p:cNvSpPr>
          <p:nvPr>
            <p:ph type="title" idx="4294967295"/>
          </p:nvPr>
        </p:nvSpPr>
        <p:spPr>
          <a:xfrm>
            <a:off x="426128" y="-779700"/>
            <a:ext cx="8260800" cy="779700"/>
          </a:xfrm>
        </p:spPr>
        <p:txBody>
          <a:bodyPr spcFirstLastPara="1" wrap="square" lIns="91425" tIns="91425" rIns="91425" bIns="91425" anchor="b" anchorCtr="0">
            <a:noAutofit/>
          </a:bodyPr>
          <a:lstStyle/>
          <a:p>
            <a:r>
              <a:rPr lang="en-CA" dirty="0"/>
              <a:t>21-22 Estimated Expenditures</a:t>
            </a:r>
          </a:p>
        </p:txBody>
      </p:sp>
      <p:pic>
        <p:nvPicPr>
          <p:cNvPr id="262" name="Google Shape;262;p42" descr="A pie chart outlining the TDSB's estimated expenditures in 2021-22.&#10;Instruction is 76.1%&#10;School Operation is 10%&#10;Amortization is 7%&#10;Administration is 2%&#10;Transportation is 2%&#10;Renewal is 1%&#10;School Fundraising is 1%&#10;Debt and Other is 1%" title="2021-22 Estimated Expenditures Pie Chart"/>
          <p:cNvPicPr preferRelativeResize="0"/>
          <p:nvPr/>
        </p:nvPicPr>
        <p:blipFill>
          <a:blip r:embed="rId3">
            <a:alphaModFix/>
          </a:blip>
          <a:stretch>
            <a:fillRect/>
          </a:stretch>
        </p:blipFill>
        <p:spPr>
          <a:xfrm>
            <a:off x="651800" y="259350"/>
            <a:ext cx="7573401" cy="4410075"/>
          </a:xfrm>
          <a:prstGeom prst="rect">
            <a:avLst/>
          </a:prstGeom>
          <a:noFill/>
          <a:ln>
            <a:noFill/>
          </a:ln>
        </p:spPr>
      </p:pic>
      <p:pic>
        <p:nvPicPr>
          <p:cNvPr id="263" name="Google Shape;263;p42" descr="TDSB Apple Logo" title="TDSB Apple Logo"/>
          <p:cNvPicPr preferRelativeResize="0"/>
          <p:nvPr/>
        </p:nvPicPr>
        <p:blipFill rotWithShape="1">
          <a:blip r:embed="rId4">
            <a:alphaModFix/>
          </a:blip>
          <a:srcRect l="-3273" t="-6384" b="-5036"/>
          <a:stretch/>
        </p:blipFill>
        <p:spPr>
          <a:xfrm>
            <a:off x="587750" y="0"/>
            <a:ext cx="1114425" cy="1123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3"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270" name="Google Shape;270;p43"/>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2021-22 Financial Projection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dirty="0">
                <a:ln>
                  <a:noFill/>
                </a:ln>
                <a:solidFill>
                  <a:srgbClr val="000000"/>
                </a:solidFill>
                <a:effectLst/>
                <a:uLnTx/>
                <a:uFillTx/>
                <a:latin typeface="Arial"/>
                <a:ea typeface="Arial"/>
                <a:cs typeface="Arial"/>
                <a:sym typeface="Arial"/>
              </a:rPr>
              <a:t>(as of February 28, 2022)</a:t>
            </a:r>
          </a:p>
        </p:txBody>
      </p:sp>
      <p:graphicFrame>
        <p:nvGraphicFramePr>
          <p:cNvPr id="271" name="Google Shape;271;p43"/>
          <p:cNvGraphicFramePr/>
          <p:nvPr>
            <p:extLst>
              <p:ext uri="{D42A27DB-BD31-4B8C-83A1-F6EECF244321}">
                <p14:modId xmlns:p14="http://schemas.microsoft.com/office/powerpoint/2010/main" val="3343917177"/>
              </p:ext>
            </p:extLst>
          </p:nvPr>
        </p:nvGraphicFramePr>
        <p:xfrm>
          <a:off x="419675" y="996420"/>
          <a:ext cx="8304650" cy="3664610"/>
        </p:xfrm>
        <a:graphic>
          <a:graphicData uri="http://schemas.openxmlformats.org/drawingml/2006/table">
            <a:tbl>
              <a:tblPr firstRow="1">
                <a:noFill/>
                <a:tableStyleId>{0A3D0CFD-CD9E-4ECA-84A2-C92AEE819C8B}</a:tableStyleId>
              </a:tblPr>
              <a:tblGrid>
                <a:gridCol w="6563875">
                  <a:extLst>
                    <a:ext uri="{9D8B030D-6E8A-4147-A177-3AD203B41FA5}">
                      <a16:colId xmlns:a16="http://schemas.microsoft.com/office/drawing/2014/main" val="20000"/>
                    </a:ext>
                  </a:extLst>
                </a:gridCol>
                <a:gridCol w="554900">
                  <a:extLst>
                    <a:ext uri="{9D8B030D-6E8A-4147-A177-3AD203B41FA5}">
                      <a16:colId xmlns:a16="http://schemas.microsoft.com/office/drawing/2014/main" val="20001"/>
                    </a:ext>
                  </a:extLst>
                </a:gridCol>
                <a:gridCol w="634425">
                  <a:extLst>
                    <a:ext uri="{9D8B030D-6E8A-4147-A177-3AD203B41FA5}">
                      <a16:colId xmlns:a16="http://schemas.microsoft.com/office/drawing/2014/main" val="20002"/>
                    </a:ext>
                  </a:extLst>
                </a:gridCol>
                <a:gridCol w="551450">
                  <a:extLst>
                    <a:ext uri="{9D8B030D-6E8A-4147-A177-3AD203B41FA5}">
                      <a16:colId xmlns:a16="http://schemas.microsoft.com/office/drawing/2014/main" val="20003"/>
                    </a:ext>
                  </a:extLst>
                </a:gridCol>
              </a:tblGrid>
              <a:tr h="215150">
                <a:tc>
                  <a:txBody>
                    <a:bodyPr/>
                    <a:lstStyle/>
                    <a:p>
                      <a:pPr marL="0" lvl="0" indent="0" algn="l" rtl="0">
                        <a:spcBef>
                          <a:spcPts val="0"/>
                        </a:spcBef>
                        <a:spcAft>
                          <a:spcPts val="0"/>
                        </a:spcAft>
                        <a:buNone/>
                      </a:pPr>
                      <a:endParaRPr/>
                    </a:p>
                  </a:txBody>
                  <a:tcPr marL="91425" marR="91425" marT="0" marB="0">
                    <a:lnL w="9525" cap="flat" cmpd="sng">
                      <a:solidFill>
                        <a:srgbClr val="43434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100" b="1" u="sng"/>
                        <a:t>$M</a:t>
                      </a:r>
                      <a:endParaRPr sz="1100" b="1" u="sng"/>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100" b="1" u="sng"/>
                        <a:t>%</a:t>
                      </a:r>
                      <a:endParaRPr sz="1100" b="1" u="sng"/>
                    </a:p>
                  </a:txBody>
                  <a:tcPr marL="91425" marR="91425" marT="0" marB="0">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200725">
                <a:tc>
                  <a:txBody>
                    <a:bodyPr/>
                    <a:lstStyle/>
                    <a:p>
                      <a:pPr marL="0" lvl="0" indent="0" algn="l" rtl="0">
                        <a:spcBef>
                          <a:spcPts val="0"/>
                        </a:spcBef>
                        <a:spcAft>
                          <a:spcPts val="0"/>
                        </a:spcAft>
                        <a:buNone/>
                      </a:pPr>
                      <a:r>
                        <a:rPr lang="en" sz="1100" b="1" dirty="0"/>
                        <a:t>21-22 Financial Projection as reported at the January 13, 2022 FBEC - Surplus/(Deficit)</a:t>
                      </a:r>
                      <a:endParaRPr sz="1100" b="1" dirty="0"/>
                    </a:p>
                  </a:txBody>
                  <a:tcPr marL="91425" marR="91425" marT="0" marB="0">
                    <a:lnL w="9525" cap="flat" cmpd="sng">
                      <a:solidFill>
                        <a:srgbClr val="43434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rgbClr val="C00000"/>
                          </a:solidFill>
                        </a:rPr>
                        <a:t>($65.1)</a:t>
                      </a:r>
                      <a:endParaRPr sz="1100" dirty="0">
                        <a:solidFill>
                          <a:srgbClr val="C00000"/>
                        </a:solidFill>
                      </a:endParaRPr>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a:t>-2.2%</a:t>
                      </a:r>
                      <a:endParaRPr sz="1100"/>
                    </a:p>
                  </a:txBody>
                  <a:tcPr marL="91425" marR="91425" marT="0" marB="0">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852325">
                <a:tc>
                  <a:txBody>
                    <a:bodyPr/>
                    <a:lstStyle/>
                    <a:p>
                      <a:pPr marL="0" lvl="0" indent="0" algn="l" rtl="0">
                        <a:spcBef>
                          <a:spcPts val="0"/>
                        </a:spcBef>
                        <a:spcAft>
                          <a:spcPts val="0"/>
                        </a:spcAft>
                        <a:buNone/>
                      </a:pPr>
                      <a:r>
                        <a:rPr lang="en" sz="1100" b="1" dirty="0"/>
                        <a:t>Revenue changes</a:t>
                      </a:r>
                      <a:endParaRPr sz="1100" b="1" dirty="0"/>
                    </a:p>
                    <a:p>
                      <a:pPr marL="457200" lvl="0" indent="0" algn="l" rtl="0">
                        <a:spcBef>
                          <a:spcPts val="0"/>
                        </a:spcBef>
                        <a:spcAft>
                          <a:spcPts val="0"/>
                        </a:spcAft>
                        <a:buNone/>
                      </a:pPr>
                      <a:r>
                        <a:rPr lang="en" sz="1100" dirty="0"/>
                        <a:t>Federal Safe Return to Class Fund- Ventilation Top-up Funding applied to existing costs</a:t>
                      </a:r>
                      <a:endParaRPr sz="1100" dirty="0"/>
                    </a:p>
                    <a:p>
                      <a:pPr marL="457200" lvl="0" indent="0" algn="l" rtl="0">
                        <a:spcBef>
                          <a:spcPts val="0"/>
                        </a:spcBef>
                        <a:spcAft>
                          <a:spcPts val="0"/>
                        </a:spcAft>
                        <a:buNone/>
                      </a:pPr>
                      <a:r>
                        <a:rPr lang="en" sz="1100" dirty="0"/>
                        <a:t>Decrease in international student tuition revenues</a:t>
                      </a:r>
                      <a:endParaRPr sz="1100" dirty="0"/>
                    </a:p>
                    <a:p>
                      <a:pPr marL="457200" lvl="0" indent="0" algn="l" rtl="0">
                        <a:spcBef>
                          <a:spcPts val="0"/>
                        </a:spcBef>
                        <a:spcAft>
                          <a:spcPts val="0"/>
                        </a:spcAft>
                        <a:buNone/>
                      </a:pPr>
                      <a:r>
                        <a:rPr lang="en" sz="1100" dirty="0"/>
                        <a:t>Decrease in permit revenues</a:t>
                      </a:r>
                      <a:endParaRPr sz="1100" dirty="0"/>
                    </a:p>
                    <a:p>
                      <a:pPr marL="457200" lvl="0" indent="0" algn="l" rtl="0">
                        <a:spcBef>
                          <a:spcPts val="0"/>
                        </a:spcBef>
                        <a:spcAft>
                          <a:spcPts val="0"/>
                        </a:spcAft>
                        <a:buNone/>
                      </a:pPr>
                      <a:r>
                        <a:rPr lang="en" sz="1100" b="1" dirty="0"/>
                        <a:t>Total Revenue Changes</a:t>
                      </a:r>
                      <a:endParaRPr sz="1100" b="1" dirty="0"/>
                    </a:p>
                  </a:txBody>
                  <a:tcPr marL="91425" marR="91425" marT="0" marB="0">
                    <a:lnL w="9525" cap="flat" cmpd="sng">
                      <a:solidFill>
                        <a:srgbClr val="43434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dirty="0"/>
                    </a:p>
                    <a:p>
                      <a:pPr marL="0" lvl="0" indent="0" algn="ctr" rtl="0">
                        <a:spcBef>
                          <a:spcPts val="0"/>
                        </a:spcBef>
                        <a:spcAft>
                          <a:spcPts val="0"/>
                        </a:spcAft>
                        <a:buNone/>
                      </a:pPr>
                      <a:r>
                        <a:rPr lang="en" sz="1100" dirty="0"/>
                        <a:t>1.5</a:t>
                      </a:r>
                      <a:endParaRPr sz="1100" dirty="0"/>
                    </a:p>
                    <a:p>
                      <a:pPr marL="0" lvl="0" indent="0" algn="ctr" rtl="0">
                        <a:spcBef>
                          <a:spcPts val="0"/>
                        </a:spcBef>
                        <a:spcAft>
                          <a:spcPts val="0"/>
                        </a:spcAft>
                        <a:buNone/>
                      </a:pPr>
                      <a:r>
                        <a:rPr lang="en" sz="1100" dirty="0">
                          <a:solidFill>
                            <a:srgbClr val="C00000"/>
                          </a:solidFill>
                        </a:rPr>
                        <a:t>(2.3)</a:t>
                      </a:r>
                      <a:endParaRPr sz="1100" dirty="0">
                        <a:solidFill>
                          <a:srgbClr val="C00000"/>
                        </a:solidFill>
                      </a:endParaRPr>
                    </a:p>
                    <a:p>
                      <a:pPr marL="0" lvl="0" indent="0" algn="ctr" rtl="0">
                        <a:spcBef>
                          <a:spcPts val="0"/>
                        </a:spcBef>
                        <a:spcAft>
                          <a:spcPts val="0"/>
                        </a:spcAft>
                        <a:buNone/>
                      </a:pPr>
                      <a:r>
                        <a:rPr lang="en" sz="1100" dirty="0">
                          <a:solidFill>
                            <a:srgbClr val="C00000"/>
                          </a:solidFill>
                        </a:rPr>
                        <a:t>(1.0)</a:t>
                      </a:r>
                      <a:endParaRPr sz="1100" dirty="0">
                        <a:solidFill>
                          <a:srgbClr val="C00000"/>
                        </a:solidFill>
                      </a:endParaRPr>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r>
                        <a:rPr lang="en" sz="1100" b="1" dirty="0">
                          <a:solidFill>
                            <a:srgbClr val="C00000"/>
                          </a:solidFill>
                        </a:rPr>
                        <a:t>(1.8)</a:t>
                      </a:r>
                      <a:endParaRPr sz="1100" b="1" dirty="0">
                        <a:solidFill>
                          <a:srgbClr val="C00000"/>
                        </a:solidFill>
                      </a:endParaRPr>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a:p>
                  </a:txBody>
                  <a:tcPr marL="91425" marR="91425" marT="0" marB="0">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2"/>
                  </a:ext>
                </a:extLst>
              </a:tr>
              <a:tr h="684675">
                <a:tc>
                  <a:txBody>
                    <a:bodyPr/>
                    <a:lstStyle/>
                    <a:p>
                      <a:pPr marL="0" lvl="0" indent="0" algn="l" rtl="0">
                        <a:spcBef>
                          <a:spcPts val="0"/>
                        </a:spcBef>
                        <a:spcAft>
                          <a:spcPts val="0"/>
                        </a:spcAft>
                        <a:buNone/>
                      </a:pPr>
                      <a:r>
                        <a:rPr lang="en" sz="1100" b="1" dirty="0"/>
                        <a:t>Compensation Expense Changes</a:t>
                      </a:r>
                      <a:endParaRPr sz="1100" b="1" dirty="0"/>
                    </a:p>
                    <a:p>
                      <a:pPr marL="457200" lvl="0" indent="0" algn="l" rtl="0">
                        <a:spcBef>
                          <a:spcPts val="0"/>
                        </a:spcBef>
                        <a:spcAft>
                          <a:spcPts val="0"/>
                        </a:spcAft>
                        <a:buNone/>
                      </a:pPr>
                      <a:r>
                        <a:rPr lang="en" sz="1100" dirty="0"/>
                        <a:t>Central Department gapping and temp savings</a:t>
                      </a:r>
                      <a:endParaRPr sz="1100" dirty="0"/>
                    </a:p>
                    <a:p>
                      <a:pPr marL="457200" lvl="0" indent="0" algn="l" rtl="0">
                        <a:spcBef>
                          <a:spcPts val="0"/>
                        </a:spcBef>
                        <a:spcAft>
                          <a:spcPts val="0"/>
                        </a:spcAft>
                        <a:buNone/>
                      </a:pPr>
                      <a:r>
                        <a:rPr lang="en" sz="1100" dirty="0"/>
                        <a:t>Increase in School based staff costs (net Q&amp;E grant changes and supply teacher savings)</a:t>
                      </a:r>
                      <a:endParaRPr sz="1100" dirty="0"/>
                    </a:p>
                    <a:p>
                      <a:pPr marL="457200" lvl="0" indent="0" algn="l" rtl="0">
                        <a:spcBef>
                          <a:spcPts val="0"/>
                        </a:spcBef>
                        <a:spcAft>
                          <a:spcPts val="0"/>
                        </a:spcAft>
                        <a:buNone/>
                      </a:pPr>
                      <a:r>
                        <a:rPr lang="en" sz="1100" b="1" dirty="0"/>
                        <a:t>Total Compensation Changes</a:t>
                      </a:r>
                      <a:endParaRPr sz="1100" b="1" dirty="0"/>
                    </a:p>
                  </a:txBody>
                  <a:tcPr marL="91425" marR="91425" marT="0" marB="0">
                    <a:lnL w="9525" cap="flat" cmpd="sng">
                      <a:solidFill>
                        <a:srgbClr val="43434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dirty="0"/>
                    </a:p>
                    <a:p>
                      <a:pPr marL="0" lvl="0" indent="0" algn="ctr" rtl="0">
                        <a:spcBef>
                          <a:spcPts val="0"/>
                        </a:spcBef>
                        <a:spcAft>
                          <a:spcPts val="0"/>
                        </a:spcAft>
                        <a:buNone/>
                      </a:pPr>
                      <a:r>
                        <a:rPr lang="en" sz="1100" dirty="0"/>
                        <a:t>9.2</a:t>
                      </a:r>
                      <a:endParaRPr sz="1100" dirty="0"/>
                    </a:p>
                    <a:p>
                      <a:pPr marL="0" lvl="0" indent="0" algn="ctr" rtl="0">
                        <a:spcBef>
                          <a:spcPts val="0"/>
                        </a:spcBef>
                        <a:spcAft>
                          <a:spcPts val="0"/>
                        </a:spcAft>
                        <a:buNone/>
                      </a:pPr>
                      <a:r>
                        <a:rPr lang="en" sz="1100" dirty="0">
                          <a:solidFill>
                            <a:srgbClr val="C00000"/>
                          </a:solidFill>
                        </a:rPr>
                        <a:t>(12.0)</a:t>
                      </a:r>
                      <a:endParaRPr sz="1100" dirty="0">
                        <a:solidFill>
                          <a:srgbClr val="C00000"/>
                        </a:solidFill>
                      </a:endParaRPr>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r>
                        <a:rPr lang="en" sz="1100" b="1" dirty="0">
                          <a:solidFill>
                            <a:srgbClr val="C00000"/>
                          </a:solidFill>
                        </a:rPr>
                        <a:t>(2.8)</a:t>
                      </a:r>
                      <a:endParaRPr sz="1100" b="1" dirty="0">
                        <a:solidFill>
                          <a:srgbClr val="C00000"/>
                        </a:solidFill>
                      </a:endParaRPr>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a:p>
                  </a:txBody>
                  <a:tcPr marL="91425" marR="91425" marT="0" marB="0">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r h="1316975">
                <a:tc>
                  <a:txBody>
                    <a:bodyPr/>
                    <a:lstStyle/>
                    <a:p>
                      <a:pPr marL="0" lvl="0" indent="0" algn="l" rtl="0">
                        <a:spcBef>
                          <a:spcPts val="0"/>
                        </a:spcBef>
                        <a:spcAft>
                          <a:spcPts val="0"/>
                        </a:spcAft>
                        <a:buNone/>
                      </a:pPr>
                      <a:r>
                        <a:rPr lang="en" sz="1100" b="1" dirty="0"/>
                        <a:t>Operational expense changes</a:t>
                      </a:r>
                      <a:endParaRPr sz="1100" b="1" dirty="0"/>
                    </a:p>
                    <a:p>
                      <a:pPr marL="457200" lvl="0" indent="0" algn="l" rtl="0">
                        <a:spcBef>
                          <a:spcPts val="0"/>
                        </a:spcBef>
                        <a:spcAft>
                          <a:spcPts val="0"/>
                        </a:spcAft>
                        <a:buNone/>
                      </a:pPr>
                      <a:r>
                        <a:rPr lang="en" sz="1100" dirty="0"/>
                        <a:t>Insurance cost savings</a:t>
                      </a:r>
                      <a:endParaRPr sz="1100" dirty="0"/>
                    </a:p>
                    <a:p>
                      <a:pPr marL="457200" lvl="0" indent="0" algn="l" rtl="0">
                        <a:spcBef>
                          <a:spcPts val="0"/>
                        </a:spcBef>
                        <a:spcAft>
                          <a:spcPts val="0"/>
                        </a:spcAft>
                        <a:buNone/>
                      </a:pPr>
                      <a:r>
                        <a:rPr lang="en" sz="1100" dirty="0"/>
                        <a:t>Transportation costs savings due to periods of remote learning</a:t>
                      </a:r>
                      <a:endParaRPr sz="1100" dirty="0"/>
                    </a:p>
                    <a:p>
                      <a:pPr marL="457200" lvl="0" indent="0" algn="l" rtl="0">
                        <a:spcBef>
                          <a:spcPts val="0"/>
                        </a:spcBef>
                        <a:spcAft>
                          <a:spcPts val="0"/>
                        </a:spcAft>
                        <a:buNone/>
                      </a:pPr>
                      <a:r>
                        <a:rPr lang="en" sz="1100" dirty="0"/>
                        <a:t>Net utilities savings due to periods of closures and use of COVID funding</a:t>
                      </a:r>
                      <a:endParaRPr sz="1100" dirty="0"/>
                    </a:p>
                    <a:p>
                      <a:pPr marL="457200" lvl="0" indent="0" algn="l" rtl="0">
                        <a:spcBef>
                          <a:spcPts val="0"/>
                        </a:spcBef>
                        <a:spcAft>
                          <a:spcPts val="0"/>
                        </a:spcAft>
                        <a:buNone/>
                      </a:pPr>
                      <a:r>
                        <a:rPr lang="en" sz="1100" dirty="0"/>
                        <a:t>Decrease in international student expenses</a:t>
                      </a:r>
                      <a:endParaRPr sz="1100" dirty="0"/>
                    </a:p>
                    <a:p>
                      <a:pPr marL="457200" lvl="0" indent="0" algn="l" rtl="0">
                        <a:spcBef>
                          <a:spcPts val="0"/>
                        </a:spcBef>
                        <a:spcAft>
                          <a:spcPts val="0"/>
                        </a:spcAft>
                        <a:buNone/>
                      </a:pPr>
                      <a:r>
                        <a:rPr lang="en" sz="1100" dirty="0"/>
                        <a:t>Decrease in aquatic program expenses due to closures</a:t>
                      </a:r>
                      <a:endParaRPr sz="1100" dirty="0"/>
                    </a:p>
                    <a:p>
                      <a:pPr marL="457200" lvl="0" indent="0" algn="l" rtl="0">
                        <a:spcBef>
                          <a:spcPts val="0"/>
                        </a:spcBef>
                        <a:spcAft>
                          <a:spcPts val="0"/>
                        </a:spcAft>
                        <a:buNone/>
                      </a:pPr>
                      <a:r>
                        <a:rPr lang="en" sz="1100" dirty="0"/>
                        <a:t>Other central department in-year savings</a:t>
                      </a:r>
                      <a:endParaRPr sz="1100" dirty="0"/>
                    </a:p>
                    <a:p>
                      <a:pPr marL="457200" lvl="0" indent="0" algn="l" rtl="0">
                        <a:spcBef>
                          <a:spcPts val="0"/>
                        </a:spcBef>
                        <a:spcAft>
                          <a:spcPts val="0"/>
                        </a:spcAft>
                        <a:buNone/>
                      </a:pPr>
                      <a:r>
                        <a:rPr lang="en" sz="1100" b="1" dirty="0"/>
                        <a:t>Total Operating Expense Changes</a:t>
                      </a:r>
                      <a:endParaRPr sz="1100" b="1" dirty="0"/>
                    </a:p>
                  </a:txBody>
                  <a:tcPr marL="91425" marR="91425" marT="0" marB="0">
                    <a:lnL w="9525" cap="flat" cmpd="sng">
                      <a:solidFill>
                        <a:srgbClr val="43434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a:p>
                    <a:p>
                      <a:pPr marL="0" lvl="0" indent="0" algn="ctr" rtl="0">
                        <a:spcBef>
                          <a:spcPts val="0"/>
                        </a:spcBef>
                        <a:spcAft>
                          <a:spcPts val="0"/>
                        </a:spcAft>
                        <a:buNone/>
                      </a:pPr>
                      <a:r>
                        <a:rPr lang="en" sz="1100"/>
                        <a:t>2.7</a:t>
                      </a:r>
                      <a:endParaRPr sz="1100"/>
                    </a:p>
                    <a:p>
                      <a:pPr marL="0" lvl="0" indent="0" algn="ctr" rtl="0">
                        <a:spcBef>
                          <a:spcPts val="0"/>
                        </a:spcBef>
                        <a:spcAft>
                          <a:spcPts val="0"/>
                        </a:spcAft>
                        <a:buNone/>
                      </a:pPr>
                      <a:r>
                        <a:rPr lang="en" sz="1100"/>
                        <a:t>2.5</a:t>
                      </a:r>
                      <a:endParaRPr sz="1100"/>
                    </a:p>
                    <a:p>
                      <a:pPr marL="0" lvl="0" indent="0" algn="ctr" rtl="0">
                        <a:spcBef>
                          <a:spcPts val="0"/>
                        </a:spcBef>
                        <a:spcAft>
                          <a:spcPts val="0"/>
                        </a:spcAft>
                        <a:buNone/>
                      </a:pPr>
                      <a:r>
                        <a:rPr lang="en" sz="1100"/>
                        <a:t>2.2</a:t>
                      </a:r>
                      <a:endParaRPr sz="1100"/>
                    </a:p>
                    <a:p>
                      <a:pPr marL="0" lvl="0" indent="0" algn="ctr" rtl="0">
                        <a:spcBef>
                          <a:spcPts val="0"/>
                        </a:spcBef>
                        <a:spcAft>
                          <a:spcPts val="0"/>
                        </a:spcAft>
                        <a:buNone/>
                      </a:pPr>
                      <a:r>
                        <a:rPr lang="en" sz="1100"/>
                        <a:t>0.8</a:t>
                      </a:r>
                      <a:endParaRPr sz="1100"/>
                    </a:p>
                    <a:p>
                      <a:pPr marL="0" lvl="0" indent="0" algn="ctr" rtl="0">
                        <a:spcBef>
                          <a:spcPts val="0"/>
                        </a:spcBef>
                        <a:spcAft>
                          <a:spcPts val="0"/>
                        </a:spcAft>
                        <a:buNone/>
                      </a:pPr>
                      <a:r>
                        <a:rPr lang="en" sz="1100"/>
                        <a:t>0.8</a:t>
                      </a:r>
                      <a:endParaRPr sz="1100"/>
                    </a:p>
                    <a:p>
                      <a:pPr marL="0" lvl="0" indent="0" algn="ctr" rtl="0">
                        <a:spcBef>
                          <a:spcPts val="0"/>
                        </a:spcBef>
                        <a:spcAft>
                          <a:spcPts val="0"/>
                        </a:spcAft>
                        <a:buNone/>
                      </a:pPr>
                      <a:r>
                        <a:rPr lang="en" sz="1100"/>
                        <a:t>0.9</a:t>
                      </a:r>
                      <a:endParaRPr sz="11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r>
                        <a:rPr lang="en" sz="1100" b="1" dirty="0"/>
                        <a:t>9.9</a:t>
                      </a:r>
                      <a:endParaRPr sz="1100" b="1" dirty="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a:p>
                  </a:txBody>
                  <a:tcPr marL="91425" marR="91425" marT="0" marB="0">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4"/>
                  </a:ext>
                </a:extLst>
              </a:tr>
              <a:tr h="202975">
                <a:tc>
                  <a:txBody>
                    <a:bodyPr/>
                    <a:lstStyle/>
                    <a:p>
                      <a:pPr marL="0" lvl="0" indent="0" algn="l" rtl="0">
                        <a:spcBef>
                          <a:spcPts val="0"/>
                        </a:spcBef>
                        <a:spcAft>
                          <a:spcPts val="0"/>
                        </a:spcAft>
                        <a:buNone/>
                      </a:pPr>
                      <a:r>
                        <a:rPr lang="en" sz="1100"/>
                        <a:t>Changes to financial position</a:t>
                      </a:r>
                      <a:endParaRPr sz="1100"/>
                    </a:p>
                  </a:txBody>
                  <a:tcPr marL="91425" marR="91425" marT="0" marB="0">
                    <a:lnL w="9525" cap="flat" cmpd="sng">
                      <a:solidFill>
                        <a:srgbClr val="43434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 sz="1100"/>
                        <a:t>5.3</a:t>
                      </a:r>
                      <a:endParaRPr sz="11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a:p>
                  </a:txBody>
                  <a:tcPr marL="91425" marR="91425" marT="0" marB="0">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5"/>
                  </a:ext>
                </a:extLst>
              </a:tr>
              <a:tr h="126600">
                <a:tc>
                  <a:txBody>
                    <a:bodyPr/>
                    <a:lstStyle/>
                    <a:p>
                      <a:pPr marL="0" lvl="0" indent="0" algn="l" rtl="0">
                        <a:spcBef>
                          <a:spcPts val="0"/>
                        </a:spcBef>
                        <a:spcAft>
                          <a:spcPts val="0"/>
                        </a:spcAft>
                        <a:buNone/>
                      </a:pPr>
                      <a:r>
                        <a:rPr lang="en" sz="1100" b="1" dirty="0"/>
                        <a:t>Updated 2021-22 Financial Position - Surplus/(Deficit)</a:t>
                      </a:r>
                      <a:endParaRPr sz="1100" b="1" dirty="0"/>
                    </a:p>
                  </a:txBody>
                  <a:tcPr marL="91425" marR="91425" marT="0" marB="0">
                    <a:lnL w="9525" cap="flat" cmpd="sng">
                      <a:solidFill>
                        <a:srgbClr val="43434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 sz="1100" b="1" dirty="0">
                          <a:solidFill>
                            <a:srgbClr val="C00000"/>
                          </a:solidFill>
                        </a:rPr>
                        <a:t>(59.8)</a:t>
                      </a:r>
                      <a:endParaRPr sz="1100" b="1" dirty="0">
                        <a:solidFill>
                          <a:srgbClr val="C00000"/>
                        </a:solidFill>
                      </a:endParaRPr>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 sz="1100" b="1" dirty="0"/>
                        <a:t>-2.1%</a:t>
                      </a:r>
                      <a:endParaRPr sz="1100" b="1" dirty="0"/>
                    </a:p>
                  </a:txBody>
                  <a:tcPr marL="91425" marR="91425" marT="0" marB="0">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44"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277" name="Google Shape;277;p44"/>
          <p:cNvSpPr txBox="1">
            <a:spLocks noGrp="1"/>
          </p:cNvSpPr>
          <p:nvPr>
            <p:ph type="title" idx="4294967295"/>
          </p:nvPr>
        </p:nvSpPr>
        <p:spPr>
          <a:xfrm>
            <a:off x="1579347" y="155551"/>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2021-22 Projected Working Funds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and Unrestricted Reserves Balance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dirty="0">
                <a:ln>
                  <a:noFill/>
                </a:ln>
                <a:solidFill>
                  <a:srgbClr val="000000"/>
                </a:solidFill>
                <a:effectLst/>
                <a:uLnTx/>
                <a:uFillTx/>
                <a:latin typeface="Arial"/>
                <a:ea typeface="Arial"/>
                <a:cs typeface="Arial"/>
                <a:sym typeface="Arial"/>
              </a:rPr>
              <a:t>(as of February 28, 2022)</a:t>
            </a:r>
          </a:p>
        </p:txBody>
      </p:sp>
      <p:graphicFrame>
        <p:nvGraphicFramePr>
          <p:cNvPr id="2" name="Table 1">
            <a:extLst>
              <a:ext uri="{FF2B5EF4-FFF2-40B4-BE49-F238E27FC236}">
                <a16:creationId xmlns:a16="http://schemas.microsoft.com/office/drawing/2014/main" id="{A8EDF94C-5143-420A-87CE-B2E2B061AD8B}"/>
              </a:ext>
            </a:extLst>
          </p:cNvPr>
          <p:cNvGraphicFramePr>
            <a:graphicFrameLocks noGrp="1"/>
          </p:cNvGraphicFramePr>
          <p:nvPr>
            <p:extLst>
              <p:ext uri="{D42A27DB-BD31-4B8C-83A1-F6EECF244321}">
                <p14:modId xmlns:p14="http://schemas.microsoft.com/office/powerpoint/2010/main" val="2578083802"/>
              </p:ext>
            </p:extLst>
          </p:nvPr>
        </p:nvGraphicFramePr>
        <p:xfrm>
          <a:off x="634878" y="1424940"/>
          <a:ext cx="7874244" cy="2293620"/>
        </p:xfrm>
        <a:graphic>
          <a:graphicData uri="http://schemas.openxmlformats.org/drawingml/2006/table">
            <a:tbl>
              <a:tblPr firstRow="1"/>
              <a:tblGrid>
                <a:gridCol w="6476391">
                  <a:extLst>
                    <a:ext uri="{9D8B030D-6E8A-4147-A177-3AD203B41FA5}">
                      <a16:colId xmlns:a16="http://schemas.microsoft.com/office/drawing/2014/main" val="130838920"/>
                    </a:ext>
                  </a:extLst>
                </a:gridCol>
                <a:gridCol w="710469">
                  <a:extLst>
                    <a:ext uri="{9D8B030D-6E8A-4147-A177-3AD203B41FA5}">
                      <a16:colId xmlns:a16="http://schemas.microsoft.com/office/drawing/2014/main" val="255274582"/>
                    </a:ext>
                  </a:extLst>
                </a:gridCol>
                <a:gridCol w="687384">
                  <a:extLst>
                    <a:ext uri="{9D8B030D-6E8A-4147-A177-3AD203B41FA5}">
                      <a16:colId xmlns:a16="http://schemas.microsoft.com/office/drawing/2014/main" val="117296217"/>
                    </a:ext>
                  </a:extLst>
                </a:gridCol>
              </a:tblGrid>
              <a:tr h="0">
                <a:tc>
                  <a:txBody>
                    <a:bodyPr/>
                    <a:lstStyle/>
                    <a:p>
                      <a:pPr fontAlgn="t"/>
                      <a:r>
                        <a:rPr lang="en-CA" sz="1200" dirty="0">
                          <a:effectLst/>
                        </a:rPr>
                        <a:t> </a:t>
                      </a: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CA" sz="1200" b="1" i="0" u="sng">
                          <a:solidFill>
                            <a:srgbClr val="000000"/>
                          </a:solidFill>
                          <a:effectLst/>
                          <a:latin typeface="Arial" panose="020B0604020202020204" pitchFamily="34" charset="0"/>
                        </a:rPr>
                        <a:t>$M</a:t>
                      </a:r>
                      <a:endParaRPr lang="en-CA" sz="12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CA" sz="1200" b="1" i="0" u="sng">
                          <a:solidFill>
                            <a:srgbClr val="000000"/>
                          </a:solidFill>
                          <a:effectLst/>
                          <a:latin typeface="Arial" panose="020B0604020202020204" pitchFamily="34" charset="0"/>
                        </a:rPr>
                        <a:t>%</a:t>
                      </a:r>
                      <a:endParaRPr lang="en-CA" sz="12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063030950"/>
                  </a:ext>
                </a:extLst>
              </a:tr>
              <a:tr h="171450">
                <a:tc>
                  <a:txBody>
                    <a:bodyPr/>
                    <a:lstStyle/>
                    <a:p>
                      <a:pPr rtl="0" fontAlgn="t">
                        <a:spcBef>
                          <a:spcPts val="0"/>
                        </a:spcBef>
                        <a:spcAft>
                          <a:spcPts val="0"/>
                        </a:spcAft>
                      </a:pPr>
                      <a:r>
                        <a:rPr lang="en-CA" sz="1200" b="1" i="0" u="none" strike="noStrike" dirty="0">
                          <a:solidFill>
                            <a:srgbClr val="000000"/>
                          </a:solidFill>
                          <a:effectLst/>
                          <a:latin typeface="Arial" panose="020B0604020202020204" pitchFamily="34" charset="0"/>
                        </a:rPr>
                        <a:t>Updated 2021-22 Financial Position - Surplus/(Deficit)</a:t>
                      </a:r>
                      <a:endParaRPr lang="en-CA" sz="1200" dirty="0">
                        <a:effectLst/>
                      </a:endParaRP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r" rtl="0" fontAlgn="t">
                        <a:spcBef>
                          <a:spcPts val="0"/>
                        </a:spcBef>
                        <a:spcAft>
                          <a:spcPts val="0"/>
                        </a:spcAft>
                      </a:pPr>
                      <a:r>
                        <a:rPr lang="en-CA" sz="1200" b="1" i="0" u="none" strike="noStrike" dirty="0">
                          <a:solidFill>
                            <a:srgbClr val="C8250A"/>
                          </a:solidFill>
                          <a:effectLst/>
                          <a:latin typeface="Arial" panose="020B0604020202020204" pitchFamily="34" charset="0"/>
                        </a:rPr>
                        <a:t>(59.8)</a:t>
                      </a:r>
                      <a:endParaRPr lang="en-CA" sz="1200" dirty="0">
                        <a:solidFill>
                          <a:srgbClr val="C8250A"/>
                        </a:solidFill>
                        <a:effectLst/>
                      </a:endParaRP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CA" sz="1200" b="1" i="0" u="none" strike="noStrike">
                          <a:solidFill>
                            <a:srgbClr val="000000"/>
                          </a:solidFill>
                          <a:effectLst/>
                          <a:latin typeface="Arial" panose="020B0604020202020204" pitchFamily="34" charset="0"/>
                        </a:rPr>
                        <a:t>-2.1%</a:t>
                      </a:r>
                      <a:endParaRPr lang="en-CA" sz="1200">
                        <a:effectLst/>
                      </a:endParaRP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974536157"/>
                  </a:ext>
                </a:extLst>
              </a:tr>
              <a:tr h="171450">
                <a:tc>
                  <a:txBody>
                    <a:bodyPr/>
                    <a:lstStyle/>
                    <a:p>
                      <a:pPr fontAlgn="t"/>
                      <a:r>
                        <a:rPr lang="en-CA" sz="1200" dirty="0">
                          <a:effectLst/>
                        </a:rPr>
                        <a:t> </a:t>
                      </a: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CA" sz="1200" dirty="0">
                          <a:effectLst/>
                        </a:rPr>
                        <a:t> </a:t>
                      </a: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CA" sz="1200">
                          <a:effectLst/>
                        </a:rPr>
                        <a:t> </a:t>
                      </a: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934603692"/>
                  </a:ext>
                </a:extLst>
              </a:tr>
              <a:tr h="171450">
                <a:tc>
                  <a:txBody>
                    <a:bodyPr/>
                    <a:lstStyle/>
                    <a:p>
                      <a:pPr rtl="0" fontAlgn="t">
                        <a:spcBef>
                          <a:spcPts val="0"/>
                        </a:spcBef>
                        <a:spcAft>
                          <a:spcPts val="0"/>
                        </a:spcAft>
                      </a:pPr>
                      <a:r>
                        <a:rPr lang="en-CA" sz="1200" b="0" i="0" u="none" strike="noStrike" dirty="0">
                          <a:solidFill>
                            <a:srgbClr val="000000"/>
                          </a:solidFill>
                          <a:effectLst/>
                          <a:latin typeface="Arial" panose="020B0604020202020204" pitchFamily="34" charset="0"/>
                        </a:rPr>
                        <a:t>Working funds and unrestricted reserves balance - September 1, 2021</a:t>
                      </a:r>
                      <a:endParaRPr lang="en-CA" sz="1200" dirty="0">
                        <a:effectLst/>
                      </a:endParaRP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r" rtl="0" fontAlgn="t">
                        <a:spcBef>
                          <a:spcPts val="0"/>
                        </a:spcBef>
                        <a:spcAft>
                          <a:spcPts val="0"/>
                        </a:spcAft>
                      </a:pPr>
                      <a:r>
                        <a:rPr lang="en-CA" sz="1200" b="0" i="0" u="none" strike="noStrike">
                          <a:solidFill>
                            <a:srgbClr val="000000"/>
                          </a:solidFill>
                          <a:effectLst/>
                          <a:latin typeface="Arial" panose="020B0604020202020204" pitchFamily="34" charset="0"/>
                        </a:rPr>
                        <a:t>201.7</a:t>
                      </a:r>
                      <a:endParaRPr lang="en-CA" sz="1200">
                        <a:effectLst/>
                      </a:endParaRP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CA" sz="1200">
                          <a:effectLst/>
                        </a:rPr>
                        <a:t> </a:t>
                      </a: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922078816"/>
                  </a:ext>
                </a:extLst>
              </a:tr>
              <a:tr h="171450">
                <a:tc>
                  <a:txBody>
                    <a:bodyPr/>
                    <a:lstStyle/>
                    <a:p>
                      <a:pPr rtl="0" fontAlgn="t">
                        <a:spcBef>
                          <a:spcPts val="0"/>
                        </a:spcBef>
                        <a:spcAft>
                          <a:spcPts val="0"/>
                        </a:spcAft>
                      </a:pPr>
                      <a:r>
                        <a:rPr lang="en-CA" sz="1200" b="0" i="0" u="none" strike="noStrike" dirty="0">
                          <a:solidFill>
                            <a:srgbClr val="000000"/>
                          </a:solidFill>
                          <a:effectLst/>
                          <a:latin typeface="Arial" panose="020B0604020202020204" pitchFamily="34" charset="0"/>
                        </a:rPr>
                        <a:t>Projected use of working funds</a:t>
                      </a:r>
                      <a:endParaRPr lang="en-CA" sz="1200" dirty="0">
                        <a:effectLst/>
                      </a:endParaRP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r" rtl="0" fontAlgn="t">
                        <a:spcBef>
                          <a:spcPts val="0"/>
                        </a:spcBef>
                        <a:spcAft>
                          <a:spcPts val="0"/>
                        </a:spcAft>
                      </a:pPr>
                      <a:r>
                        <a:rPr lang="en-CA" sz="1200" b="0" i="0" u="none" strike="noStrike" dirty="0">
                          <a:solidFill>
                            <a:srgbClr val="C00000"/>
                          </a:solidFill>
                          <a:effectLst/>
                          <a:latin typeface="Arial" panose="020B0604020202020204" pitchFamily="34" charset="0"/>
                        </a:rPr>
                        <a:t>(22.7)</a:t>
                      </a:r>
                      <a:endParaRPr lang="en-CA" sz="1200" dirty="0">
                        <a:solidFill>
                          <a:srgbClr val="C00000"/>
                        </a:solidFill>
                        <a:effectLst/>
                      </a:endParaRP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CA" sz="1200">
                          <a:effectLst/>
                        </a:rPr>
                        <a:t> </a:t>
                      </a: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766504979"/>
                  </a:ext>
                </a:extLst>
              </a:tr>
              <a:tr h="171450">
                <a:tc>
                  <a:txBody>
                    <a:bodyPr/>
                    <a:lstStyle/>
                    <a:p>
                      <a:pPr rtl="0" fontAlgn="t">
                        <a:spcBef>
                          <a:spcPts val="0"/>
                        </a:spcBef>
                        <a:spcAft>
                          <a:spcPts val="0"/>
                        </a:spcAft>
                      </a:pPr>
                      <a:r>
                        <a:rPr lang="en-CA" sz="1200" b="0" i="0" u="none" strike="noStrike" dirty="0">
                          <a:solidFill>
                            <a:srgbClr val="000000"/>
                          </a:solidFill>
                          <a:effectLst/>
                          <a:latin typeface="Arial" panose="020B0604020202020204" pitchFamily="34" charset="0"/>
                        </a:rPr>
                        <a:t>Projected use of other unrestricted reserves</a:t>
                      </a:r>
                      <a:endParaRPr lang="en-CA" sz="1200" dirty="0">
                        <a:effectLst/>
                      </a:endParaRP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r" rtl="0" fontAlgn="t">
                        <a:spcBef>
                          <a:spcPts val="0"/>
                        </a:spcBef>
                        <a:spcAft>
                          <a:spcPts val="0"/>
                        </a:spcAft>
                      </a:pPr>
                      <a:r>
                        <a:rPr lang="en-CA" sz="1200" b="0" i="0" u="none" strike="noStrike" dirty="0">
                          <a:solidFill>
                            <a:srgbClr val="C00000"/>
                          </a:solidFill>
                          <a:effectLst/>
                          <a:latin typeface="Arial" panose="020B0604020202020204" pitchFamily="34" charset="0"/>
                        </a:rPr>
                        <a:t>(37.1)</a:t>
                      </a:r>
                      <a:endParaRPr lang="en-CA" sz="1200" dirty="0">
                        <a:solidFill>
                          <a:srgbClr val="C00000"/>
                        </a:solidFill>
                        <a:effectLst/>
                      </a:endParaRP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CA" sz="1200">
                          <a:effectLst/>
                        </a:rPr>
                        <a:t> </a:t>
                      </a: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403755453"/>
                  </a:ext>
                </a:extLst>
              </a:tr>
              <a:tr h="171450">
                <a:tc>
                  <a:txBody>
                    <a:bodyPr/>
                    <a:lstStyle/>
                    <a:p>
                      <a:pPr fontAlgn="t"/>
                      <a:r>
                        <a:rPr lang="en-CA" sz="1200" dirty="0">
                          <a:effectLst/>
                        </a:rPr>
                        <a:t> </a:t>
                      </a: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CA" sz="1200">
                          <a:effectLst/>
                        </a:rPr>
                        <a:t> </a:t>
                      </a: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CA" sz="1200">
                          <a:effectLst/>
                        </a:rPr>
                        <a:t> </a:t>
                      </a: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183676137"/>
                  </a:ext>
                </a:extLst>
              </a:tr>
              <a:tr h="171450">
                <a:tc>
                  <a:txBody>
                    <a:bodyPr/>
                    <a:lstStyle/>
                    <a:p>
                      <a:pPr rtl="0" fontAlgn="t">
                        <a:spcBef>
                          <a:spcPts val="0"/>
                        </a:spcBef>
                        <a:spcAft>
                          <a:spcPts val="0"/>
                        </a:spcAft>
                      </a:pPr>
                      <a:r>
                        <a:rPr lang="en-CA" sz="1200" b="1" i="0" u="none" strike="noStrike" dirty="0">
                          <a:solidFill>
                            <a:srgbClr val="000000"/>
                          </a:solidFill>
                          <a:effectLst/>
                          <a:latin typeface="Arial" panose="020B0604020202020204" pitchFamily="34" charset="0"/>
                        </a:rPr>
                        <a:t>Projected working funds and unrestricted reserves balance- Aug 31, 2022</a:t>
                      </a:r>
                      <a:endParaRPr lang="en-CA" sz="1200" dirty="0">
                        <a:effectLst/>
                      </a:endParaRP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r" rtl="0" fontAlgn="t">
                        <a:spcBef>
                          <a:spcPts val="0"/>
                        </a:spcBef>
                        <a:spcAft>
                          <a:spcPts val="0"/>
                        </a:spcAft>
                      </a:pPr>
                      <a:r>
                        <a:rPr lang="en-CA" sz="1200" b="1" i="0" u="none" strike="noStrike">
                          <a:solidFill>
                            <a:srgbClr val="000000"/>
                          </a:solidFill>
                          <a:effectLst/>
                          <a:latin typeface="Arial" panose="020B0604020202020204" pitchFamily="34" charset="0"/>
                        </a:rPr>
                        <a:t>141.9</a:t>
                      </a:r>
                      <a:endParaRPr lang="en-CA" sz="1200">
                        <a:effectLst/>
                      </a:endParaRP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CA" sz="1200" dirty="0">
                          <a:effectLst/>
                        </a:rPr>
                        <a:t> </a:t>
                      </a:r>
                    </a:p>
                  </a:txBody>
                  <a:tcPr marL="95250" marR="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848035401"/>
                  </a:ext>
                </a:extLst>
              </a:tr>
            </a:tbl>
          </a:graphicData>
        </a:graphic>
      </p:graphicFrame>
      <p:cxnSp>
        <p:nvCxnSpPr>
          <p:cNvPr id="5" name="Google Shape;335;p51">
            <a:extLst>
              <a:ext uri="{FF2B5EF4-FFF2-40B4-BE49-F238E27FC236}">
                <a16:creationId xmlns:a16="http://schemas.microsoft.com/office/drawing/2014/main" id="{666F17C1-A4A1-4B06-8C33-AF16CBA84BC4}"/>
              </a:ex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5"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284" name="Google Shape;284;p45"/>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chemeClr val="dk1"/>
                </a:solidFill>
                <a:effectLst/>
                <a:uLnTx/>
                <a:uFillTx/>
                <a:latin typeface="+mj-lt"/>
                <a:ea typeface="Arial"/>
                <a:cs typeface="Arial"/>
                <a:sym typeface="Arial"/>
              </a:rPr>
              <a:t>Use of Reserves</a:t>
            </a:r>
            <a:endParaRPr kumimoji="0" lang="en-CA" sz="2200" b="0" i="0" u="none" strike="noStrike" kern="0" cap="none" spc="0" normalizeH="0" baseline="0" noProof="0" dirty="0">
              <a:ln>
                <a:noFill/>
              </a:ln>
              <a:solidFill>
                <a:schemeClr val="dk1"/>
              </a:solidFill>
              <a:effectLst/>
              <a:uLnTx/>
              <a:uFillTx/>
              <a:latin typeface="+mj-lt"/>
              <a:ea typeface="Arial"/>
              <a:cs typeface="Arial"/>
              <a:sym typeface="Arial"/>
            </a:endParaRPr>
          </a:p>
        </p:txBody>
      </p:sp>
      <p:sp>
        <p:nvSpPr>
          <p:cNvPr id="285" name="Google Shape;285;p45"/>
          <p:cNvSpPr txBox="1"/>
          <p:nvPr/>
        </p:nvSpPr>
        <p:spPr>
          <a:xfrm>
            <a:off x="252000" y="1137926"/>
            <a:ext cx="8640000" cy="3387182"/>
          </a:xfrm>
          <a:prstGeom prst="rect">
            <a:avLst/>
          </a:prstGeom>
          <a:noFill/>
          <a:ln>
            <a:noFill/>
          </a:ln>
        </p:spPr>
        <p:txBody>
          <a:bodyPr spcFirstLastPara="1" wrap="square" lIns="91425" tIns="91425" rIns="91425" bIns="91425" anchor="t" anchorCtr="0">
            <a:noAutofit/>
          </a:bodyPr>
          <a:lstStyle/>
          <a:p>
            <a:pPr marL="412750" lvl="0" indent="-285750" algn="l" rtl="0">
              <a:spcBef>
                <a:spcPts val="0"/>
              </a:spcBef>
              <a:spcAft>
                <a:spcPts val="1200"/>
              </a:spcAft>
              <a:buSzPts val="1600"/>
              <a:buFont typeface="Arial" panose="020B0604020202020204" pitchFamily="34" charset="0"/>
              <a:buChar char="•"/>
            </a:pPr>
            <a:r>
              <a:rPr lang="en-CA" sz="1700" dirty="0">
                <a:highlight>
                  <a:schemeClr val="lt1"/>
                </a:highlight>
              </a:rPr>
              <a:t>Currently forecasting a 2.1% deficit for the 2021-22 school year </a:t>
            </a:r>
          </a:p>
          <a:p>
            <a:pPr marL="412750" lvl="0" indent="-285750" algn="l" rtl="0">
              <a:spcBef>
                <a:spcPts val="0"/>
              </a:spcBef>
              <a:spcAft>
                <a:spcPts val="1200"/>
              </a:spcAft>
              <a:buSzPts val="1600"/>
              <a:buFont typeface="Arial" panose="020B0604020202020204" pitchFamily="34" charset="0"/>
              <a:buChar char="•"/>
            </a:pPr>
            <a:r>
              <a:rPr lang="en-CA" sz="1700" dirty="0">
                <a:highlight>
                  <a:schemeClr val="lt1"/>
                </a:highlight>
              </a:rPr>
              <a:t>Utilizing reserves to balance the budget to avoid reducing programs to students during the pandemic</a:t>
            </a:r>
          </a:p>
          <a:p>
            <a:pPr marL="412750" lvl="0" indent="-285750" algn="l" rtl="0">
              <a:spcBef>
                <a:spcPts val="0"/>
              </a:spcBef>
              <a:spcAft>
                <a:spcPts val="1200"/>
              </a:spcAft>
              <a:buSzPts val="1600"/>
              <a:buFont typeface="Arial" panose="020B0604020202020204" pitchFamily="34" charset="0"/>
              <a:buChar char="•"/>
            </a:pPr>
            <a:r>
              <a:rPr lang="en-CA" sz="1700" dirty="0">
                <a:highlight>
                  <a:schemeClr val="lt1"/>
                </a:highlight>
              </a:rPr>
              <a:t>As of August 31, 2021, TDSB has $22.7M in working funds reserve and $179M in other unrestricted reserve</a:t>
            </a:r>
          </a:p>
          <a:p>
            <a:pPr marL="412750" lvl="0" indent="-285750" algn="l" rtl="0">
              <a:spcBef>
                <a:spcPts val="0"/>
              </a:spcBef>
              <a:spcAft>
                <a:spcPts val="1200"/>
              </a:spcAft>
              <a:buSzPts val="1600"/>
              <a:buFont typeface="Arial" panose="020B0604020202020204" pitchFamily="34" charset="0"/>
              <a:buChar char="•"/>
            </a:pPr>
            <a:r>
              <a:rPr lang="en-CA" sz="1700" dirty="0">
                <a:highlight>
                  <a:schemeClr val="lt1"/>
                </a:highlight>
              </a:rPr>
              <a:t>For 2022-23, the Ministry will require school boards to return to the 1% deficit requirement</a:t>
            </a:r>
          </a:p>
          <a:p>
            <a:pPr marL="412750" lvl="0" indent="-285750" algn="l" rtl="0">
              <a:spcBef>
                <a:spcPts val="0"/>
              </a:spcBef>
              <a:spcAft>
                <a:spcPts val="1200"/>
              </a:spcAft>
              <a:buSzPts val="1600"/>
              <a:buFont typeface="Arial" panose="020B0604020202020204" pitchFamily="34" charset="0"/>
              <a:buChar char="•"/>
            </a:pPr>
            <a:r>
              <a:rPr lang="en-CA" sz="1700" dirty="0">
                <a:highlight>
                  <a:schemeClr val="lt1"/>
                </a:highlight>
              </a:rPr>
              <a:t>Ministry approval required if school boards anticipate an in-year deficit of greater than 1% </a:t>
            </a:r>
          </a:p>
        </p:txBody>
      </p:sp>
      <p:cxnSp>
        <p:nvCxnSpPr>
          <p:cNvPr id="286" name="Google Shape;286;p45">
            <a:extLst>
              <a:ext uri="{C183D7F6-B498-43B3-948B-1728B52AA6E4}">
                <adec:decorative xmlns:adec="http://schemas.microsoft.com/office/drawing/2017/decorative" val="1"/>
              </a:ext>
            </a:extLst>
          </p:cNvPr>
          <p:cNvCxnSpPr>
            <a:cxnSpLocks/>
          </p:cNvCxnSpPr>
          <p:nvPr/>
        </p:nvCxnSpPr>
        <p:spPr>
          <a:xfrm rot="10800000" flipH="1">
            <a:off x="1064100" y="1115725"/>
            <a:ext cx="7015800" cy="22200"/>
          </a:xfrm>
          <a:prstGeom prst="straightConnector1">
            <a:avLst/>
          </a:prstGeom>
          <a:noFill/>
          <a:ln w="19050" cap="flat" cmpd="sng">
            <a:solidFill>
              <a:srgbClr val="000000"/>
            </a:solidFill>
            <a:prstDash val="solid"/>
            <a:roun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3"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270" name="Google Shape;270;p43"/>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2022-23 Financial Projection </a:t>
            </a:r>
            <a:b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br>
            <a:r>
              <a:rPr kumimoji="0" lang="en-CA" sz="1600" b="1" i="0" u="none" strike="noStrike" kern="0" cap="none" spc="0" normalizeH="0" baseline="0" noProof="0" dirty="0">
                <a:ln>
                  <a:noFill/>
                </a:ln>
                <a:solidFill>
                  <a:srgbClr val="000000"/>
                </a:solidFill>
                <a:effectLst/>
                <a:uLnTx/>
                <a:uFillTx/>
                <a:latin typeface="Arial"/>
                <a:ea typeface="Arial"/>
                <a:cs typeface="Arial"/>
                <a:sym typeface="Arial"/>
              </a:rPr>
              <a:t>(as of April 7, 2022)</a:t>
            </a:r>
            <a:endParaRPr kumimoji="0" lang="en-CA" sz="2200" b="1" i="0" u="none" strike="noStrike" kern="0" cap="none" spc="0" normalizeH="0" baseline="0" noProof="0" dirty="0">
              <a:ln>
                <a:noFill/>
              </a:ln>
              <a:solidFill>
                <a:srgbClr val="000000"/>
              </a:solidFill>
              <a:effectLst/>
              <a:uLnTx/>
              <a:uFillTx/>
              <a:latin typeface="+mj-lt"/>
              <a:ea typeface="Arial"/>
              <a:cs typeface="Arial"/>
              <a:sym typeface="Arial"/>
            </a:endParaRPr>
          </a:p>
        </p:txBody>
      </p:sp>
      <p:graphicFrame>
        <p:nvGraphicFramePr>
          <p:cNvPr id="271" name="Google Shape;271;p43"/>
          <p:cNvGraphicFramePr/>
          <p:nvPr>
            <p:extLst>
              <p:ext uri="{D42A27DB-BD31-4B8C-83A1-F6EECF244321}">
                <p14:modId xmlns:p14="http://schemas.microsoft.com/office/powerpoint/2010/main" val="2840665335"/>
              </p:ext>
            </p:extLst>
          </p:nvPr>
        </p:nvGraphicFramePr>
        <p:xfrm>
          <a:off x="419675" y="1123950"/>
          <a:ext cx="8304650" cy="3433395"/>
        </p:xfrm>
        <a:graphic>
          <a:graphicData uri="http://schemas.openxmlformats.org/drawingml/2006/table">
            <a:tbl>
              <a:tblPr firstRow="1">
                <a:noFill/>
                <a:tableStyleId>{0A3D0CFD-CD9E-4ECA-84A2-C92AEE819C8B}</a:tableStyleId>
              </a:tblPr>
              <a:tblGrid>
                <a:gridCol w="6563875">
                  <a:extLst>
                    <a:ext uri="{9D8B030D-6E8A-4147-A177-3AD203B41FA5}">
                      <a16:colId xmlns:a16="http://schemas.microsoft.com/office/drawing/2014/main" val="20000"/>
                    </a:ext>
                  </a:extLst>
                </a:gridCol>
                <a:gridCol w="554900">
                  <a:extLst>
                    <a:ext uri="{9D8B030D-6E8A-4147-A177-3AD203B41FA5}">
                      <a16:colId xmlns:a16="http://schemas.microsoft.com/office/drawing/2014/main" val="20001"/>
                    </a:ext>
                  </a:extLst>
                </a:gridCol>
                <a:gridCol w="634425">
                  <a:extLst>
                    <a:ext uri="{9D8B030D-6E8A-4147-A177-3AD203B41FA5}">
                      <a16:colId xmlns:a16="http://schemas.microsoft.com/office/drawing/2014/main" val="20002"/>
                    </a:ext>
                  </a:extLst>
                </a:gridCol>
                <a:gridCol w="551450">
                  <a:extLst>
                    <a:ext uri="{9D8B030D-6E8A-4147-A177-3AD203B41FA5}">
                      <a16:colId xmlns:a16="http://schemas.microsoft.com/office/drawing/2014/main" val="20003"/>
                    </a:ext>
                  </a:extLst>
                </a:gridCol>
              </a:tblGrid>
              <a:tr h="215150">
                <a:tc>
                  <a:txBody>
                    <a:bodyPr/>
                    <a:lstStyle/>
                    <a:p>
                      <a:pPr marL="0" lvl="0" indent="0" algn="l" rtl="0">
                        <a:spcBef>
                          <a:spcPts val="0"/>
                        </a:spcBef>
                        <a:spcAft>
                          <a:spcPts val="0"/>
                        </a:spcAft>
                        <a:buNone/>
                      </a:pPr>
                      <a:endParaRPr/>
                    </a:p>
                  </a:txBody>
                  <a:tcPr marL="91425" marR="91425" marT="0" marB="0">
                    <a:lnL w="9525" cap="flat" cmpd="sng">
                      <a:solidFill>
                        <a:srgbClr val="43434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100" b="1" u="sng"/>
                        <a:t>$M</a:t>
                      </a:r>
                      <a:endParaRPr sz="1100" b="1" u="sng"/>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100" b="1" u="sng"/>
                        <a:t>%</a:t>
                      </a:r>
                      <a:endParaRPr sz="1100" b="1" u="sng"/>
                    </a:p>
                  </a:txBody>
                  <a:tcPr marL="91425" marR="91425" marT="0" marB="0">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200725">
                <a:tc>
                  <a:txBody>
                    <a:bodyPr/>
                    <a:lstStyle/>
                    <a:p>
                      <a:pPr marL="0" lvl="0" indent="0" algn="l" rtl="0">
                        <a:spcBef>
                          <a:spcPts val="0"/>
                        </a:spcBef>
                        <a:spcAft>
                          <a:spcPts val="0"/>
                        </a:spcAft>
                        <a:buNone/>
                      </a:pPr>
                      <a:r>
                        <a:rPr lang="en" sz="1100" b="1" dirty="0"/>
                        <a:t>21-22 Financial Projection as reported at the January 13, 2022 FBEC - Surplus/(Deficit)</a:t>
                      </a:r>
                      <a:endParaRPr sz="1100" b="1" dirty="0"/>
                    </a:p>
                  </a:txBody>
                  <a:tcPr marL="91425" marR="91425" marT="0" marB="0">
                    <a:lnL w="9525" cap="flat" cmpd="sng">
                      <a:solidFill>
                        <a:srgbClr val="43434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rgbClr val="C00000"/>
                          </a:solidFill>
                        </a:rPr>
                        <a:t>($65.1)</a:t>
                      </a:r>
                      <a:endParaRPr sz="1100" dirty="0">
                        <a:solidFill>
                          <a:srgbClr val="C00000"/>
                        </a:solidFill>
                      </a:endParaRPr>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a:t>-2.2%</a:t>
                      </a:r>
                      <a:endParaRPr sz="1100"/>
                    </a:p>
                  </a:txBody>
                  <a:tcPr marL="91425" marR="91425" marT="0" marB="0">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852325">
                <a:tc>
                  <a:txBody>
                    <a:bodyPr/>
                    <a:lstStyle/>
                    <a:p>
                      <a:pPr marL="0" lvl="0" indent="0" algn="l" rtl="0">
                        <a:spcBef>
                          <a:spcPts val="0"/>
                        </a:spcBef>
                        <a:spcAft>
                          <a:spcPts val="0"/>
                        </a:spcAft>
                        <a:buNone/>
                      </a:pPr>
                      <a:r>
                        <a:rPr lang="en" sz="1100" b="1" dirty="0"/>
                        <a:t>Revenue changes</a:t>
                      </a:r>
                      <a:endParaRPr sz="1100" b="1" dirty="0"/>
                    </a:p>
                    <a:p>
                      <a:pPr marL="457200" lvl="0" indent="0" algn="l" rtl="0">
                        <a:spcBef>
                          <a:spcPts val="0"/>
                        </a:spcBef>
                        <a:spcAft>
                          <a:spcPts val="0"/>
                        </a:spcAft>
                        <a:buNone/>
                      </a:pPr>
                      <a:r>
                        <a:rPr lang="en" sz="1100" dirty="0"/>
                        <a:t>GSN decrease relating to declining enrolment</a:t>
                      </a:r>
                    </a:p>
                    <a:p>
                      <a:pPr marL="457200" lvl="0" indent="0" algn="l" rtl="0">
                        <a:spcBef>
                          <a:spcPts val="0"/>
                        </a:spcBef>
                        <a:spcAft>
                          <a:spcPts val="0"/>
                        </a:spcAft>
                        <a:buNone/>
                      </a:pPr>
                      <a:r>
                        <a:rPr lang="en" sz="1100" dirty="0"/>
                        <a:t>GSN increase – Teacher qualification &amp; experience funding</a:t>
                      </a:r>
                    </a:p>
                    <a:p>
                      <a:pPr marL="457200" lvl="0" indent="0" algn="l" rtl="0">
                        <a:spcBef>
                          <a:spcPts val="0"/>
                        </a:spcBef>
                        <a:spcAft>
                          <a:spcPts val="0"/>
                        </a:spcAft>
                        <a:buNone/>
                      </a:pPr>
                      <a:r>
                        <a:rPr lang="en" sz="1100" dirty="0"/>
                        <a:t>GSN increase – Broadband, mental health and other funding</a:t>
                      </a:r>
                    </a:p>
                    <a:p>
                      <a:pPr marL="457200" lvl="0" indent="0" algn="l" rtl="0">
                        <a:spcBef>
                          <a:spcPts val="0"/>
                        </a:spcBef>
                        <a:spcAft>
                          <a:spcPts val="0"/>
                        </a:spcAft>
                        <a:buNone/>
                      </a:pPr>
                      <a:r>
                        <a:rPr lang="en" sz="1100" dirty="0"/>
                        <a:t>One-time COVID Learning Recovery Fund</a:t>
                      </a:r>
                    </a:p>
                    <a:p>
                      <a:pPr marL="457200" lvl="0" indent="0" algn="l" rtl="0">
                        <a:spcBef>
                          <a:spcPts val="0"/>
                        </a:spcBef>
                        <a:spcAft>
                          <a:spcPts val="0"/>
                        </a:spcAft>
                        <a:buNone/>
                      </a:pPr>
                      <a:r>
                        <a:rPr lang="en" sz="1100" dirty="0"/>
                        <a:t>Decrease in EWPF and ISP funds</a:t>
                      </a:r>
                    </a:p>
                    <a:p>
                      <a:pPr marL="457200" lvl="0" indent="0" algn="l" rtl="0">
                        <a:spcBef>
                          <a:spcPts val="0"/>
                        </a:spcBef>
                        <a:spcAft>
                          <a:spcPts val="0"/>
                        </a:spcAft>
                        <a:buNone/>
                      </a:pPr>
                      <a:r>
                        <a:rPr lang="en" sz="1100" dirty="0"/>
                        <a:t>Increase in international student tuition revenues</a:t>
                      </a:r>
                    </a:p>
                    <a:p>
                      <a:pPr marL="457200" lvl="0" indent="0" algn="l" rtl="0">
                        <a:spcBef>
                          <a:spcPts val="0"/>
                        </a:spcBef>
                        <a:spcAft>
                          <a:spcPts val="0"/>
                        </a:spcAft>
                        <a:buNone/>
                      </a:pPr>
                      <a:r>
                        <a:rPr lang="en" sz="1100" dirty="0"/>
                        <a:t>Increase in interest income</a:t>
                      </a:r>
                    </a:p>
                    <a:p>
                      <a:pPr marL="457200" lvl="0" indent="0" algn="l" rtl="0">
                        <a:spcBef>
                          <a:spcPts val="0"/>
                        </a:spcBef>
                        <a:spcAft>
                          <a:spcPts val="0"/>
                        </a:spcAft>
                        <a:buNone/>
                      </a:pPr>
                      <a:r>
                        <a:rPr lang="en" sz="1100" dirty="0"/>
                        <a:t>Increase in permit revenues</a:t>
                      </a:r>
                      <a:endParaRPr sz="1100" dirty="0"/>
                    </a:p>
                    <a:p>
                      <a:pPr marL="457200" lvl="0" indent="0" algn="l" rtl="0">
                        <a:spcBef>
                          <a:spcPts val="0"/>
                        </a:spcBef>
                        <a:spcAft>
                          <a:spcPts val="0"/>
                        </a:spcAft>
                        <a:buNone/>
                      </a:pPr>
                      <a:r>
                        <a:rPr lang="en" sz="1100" b="1" dirty="0"/>
                        <a:t>Total Revenue Changes</a:t>
                      </a:r>
                      <a:endParaRPr sz="1100" b="1" dirty="0"/>
                    </a:p>
                  </a:txBody>
                  <a:tcPr marL="91425" marR="91425" marT="0" marB="0">
                    <a:lnL w="9525" cap="flat" cmpd="sng">
                      <a:solidFill>
                        <a:srgbClr val="43434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lang="en-CA" sz="1100" dirty="0"/>
                    </a:p>
                    <a:p>
                      <a:pPr marL="0" lvl="0" indent="0" algn="ctr" rtl="0">
                        <a:spcBef>
                          <a:spcPts val="0"/>
                        </a:spcBef>
                        <a:spcAft>
                          <a:spcPts val="0"/>
                        </a:spcAft>
                        <a:buNone/>
                      </a:pPr>
                      <a:r>
                        <a:rPr lang="en-CA" sz="1100" dirty="0">
                          <a:solidFill>
                            <a:srgbClr val="C00000"/>
                          </a:solidFill>
                        </a:rPr>
                        <a:t>(18.8)</a:t>
                      </a:r>
                    </a:p>
                    <a:p>
                      <a:pPr marL="0" lvl="0" indent="0" algn="ctr" rtl="0">
                        <a:spcBef>
                          <a:spcPts val="0"/>
                        </a:spcBef>
                        <a:spcAft>
                          <a:spcPts val="0"/>
                        </a:spcAft>
                        <a:buNone/>
                      </a:pPr>
                      <a:r>
                        <a:rPr lang="en-CA" sz="1100" dirty="0">
                          <a:solidFill>
                            <a:schemeClr val="tx1"/>
                          </a:solidFill>
                        </a:rPr>
                        <a:t>8.5</a:t>
                      </a:r>
                    </a:p>
                    <a:p>
                      <a:pPr marL="0" lvl="0" indent="0" algn="ctr" rtl="0">
                        <a:spcBef>
                          <a:spcPts val="0"/>
                        </a:spcBef>
                        <a:spcAft>
                          <a:spcPts val="0"/>
                        </a:spcAft>
                        <a:buNone/>
                      </a:pPr>
                      <a:r>
                        <a:rPr lang="en-CA" sz="1100" dirty="0">
                          <a:solidFill>
                            <a:schemeClr val="tx1"/>
                          </a:solidFill>
                        </a:rPr>
                        <a:t>8.4</a:t>
                      </a:r>
                    </a:p>
                    <a:p>
                      <a:pPr marL="0" lvl="0" indent="0" algn="ctr" rtl="0">
                        <a:spcBef>
                          <a:spcPts val="0"/>
                        </a:spcBef>
                        <a:spcAft>
                          <a:spcPts val="0"/>
                        </a:spcAft>
                        <a:buNone/>
                      </a:pPr>
                      <a:r>
                        <a:rPr lang="en-CA" sz="1100" dirty="0">
                          <a:solidFill>
                            <a:schemeClr val="tx1"/>
                          </a:solidFill>
                        </a:rPr>
                        <a:t>31.5</a:t>
                      </a:r>
                    </a:p>
                    <a:p>
                      <a:pPr marL="0" lvl="0" indent="0" algn="ctr" rtl="0">
                        <a:spcBef>
                          <a:spcPts val="0"/>
                        </a:spcBef>
                        <a:spcAft>
                          <a:spcPts val="0"/>
                        </a:spcAft>
                        <a:buNone/>
                      </a:pPr>
                      <a:r>
                        <a:rPr lang="en-CA" sz="1100" dirty="0">
                          <a:solidFill>
                            <a:srgbClr val="C00000"/>
                          </a:solidFill>
                        </a:rPr>
                        <a:t>(14.8)</a:t>
                      </a:r>
                    </a:p>
                    <a:p>
                      <a:pPr marL="0" lvl="0" indent="0" algn="ctr" rtl="0">
                        <a:spcBef>
                          <a:spcPts val="0"/>
                        </a:spcBef>
                        <a:spcAft>
                          <a:spcPts val="0"/>
                        </a:spcAft>
                        <a:buNone/>
                      </a:pPr>
                      <a:r>
                        <a:rPr lang="en-CA" sz="1100" dirty="0">
                          <a:solidFill>
                            <a:schemeClr val="tx1"/>
                          </a:solidFill>
                        </a:rPr>
                        <a:t>4.5</a:t>
                      </a:r>
                    </a:p>
                    <a:p>
                      <a:pPr marL="0" lvl="0" indent="0" algn="ctr" rtl="0">
                        <a:spcBef>
                          <a:spcPts val="0"/>
                        </a:spcBef>
                        <a:spcAft>
                          <a:spcPts val="0"/>
                        </a:spcAft>
                        <a:buNone/>
                      </a:pPr>
                      <a:r>
                        <a:rPr lang="en-CA" sz="1100" dirty="0">
                          <a:solidFill>
                            <a:schemeClr val="tx1"/>
                          </a:solidFill>
                        </a:rPr>
                        <a:t>2.5</a:t>
                      </a:r>
                    </a:p>
                    <a:p>
                      <a:pPr marL="0" lvl="0" indent="0" algn="ctr" rtl="0">
                        <a:spcBef>
                          <a:spcPts val="0"/>
                        </a:spcBef>
                        <a:spcAft>
                          <a:spcPts val="0"/>
                        </a:spcAft>
                        <a:buNone/>
                      </a:pPr>
                      <a:r>
                        <a:rPr lang="en-CA" sz="1100" dirty="0">
                          <a:solidFill>
                            <a:schemeClr val="tx1"/>
                          </a:solidFill>
                        </a:rPr>
                        <a:t>3.0</a:t>
                      </a:r>
                      <a:endParaRPr sz="1100" dirty="0">
                        <a:solidFill>
                          <a:schemeClr val="tx1"/>
                        </a:solidFill>
                      </a:endParaRPr>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endParaRPr lang="en-CA" sz="1100" dirty="0"/>
                    </a:p>
                    <a:p>
                      <a:pPr marL="0" lvl="0" indent="0" algn="ctr" rtl="0">
                        <a:spcBef>
                          <a:spcPts val="0"/>
                        </a:spcBef>
                        <a:spcAft>
                          <a:spcPts val="0"/>
                        </a:spcAft>
                        <a:buNone/>
                      </a:pPr>
                      <a:endParaRPr lang="en-CA" sz="1100" dirty="0"/>
                    </a:p>
                    <a:p>
                      <a:pPr marL="0" lvl="0" indent="0" algn="ctr" rtl="0">
                        <a:spcBef>
                          <a:spcPts val="0"/>
                        </a:spcBef>
                        <a:spcAft>
                          <a:spcPts val="0"/>
                        </a:spcAft>
                        <a:buNone/>
                      </a:pPr>
                      <a:endParaRPr lang="en-CA" sz="1100" dirty="0"/>
                    </a:p>
                    <a:p>
                      <a:pPr marL="0" lvl="0" indent="0" algn="ctr" rtl="0">
                        <a:spcBef>
                          <a:spcPts val="0"/>
                        </a:spcBef>
                        <a:spcAft>
                          <a:spcPts val="0"/>
                        </a:spcAft>
                        <a:buNone/>
                      </a:pPr>
                      <a:endParaRPr lang="en-CA" sz="1100" dirty="0"/>
                    </a:p>
                    <a:p>
                      <a:pPr marL="0" lvl="0" indent="0" algn="ctr" rtl="0">
                        <a:spcBef>
                          <a:spcPts val="0"/>
                        </a:spcBef>
                        <a:spcAft>
                          <a:spcPts val="0"/>
                        </a:spcAft>
                        <a:buNone/>
                      </a:pPr>
                      <a:endParaRPr lang="en-CA" sz="1100" dirty="0"/>
                    </a:p>
                    <a:p>
                      <a:pPr marL="0" lvl="0" indent="0" algn="ctr" rtl="0">
                        <a:spcBef>
                          <a:spcPts val="0"/>
                        </a:spcBef>
                        <a:spcAft>
                          <a:spcPts val="0"/>
                        </a:spcAft>
                        <a:buNone/>
                      </a:pPr>
                      <a:endParaRPr lang="en-CA" sz="1100" dirty="0"/>
                    </a:p>
                    <a:p>
                      <a:pPr marL="0" lvl="0" indent="0" algn="ctr" rtl="0">
                        <a:spcBef>
                          <a:spcPts val="0"/>
                        </a:spcBef>
                        <a:spcAft>
                          <a:spcPts val="0"/>
                        </a:spcAft>
                        <a:buNone/>
                      </a:pPr>
                      <a:r>
                        <a:rPr lang="en-CA" sz="1100" dirty="0"/>
                        <a:t>24.8</a:t>
                      </a:r>
                      <a:endParaRPr sz="1100" dirty="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dirty="0"/>
                    </a:p>
                  </a:txBody>
                  <a:tcPr marL="91425" marR="91425" marT="0" marB="0">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2"/>
                  </a:ext>
                </a:extLst>
              </a:tr>
              <a:tr h="684675">
                <a:tc>
                  <a:txBody>
                    <a:bodyPr/>
                    <a:lstStyle/>
                    <a:p>
                      <a:pPr marL="0" lvl="0" indent="0" algn="l" rtl="0">
                        <a:spcBef>
                          <a:spcPts val="0"/>
                        </a:spcBef>
                        <a:spcAft>
                          <a:spcPts val="0"/>
                        </a:spcAft>
                        <a:buNone/>
                      </a:pPr>
                      <a:r>
                        <a:rPr lang="en" sz="1100" b="1" dirty="0"/>
                        <a:t>Compensation Expense Changes</a:t>
                      </a:r>
                      <a:endParaRPr sz="1100" b="1" dirty="0"/>
                    </a:p>
                    <a:p>
                      <a:pPr marL="457200" lvl="0" indent="0" algn="l" rtl="0">
                        <a:spcBef>
                          <a:spcPts val="0"/>
                        </a:spcBef>
                        <a:spcAft>
                          <a:spcPts val="0"/>
                        </a:spcAft>
                        <a:buNone/>
                      </a:pPr>
                      <a:r>
                        <a:rPr lang="en-CA" sz="1100" dirty="0"/>
                        <a:t>Reduction in school-based staffing due to enrolment, net of rate changes</a:t>
                      </a:r>
                    </a:p>
                    <a:p>
                      <a:pPr marL="457200" lvl="0" indent="0" algn="l" rtl="0">
                        <a:spcBef>
                          <a:spcPts val="0"/>
                        </a:spcBef>
                        <a:spcAft>
                          <a:spcPts val="0"/>
                        </a:spcAft>
                        <a:buNone/>
                      </a:pPr>
                      <a:r>
                        <a:rPr lang="en-CA" sz="1100" dirty="0"/>
                        <a:t>Cost reduction from end of EWPF and ISP funds</a:t>
                      </a:r>
                    </a:p>
                    <a:p>
                      <a:pPr marL="457200" lvl="0" indent="0" algn="l" rtl="0">
                        <a:spcBef>
                          <a:spcPts val="0"/>
                        </a:spcBef>
                        <a:spcAft>
                          <a:spcPts val="0"/>
                        </a:spcAft>
                        <a:buNone/>
                      </a:pPr>
                      <a:r>
                        <a:rPr lang="en-CA" sz="1100" dirty="0"/>
                        <a:t>Increase in staffing costs from use of COVID Learning Recovery Fund</a:t>
                      </a:r>
                    </a:p>
                    <a:p>
                      <a:pPr marL="457200" lvl="0" indent="0" algn="l" rtl="0">
                        <a:spcBef>
                          <a:spcPts val="0"/>
                        </a:spcBef>
                        <a:spcAft>
                          <a:spcPts val="0"/>
                        </a:spcAft>
                        <a:buNone/>
                      </a:pPr>
                      <a:r>
                        <a:rPr lang="en-CA" sz="1100" dirty="0"/>
                        <a:t>Increase in central staffing costs, and CPP and EI increases</a:t>
                      </a:r>
                    </a:p>
                    <a:p>
                      <a:pPr marL="457200" lvl="0" indent="0" algn="l" rtl="0">
                        <a:spcBef>
                          <a:spcPts val="0"/>
                        </a:spcBef>
                        <a:spcAft>
                          <a:spcPts val="0"/>
                        </a:spcAft>
                        <a:buNone/>
                      </a:pPr>
                      <a:r>
                        <a:rPr lang="en-CA" sz="1100" dirty="0"/>
                        <a:t>Increase in long term disability costs due to rate changes</a:t>
                      </a:r>
                    </a:p>
                    <a:p>
                      <a:pPr marL="457200" lvl="0" indent="0" algn="l" rtl="0">
                        <a:spcBef>
                          <a:spcPts val="0"/>
                        </a:spcBef>
                        <a:spcAft>
                          <a:spcPts val="0"/>
                        </a:spcAft>
                        <a:buNone/>
                      </a:pPr>
                      <a:r>
                        <a:rPr lang="en-CA" sz="1100" dirty="0"/>
                        <a:t>Central staff gapping savings</a:t>
                      </a:r>
                      <a:endParaRPr sz="1100" dirty="0">
                        <a:highlight>
                          <a:srgbClr val="FFFF00"/>
                        </a:highlight>
                      </a:endParaRPr>
                    </a:p>
                    <a:p>
                      <a:pPr marL="457200" lvl="0" indent="0" algn="l" rtl="0">
                        <a:spcBef>
                          <a:spcPts val="0"/>
                        </a:spcBef>
                        <a:spcAft>
                          <a:spcPts val="0"/>
                        </a:spcAft>
                        <a:buNone/>
                      </a:pPr>
                      <a:r>
                        <a:rPr lang="en" sz="1100" b="1" dirty="0"/>
                        <a:t>Total Compensation Changes</a:t>
                      </a:r>
                      <a:endParaRPr sz="1100" b="1" dirty="0"/>
                    </a:p>
                  </a:txBody>
                  <a:tcPr marL="91425" marR="91425" marT="0" marB="0">
                    <a:lnL w="9525" cap="flat" cmpd="sng">
                      <a:solidFill>
                        <a:srgbClr val="43434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lang="en-CA" sz="1100" dirty="0"/>
                    </a:p>
                    <a:p>
                      <a:pPr marL="0" lvl="0" indent="0" algn="ctr" rtl="0">
                        <a:spcBef>
                          <a:spcPts val="0"/>
                        </a:spcBef>
                        <a:spcAft>
                          <a:spcPts val="0"/>
                        </a:spcAft>
                        <a:buNone/>
                      </a:pPr>
                      <a:r>
                        <a:rPr lang="en-CA" sz="1100" dirty="0"/>
                        <a:t>18.2</a:t>
                      </a:r>
                    </a:p>
                    <a:p>
                      <a:pPr marL="0" lvl="0" indent="0" algn="ctr" rtl="0">
                        <a:spcBef>
                          <a:spcPts val="0"/>
                        </a:spcBef>
                        <a:spcAft>
                          <a:spcPts val="0"/>
                        </a:spcAft>
                        <a:buNone/>
                      </a:pPr>
                      <a:r>
                        <a:rPr lang="en-CA" sz="1100" dirty="0"/>
                        <a:t>14.8</a:t>
                      </a:r>
                    </a:p>
                    <a:p>
                      <a:pPr marL="0" lvl="0" indent="0" algn="ctr" rtl="0">
                        <a:spcBef>
                          <a:spcPts val="0"/>
                        </a:spcBef>
                        <a:spcAft>
                          <a:spcPts val="0"/>
                        </a:spcAft>
                        <a:buNone/>
                      </a:pPr>
                      <a:r>
                        <a:rPr lang="en-CA" sz="1100" dirty="0">
                          <a:solidFill>
                            <a:srgbClr val="C00000"/>
                          </a:solidFill>
                        </a:rPr>
                        <a:t>(31.5)</a:t>
                      </a:r>
                    </a:p>
                    <a:p>
                      <a:pPr marL="0" lvl="0" indent="0" algn="ctr" rtl="0">
                        <a:spcBef>
                          <a:spcPts val="0"/>
                        </a:spcBef>
                        <a:spcAft>
                          <a:spcPts val="0"/>
                        </a:spcAft>
                        <a:buNone/>
                      </a:pPr>
                      <a:r>
                        <a:rPr lang="en-CA" sz="1100" dirty="0">
                          <a:solidFill>
                            <a:srgbClr val="C00000"/>
                          </a:solidFill>
                        </a:rPr>
                        <a:t>(4.6)</a:t>
                      </a:r>
                    </a:p>
                    <a:p>
                      <a:pPr marL="0" lvl="0" indent="0" algn="ctr" rtl="0">
                        <a:spcBef>
                          <a:spcPts val="0"/>
                        </a:spcBef>
                        <a:spcAft>
                          <a:spcPts val="0"/>
                        </a:spcAft>
                        <a:buNone/>
                      </a:pPr>
                      <a:r>
                        <a:rPr lang="en-CA" sz="1100" dirty="0">
                          <a:solidFill>
                            <a:srgbClr val="C00000"/>
                          </a:solidFill>
                        </a:rPr>
                        <a:t>(3.3)</a:t>
                      </a:r>
                    </a:p>
                    <a:p>
                      <a:pPr marL="0" lvl="0" indent="0" algn="ctr" rtl="0">
                        <a:spcBef>
                          <a:spcPts val="0"/>
                        </a:spcBef>
                        <a:spcAft>
                          <a:spcPts val="0"/>
                        </a:spcAft>
                        <a:buNone/>
                      </a:pPr>
                      <a:r>
                        <a:rPr lang="en-CA" sz="1100" dirty="0"/>
                        <a:t>5.0</a:t>
                      </a:r>
                      <a:endParaRPr sz="1100" dirty="0"/>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lang="en-CA" sz="1100" dirty="0"/>
                    </a:p>
                    <a:p>
                      <a:pPr marL="0" lvl="0" indent="0" algn="ctr" rtl="0">
                        <a:spcBef>
                          <a:spcPts val="0"/>
                        </a:spcBef>
                        <a:spcAft>
                          <a:spcPts val="0"/>
                        </a:spcAft>
                        <a:buNone/>
                      </a:pPr>
                      <a:endParaRPr lang="en-CA" sz="1100" dirty="0"/>
                    </a:p>
                    <a:p>
                      <a:pPr marL="0" lvl="0" indent="0" algn="ctr" rtl="0">
                        <a:spcBef>
                          <a:spcPts val="0"/>
                        </a:spcBef>
                        <a:spcAft>
                          <a:spcPts val="0"/>
                        </a:spcAft>
                        <a:buNone/>
                      </a:pPr>
                      <a:endParaRPr lang="en-CA" sz="1100" dirty="0"/>
                    </a:p>
                    <a:p>
                      <a:pPr marL="0" lvl="0" indent="0" algn="ctr" rtl="0">
                        <a:spcBef>
                          <a:spcPts val="0"/>
                        </a:spcBef>
                        <a:spcAft>
                          <a:spcPts val="0"/>
                        </a:spcAft>
                        <a:buNone/>
                      </a:pPr>
                      <a:endParaRPr lang="en-CA" sz="1100" dirty="0"/>
                    </a:p>
                    <a:p>
                      <a:pPr marL="0" lvl="0" indent="0" algn="ctr" rtl="0">
                        <a:spcBef>
                          <a:spcPts val="0"/>
                        </a:spcBef>
                        <a:spcAft>
                          <a:spcPts val="0"/>
                        </a:spcAft>
                        <a:buNone/>
                      </a:pPr>
                      <a:endParaRPr lang="en-CA" sz="1100" dirty="0"/>
                    </a:p>
                    <a:p>
                      <a:pPr marL="0" lvl="0" indent="0" algn="ctr" rtl="0">
                        <a:spcBef>
                          <a:spcPts val="0"/>
                        </a:spcBef>
                        <a:spcAft>
                          <a:spcPts val="0"/>
                        </a:spcAft>
                        <a:buNone/>
                      </a:pPr>
                      <a:endParaRPr lang="en-CA" sz="1100" dirty="0"/>
                    </a:p>
                    <a:p>
                      <a:pPr marL="0" lvl="0" indent="0" algn="ctr" rtl="0">
                        <a:spcBef>
                          <a:spcPts val="0"/>
                        </a:spcBef>
                        <a:spcAft>
                          <a:spcPts val="0"/>
                        </a:spcAft>
                        <a:buNone/>
                      </a:pPr>
                      <a:endParaRPr lang="en-CA" sz="1100" dirty="0"/>
                    </a:p>
                    <a:p>
                      <a:pPr marL="0" lvl="0" indent="0" algn="ctr" rtl="0">
                        <a:spcBef>
                          <a:spcPts val="0"/>
                        </a:spcBef>
                        <a:spcAft>
                          <a:spcPts val="0"/>
                        </a:spcAft>
                        <a:buNone/>
                      </a:pPr>
                      <a:r>
                        <a:rPr lang="en-CA" sz="1100" dirty="0">
                          <a:solidFill>
                            <a:srgbClr val="C00000"/>
                          </a:solidFill>
                        </a:rPr>
                        <a:t>(1.4)</a:t>
                      </a:r>
                      <a:endParaRPr sz="1100" dirty="0">
                        <a:solidFill>
                          <a:srgbClr val="C00000"/>
                        </a:solidFill>
                      </a:endParaRPr>
                    </a:p>
                  </a:txBody>
                  <a:tcPr marL="91425"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dirty="0"/>
                    </a:p>
                  </a:txBody>
                  <a:tcPr marL="91425" marR="91425" marT="0" marB="0">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361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3"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270" name="Google Shape;270;p43"/>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2022-23 Financial Projection (cont’d)</a:t>
            </a:r>
            <a:b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br>
            <a:r>
              <a:rPr kumimoji="0" lang="en-CA" sz="1600" b="1" i="0" u="none" strike="noStrike" kern="0" cap="none" spc="0" normalizeH="0" baseline="0" noProof="0" dirty="0">
                <a:ln>
                  <a:noFill/>
                </a:ln>
                <a:solidFill>
                  <a:srgbClr val="000000"/>
                </a:solidFill>
                <a:effectLst/>
                <a:uLnTx/>
                <a:uFillTx/>
                <a:latin typeface="Arial"/>
                <a:ea typeface="Arial"/>
                <a:cs typeface="Arial"/>
                <a:sym typeface="Arial"/>
              </a:rPr>
              <a:t>(as of April 7, 2022)</a:t>
            </a: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 </a:t>
            </a:r>
          </a:p>
        </p:txBody>
      </p:sp>
      <p:graphicFrame>
        <p:nvGraphicFramePr>
          <p:cNvPr id="271" name="Google Shape;271;p43"/>
          <p:cNvGraphicFramePr/>
          <p:nvPr>
            <p:extLst>
              <p:ext uri="{D42A27DB-BD31-4B8C-83A1-F6EECF244321}">
                <p14:modId xmlns:p14="http://schemas.microsoft.com/office/powerpoint/2010/main" val="1429015128"/>
              </p:ext>
            </p:extLst>
          </p:nvPr>
        </p:nvGraphicFramePr>
        <p:xfrm>
          <a:off x="419675" y="1530047"/>
          <a:ext cx="8304650" cy="1752600"/>
        </p:xfrm>
        <a:graphic>
          <a:graphicData uri="http://schemas.openxmlformats.org/drawingml/2006/table">
            <a:tbl>
              <a:tblPr firstRow="1">
                <a:noFill/>
                <a:tableStyleId>{0A3D0CFD-CD9E-4ECA-84A2-C92AEE819C8B}</a:tableStyleId>
              </a:tblPr>
              <a:tblGrid>
                <a:gridCol w="6563875">
                  <a:extLst>
                    <a:ext uri="{9D8B030D-6E8A-4147-A177-3AD203B41FA5}">
                      <a16:colId xmlns:a16="http://schemas.microsoft.com/office/drawing/2014/main" val="20000"/>
                    </a:ext>
                  </a:extLst>
                </a:gridCol>
                <a:gridCol w="554900">
                  <a:extLst>
                    <a:ext uri="{9D8B030D-6E8A-4147-A177-3AD203B41FA5}">
                      <a16:colId xmlns:a16="http://schemas.microsoft.com/office/drawing/2014/main" val="20001"/>
                    </a:ext>
                  </a:extLst>
                </a:gridCol>
                <a:gridCol w="634425">
                  <a:extLst>
                    <a:ext uri="{9D8B030D-6E8A-4147-A177-3AD203B41FA5}">
                      <a16:colId xmlns:a16="http://schemas.microsoft.com/office/drawing/2014/main" val="20002"/>
                    </a:ext>
                  </a:extLst>
                </a:gridCol>
                <a:gridCol w="551450">
                  <a:extLst>
                    <a:ext uri="{9D8B030D-6E8A-4147-A177-3AD203B41FA5}">
                      <a16:colId xmlns:a16="http://schemas.microsoft.com/office/drawing/2014/main" val="20003"/>
                    </a:ext>
                  </a:extLst>
                </a:gridCol>
              </a:tblGrid>
              <a:tr h="0">
                <a:tc>
                  <a:txBody>
                    <a:bodyPr/>
                    <a:lstStyle/>
                    <a:p>
                      <a:pPr marL="0" lvl="0" indent="0" algn="l" rtl="0">
                        <a:spcBef>
                          <a:spcPts val="0"/>
                        </a:spcBef>
                        <a:spcAft>
                          <a:spcPts val="0"/>
                        </a:spcAft>
                        <a:buNone/>
                      </a:pPr>
                      <a:endParaRPr dirty="0"/>
                    </a:p>
                  </a:txBody>
                  <a:tcPr>
                    <a:lnL w="9525" cap="flat" cmpd="sng">
                      <a:solidFill>
                        <a:srgbClr val="43434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100" b="1" u="sng" dirty="0"/>
                        <a:t>$M</a:t>
                      </a:r>
                      <a:endParaRPr sz="1100" b="1" u="sng" dirty="0"/>
                    </a:p>
                  </a:txBody>
                  <a:tcP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100" b="1" u="sng"/>
                        <a:t>%</a:t>
                      </a:r>
                      <a:endParaRPr sz="1100" b="1" u="sng"/>
                    </a:p>
                  </a:txBody>
                  <a:tcPr>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100" b="1" dirty="0"/>
                        <a:t>Operational expense changes</a:t>
                      </a:r>
                      <a:endParaRPr sz="1100" b="1" dirty="0"/>
                    </a:p>
                    <a:p>
                      <a:pPr marL="457200" lvl="0" indent="0" algn="l" rtl="0">
                        <a:spcBef>
                          <a:spcPts val="0"/>
                        </a:spcBef>
                        <a:spcAft>
                          <a:spcPts val="0"/>
                        </a:spcAft>
                        <a:buNone/>
                      </a:pPr>
                      <a:r>
                        <a:rPr lang="en" sz="1100" dirty="0"/>
                        <a:t>Insurance cost savings</a:t>
                      </a:r>
                    </a:p>
                    <a:p>
                      <a:pPr marL="457200" lvl="0" indent="0" algn="l" rtl="0">
                        <a:spcBef>
                          <a:spcPts val="0"/>
                        </a:spcBef>
                        <a:spcAft>
                          <a:spcPts val="0"/>
                        </a:spcAft>
                        <a:buNone/>
                      </a:pPr>
                      <a:r>
                        <a:rPr lang="en" sz="1100" dirty="0"/>
                        <a:t>Reduction in Board funded COVID expenses</a:t>
                      </a:r>
                    </a:p>
                    <a:p>
                      <a:pPr marL="457200" lvl="0" indent="0" algn="l" rtl="0">
                        <a:spcBef>
                          <a:spcPts val="0"/>
                        </a:spcBef>
                        <a:spcAft>
                          <a:spcPts val="0"/>
                        </a:spcAft>
                        <a:buNone/>
                      </a:pPr>
                      <a:r>
                        <a:rPr lang="en" sz="1100" dirty="0"/>
                        <a:t>Utilities, and other facilities cost increases</a:t>
                      </a:r>
                      <a:endParaRPr sz="1100" dirty="0"/>
                    </a:p>
                    <a:p>
                      <a:pPr marL="457200" lvl="0" indent="0" algn="l" rtl="0">
                        <a:spcBef>
                          <a:spcPts val="0"/>
                        </a:spcBef>
                        <a:spcAft>
                          <a:spcPts val="0"/>
                        </a:spcAft>
                        <a:buNone/>
                      </a:pPr>
                      <a:r>
                        <a:rPr lang="en" sz="1100" b="1" dirty="0"/>
                        <a:t>Total Operating Expense Changes</a:t>
                      </a:r>
                      <a:endParaRPr sz="1100" b="1" dirty="0"/>
                    </a:p>
                  </a:txBody>
                  <a:tcPr>
                    <a:lnL w="9525" cap="flat" cmpd="sng">
                      <a:solidFill>
                        <a:srgbClr val="434343"/>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dirty="0"/>
                    </a:p>
                    <a:p>
                      <a:pPr marL="0" lvl="0" indent="0" algn="ctr" rtl="0">
                        <a:spcBef>
                          <a:spcPts val="0"/>
                        </a:spcBef>
                        <a:spcAft>
                          <a:spcPts val="0"/>
                        </a:spcAft>
                        <a:buNone/>
                      </a:pPr>
                      <a:r>
                        <a:rPr lang="en" sz="1100" dirty="0"/>
                        <a:t>2.0</a:t>
                      </a:r>
                    </a:p>
                    <a:p>
                      <a:pPr marL="0" lvl="0" indent="0" algn="ctr" rtl="0">
                        <a:spcBef>
                          <a:spcPts val="0"/>
                        </a:spcBef>
                        <a:spcAft>
                          <a:spcPts val="0"/>
                        </a:spcAft>
                        <a:buNone/>
                      </a:pPr>
                      <a:r>
                        <a:rPr lang="en" sz="1100" dirty="0"/>
                        <a:t>1.0</a:t>
                      </a:r>
                    </a:p>
                    <a:p>
                      <a:pPr marL="0" lvl="0" indent="0" algn="ctr" rtl="0">
                        <a:spcBef>
                          <a:spcPts val="0"/>
                        </a:spcBef>
                        <a:spcAft>
                          <a:spcPts val="0"/>
                        </a:spcAft>
                        <a:buNone/>
                      </a:pPr>
                      <a:r>
                        <a:rPr lang="en" sz="1100" dirty="0">
                          <a:solidFill>
                            <a:srgbClr val="C00000"/>
                          </a:solidFill>
                        </a:rPr>
                        <a:t>(6.0)</a:t>
                      </a:r>
                      <a:endParaRPr sz="1100" dirty="0">
                        <a:solidFill>
                          <a:srgbClr val="C00000"/>
                        </a:solidFill>
                      </a:endParaRPr>
                    </a:p>
                  </a:txBody>
                  <a:tcP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lvl="0" indent="0" algn="ctr" rtl="0">
                        <a:spcBef>
                          <a:spcPts val="0"/>
                        </a:spcBef>
                        <a:spcAft>
                          <a:spcPts val="0"/>
                        </a:spcAft>
                        <a:buNone/>
                      </a:pPr>
                      <a:endParaRPr sz="1100"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100" b="0" dirty="0">
                          <a:solidFill>
                            <a:srgbClr val="C00000"/>
                          </a:solidFill>
                        </a:rPr>
                        <a:t>(3.0)</a:t>
                      </a:r>
                    </a:p>
                  </a:txBody>
                  <a:tcP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dirty="0"/>
                    </a:p>
                  </a:txBody>
                  <a:tcPr>
                    <a:lnL w="9525" cap="flat" cmpd="sng" algn="ctr">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100" dirty="0"/>
                        <a:t>Changes to financial position</a:t>
                      </a:r>
                      <a:endParaRPr sz="1100" dirty="0"/>
                    </a:p>
                  </a:txBody>
                  <a:tcPr>
                    <a:lnL w="9525" cap="flat" cmpd="sng">
                      <a:solidFill>
                        <a:srgbClr val="43434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a:p>
                  </a:txBody>
                  <a:tcP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 sz="1100" dirty="0"/>
                        <a:t>20.4</a:t>
                      </a:r>
                      <a:endParaRPr sz="1100" dirty="0"/>
                    </a:p>
                  </a:txBody>
                  <a:tcP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a:p>
                  </a:txBody>
                  <a:tcPr>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5"/>
                  </a:ext>
                </a:extLst>
              </a:tr>
              <a:tr h="124519">
                <a:tc>
                  <a:txBody>
                    <a:bodyPr/>
                    <a:lstStyle/>
                    <a:p>
                      <a:pPr marL="0" lvl="0" indent="0" algn="l" rtl="0">
                        <a:spcBef>
                          <a:spcPts val="0"/>
                        </a:spcBef>
                        <a:spcAft>
                          <a:spcPts val="0"/>
                        </a:spcAft>
                        <a:buNone/>
                      </a:pPr>
                      <a:r>
                        <a:rPr lang="en" sz="1100" b="1" dirty="0"/>
                        <a:t>Updated 2022-23 Financial Position - (Deficit)</a:t>
                      </a:r>
                      <a:endParaRPr sz="1100" b="1" dirty="0"/>
                    </a:p>
                  </a:txBody>
                  <a:tcPr>
                    <a:lnL w="9525" cap="flat" cmpd="sng">
                      <a:solidFill>
                        <a:srgbClr val="43434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endParaRPr sz="1100"/>
                    </a:p>
                  </a:txBody>
                  <a:tcP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 sz="1100" b="1" dirty="0">
                          <a:solidFill>
                            <a:srgbClr val="C00000"/>
                          </a:solidFill>
                        </a:rPr>
                        <a:t>(44.7)</a:t>
                      </a:r>
                      <a:endParaRPr sz="1100" b="1" dirty="0">
                        <a:solidFill>
                          <a:srgbClr val="C00000"/>
                        </a:solidFill>
                      </a:endParaRPr>
                    </a:p>
                  </a:txBody>
                  <a:tcP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 sz="1100" b="1" dirty="0"/>
                        <a:t>-1.5%</a:t>
                      </a:r>
                      <a:endParaRPr sz="1100" b="1" dirty="0"/>
                    </a:p>
                  </a:txBody>
                  <a:tcPr>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cxnSp>
        <p:nvCxnSpPr>
          <p:cNvPr id="5" name="Google Shape;335;p51">
            <a:extLst>
              <a:ext uri="{FF2B5EF4-FFF2-40B4-BE49-F238E27FC236}">
                <a16:creationId xmlns:a16="http://schemas.microsoft.com/office/drawing/2014/main" id="{A0D0BE43-4896-4F0D-8A43-B9F5F99B9817}"/>
              </a:ext>
              <a:ext uri="{C183D7F6-B498-43B3-948B-1728B52AA6E4}">
                <adec:decorative xmlns:adec="http://schemas.microsoft.com/office/drawing/2017/decorative" val="1"/>
              </a:ext>
            </a:extLst>
          </p:cNvPr>
          <p:cNvCxnSpPr>
            <a:cxnSpLocks/>
          </p:cNvCxnSpPr>
          <p:nvPr/>
        </p:nvCxnSpPr>
        <p:spPr>
          <a:xfrm rot="10800000" flipH="1">
            <a:off x="1064100" y="1112850"/>
            <a:ext cx="7015800" cy="22200"/>
          </a:xfrm>
          <a:prstGeom prst="straightConnector1">
            <a:avLst/>
          </a:prstGeom>
          <a:noFill/>
          <a:ln w="19050" cap="flat" cmpd="sng">
            <a:solidFill>
              <a:srgbClr val="000000"/>
            </a:solidFill>
            <a:prstDash val="solid"/>
            <a:round/>
            <a:headEnd type="none" w="med" len="med"/>
            <a:tailEnd type="none" w="med" len="med"/>
          </a:ln>
        </p:spPr>
      </p:cxnSp>
    </p:spTree>
    <p:extLst>
      <p:ext uri="{BB962C8B-B14F-4D97-AF65-F5344CB8AC3E}">
        <p14:creationId xmlns:p14="http://schemas.microsoft.com/office/powerpoint/2010/main" val="1305024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3"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270" name="Google Shape;270;p43"/>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2022-23 Financial Projection (cont’d)</a:t>
            </a:r>
            <a:b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br>
            <a:endParaRPr kumimoji="0" lang="en-CA" sz="2200" b="1" i="0" u="none" strike="noStrike" kern="0" cap="none" spc="0" normalizeH="0" baseline="0" noProof="0" dirty="0">
              <a:ln>
                <a:noFill/>
              </a:ln>
              <a:solidFill>
                <a:srgbClr val="000000"/>
              </a:solidFill>
              <a:effectLst/>
              <a:uLnTx/>
              <a:uFillTx/>
              <a:latin typeface="+mj-lt"/>
              <a:ea typeface="Arial"/>
              <a:cs typeface="Arial"/>
              <a:sym typeface="Arial"/>
            </a:endParaRPr>
          </a:p>
        </p:txBody>
      </p:sp>
      <p:sp>
        <p:nvSpPr>
          <p:cNvPr id="2" name="TextBox 1">
            <a:extLst>
              <a:ext uri="{FF2B5EF4-FFF2-40B4-BE49-F238E27FC236}">
                <a16:creationId xmlns:a16="http://schemas.microsoft.com/office/drawing/2014/main" id="{D35F4A5F-3797-44A0-9B5A-C4876721110E}"/>
              </a:ext>
            </a:extLst>
          </p:cNvPr>
          <p:cNvSpPr txBox="1"/>
          <p:nvPr/>
        </p:nvSpPr>
        <p:spPr>
          <a:xfrm>
            <a:off x="252000" y="1146367"/>
            <a:ext cx="8640000" cy="327782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CA" sz="1700" dirty="0"/>
              <a:t>The 2022-23 preliminary financial projection is $44.7M, or 1.5% of operating allocation as of April 2022 and represents the current financial position before any adjustments arising from deficit reduction strategies. </a:t>
            </a:r>
          </a:p>
          <a:p>
            <a:pPr marL="285750" indent="-285750">
              <a:spcAft>
                <a:spcPts val="1200"/>
              </a:spcAft>
              <a:buFont typeface="Arial" panose="020B0604020202020204" pitchFamily="34" charset="0"/>
              <a:buChar char="•"/>
            </a:pPr>
            <a:r>
              <a:rPr lang="en-CA" sz="1700" dirty="0"/>
              <a:t>Staff will identify strategies to reduce the 2022-23 projected deficit, while aligning with the Board’s strategic budget drivers and Multi-year Strategic Plan. Staff will bring a 3-year deficit recovery plan to the Finance, Budget &amp; Enrolment Committee (FBEC) meeting on May 16, 2022, with the goal to reduce the deficit to 1% in 2022-23, and eliminate the deficit by 2024-25. </a:t>
            </a:r>
          </a:p>
          <a:p>
            <a:pPr marL="285750" indent="-285750">
              <a:buFont typeface="Arial" panose="020B0604020202020204" pitchFamily="34" charset="0"/>
              <a:buChar char="•"/>
            </a:pPr>
            <a:r>
              <a:rPr lang="en-CA" sz="1700" dirty="0"/>
              <a:t>If the deficit reduction recommendations are not approved, TDSB must seek the Ministry’s pre-approval if they anticipate an in-year deficit of greater than 1% ($29.3M based on TDSB’s operating allocation).</a:t>
            </a:r>
          </a:p>
        </p:txBody>
      </p:sp>
      <p:cxnSp>
        <p:nvCxnSpPr>
          <p:cNvPr id="5" name="Google Shape;335;p51">
            <a:extLst>
              <a:ext uri="{FF2B5EF4-FFF2-40B4-BE49-F238E27FC236}">
                <a16:creationId xmlns:a16="http://schemas.microsoft.com/office/drawing/2014/main" id="{5565EDE6-90B2-4BE1-8429-456BFE821441}"/>
              </a:ex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Tree>
    <p:extLst>
      <p:ext uri="{BB962C8B-B14F-4D97-AF65-F5344CB8AC3E}">
        <p14:creationId xmlns:p14="http://schemas.microsoft.com/office/powerpoint/2010/main" val="1211449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46"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292" name="Google Shape;292;p46"/>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Budget Challenges</a:t>
            </a:r>
            <a:endParaRPr kumimoji="0" lang="en-CA" sz="22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294" name="Google Shape;294;p46">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
        <p:nvSpPr>
          <p:cNvPr id="295" name="Google Shape;295;p46"/>
          <p:cNvSpPr txBox="1"/>
          <p:nvPr/>
        </p:nvSpPr>
        <p:spPr>
          <a:xfrm>
            <a:off x="242850" y="1123950"/>
            <a:ext cx="8640000" cy="3416290"/>
          </a:xfrm>
          <a:prstGeom prst="rect">
            <a:avLst/>
          </a:prstGeom>
          <a:noFill/>
          <a:ln>
            <a:noFill/>
          </a:ln>
        </p:spPr>
        <p:txBody>
          <a:bodyPr spcFirstLastPara="1" wrap="square" lIns="91425" tIns="91425" rIns="91425" bIns="91425" anchor="t" anchorCtr="0">
            <a:spAutoFit/>
          </a:bodyPr>
          <a:lstStyle/>
          <a:p>
            <a:pPr marL="120650" lvl="0" algn="l" rtl="0">
              <a:spcBef>
                <a:spcPts val="0"/>
              </a:spcBef>
              <a:spcAft>
                <a:spcPts val="1200"/>
              </a:spcAft>
              <a:buSzPts val="1700"/>
            </a:pPr>
            <a:r>
              <a:rPr lang="en-CA" sz="1700" dirty="0"/>
              <a:t>The TDSB budget is a preliminary plan, and this plan could change if there are unforeseen commitments or events.  Below are some risks that could have an impact to the budget:</a:t>
            </a:r>
          </a:p>
          <a:p>
            <a:pPr marL="406400" lvl="0" indent="-285750" algn="l" rtl="0">
              <a:spcBef>
                <a:spcPts val="0"/>
              </a:spcBef>
              <a:spcAft>
                <a:spcPts val="600"/>
              </a:spcAft>
              <a:buSzPts val="1700"/>
              <a:buFont typeface="Arial" panose="020B0604020202020204" pitchFamily="34" charset="0"/>
              <a:buChar char="•"/>
            </a:pPr>
            <a:r>
              <a:rPr lang="en-CA" sz="1700" dirty="0"/>
              <a:t>Declining enrolment</a:t>
            </a:r>
          </a:p>
          <a:p>
            <a:pPr marL="406400" lvl="0" indent="-285750" algn="l" rtl="0">
              <a:spcBef>
                <a:spcPts val="0"/>
              </a:spcBef>
              <a:spcAft>
                <a:spcPts val="600"/>
              </a:spcAft>
              <a:buSzPts val="1700"/>
              <a:buFont typeface="Arial" panose="020B0604020202020204" pitchFamily="34" charset="0"/>
              <a:buChar char="•"/>
            </a:pPr>
            <a:r>
              <a:rPr lang="en-CA" sz="1700" dirty="0"/>
              <a:t>Enrolment stabilization funding no longer available</a:t>
            </a:r>
          </a:p>
          <a:p>
            <a:pPr marL="406400" lvl="0" indent="-285750" algn="l" rtl="0">
              <a:spcBef>
                <a:spcPts val="0"/>
              </a:spcBef>
              <a:spcAft>
                <a:spcPts val="600"/>
              </a:spcAft>
              <a:buSzPts val="1700"/>
              <a:buFont typeface="Arial" panose="020B0604020202020204" pitchFamily="34" charset="0"/>
              <a:buChar char="•"/>
            </a:pPr>
            <a:r>
              <a:rPr lang="en-CA" sz="1700" dirty="0"/>
              <a:t>Uncertainty around COVID-19 pandemic and availability of Ministry funding</a:t>
            </a:r>
          </a:p>
          <a:p>
            <a:pPr marL="406400" lvl="0" indent="-285750" algn="l" rtl="0">
              <a:spcBef>
                <a:spcPts val="0"/>
              </a:spcBef>
              <a:spcAft>
                <a:spcPts val="600"/>
              </a:spcAft>
              <a:buSzPts val="1700"/>
              <a:buFont typeface="Arial" panose="020B0604020202020204" pitchFamily="34" charset="0"/>
              <a:buChar char="•"/>
            </a:pPr>
            <a:r>
              <a:rPr lang="en-CA" sz="1700" dirty="0"/>
              <a:t>Not all operating costs can be adjusted based on enrolment changes</a:t>
            </a:r>
          </a:p>
          <a:p>
            <a:pPr marL="406400" lvl="0" indent="-285750" algn="l" rtl="0">
              <a:spcBef>
                <a:spcPts val="0"/>
              </a:spcBef>
              <a:spcAft>
                <a:spcPts val="600"/>
              </a:spcAft>
              <a:buSzPts val="1700"/>
              <a:buFont typeface="Arial" panose="020B0604020202020204" pitchFamily="34" charset="0"/>
              <a:buChar char="•"/>
            </a:pPr>
            <a:r>
              <a:rPr lang="en-CA" sz="1700" dirty="0"/>
              <a:t>Ministry funding benchmarks do not fully address annual cost inflations and TDSB’s unique needs</a:t>
            </a:r>
          </a:p>
          <a:p>
            <a:pPr marL="406400" lvl="0" indent="-285750" algn="l" rtl="0">
              <a:spcBef>
                <a:spcPts val="0"/>
              </a:spcBef>
              <a:spcAft>
                <a:spcPts val="600"/>
              </a:spcAft>
              <a:buSzPts val="1700"/>
              <a:buFont typeface="Arial" panose="020B0604020202020204" pitchFamily="34" charset="0"/>
              <a:buChar char="•"/>
            </a:pPr>
            <a:r>
              <a:rPr lang="en-CA" sz="1700" dirty="0"/>
              <a:t>Funding gaps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0"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146" name="Google Shape;146;p30"/>
          <p:cNvSpPr txBox="1">
            <a:spLocks noGrp="1"/>
          </p:cNvSpPr>
          <p:nvPr>
            <p:ph type="title" idx="4294967295"/>
          </p:nvPr>
        </p:nvSpPr>
        <p:spPr>
          <a:xfrm>
            <a:off x="16325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2200" b="1" dirty="0">
                <a:solidFill>
                  <a:srgbClr val="000000"/>
                </a:solidFill>
                <a:latin typeface="+mj-lt"/>
                <a:ea typeface="Arial"/>
                <a:cs typeface="Arial"/>
                <a:sym typeface="Arial"/>
              </a:rPr>
              <a:t>Budget Topics</a:t>
            </a:r>
            <a:endParaRPr kumimoji="0" lang="en-CA" sz="23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147" name="Google Shape;147;p30">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
        <p:nvSpPr>
          <p:cNvPr id="148" name="Google Shape;148;p30"/>
          <p:cNvSpPr txBox="1"/>
          <p:nvPr/>
        </p:nvSpPr>
        <p:spPr>
          <a:xfrm>
            <a:off x="443386" y="1499633"/>
            <a:ext cx="8640000" cy="2277516"/>
          </a:xfrm>
          <a:prstGeom prst="rect">
            <a:avLst/>
          </a:prstGeom>
          <a:noFill/>
          <a:ln>
            <a:noFill/>
          </a:ln>
        </p:spPr>
        <p:txBody>
          <a:bodyPr spcFirstLastPara="1" wrap="square" lIns="91425" tIns="91425" rIns="91425" bIns="91425" anchor="t" anchorCtr="0">
            <a:spAutoFit/>
          </a:bodyPr>
          <a:lstStyle/>
          <a:p>
            <a:pPr marL="285750" indent="-285750">
              <a:buSzPts val="1100"/>
              <a:buFont typeface="Arial" panose="020B0604020202020204" pitchFamily="34" charset="0"/>
              <a:buChar char="•"/>
            </a:pPr>
            <a:r>
              <a:rPr lang="en-CA" sz="1700" dirty="0"/>
              <a:t>Budget Development Overview, Timelines and Drivers</a:t>
            </a:r>
          </a:p>
          <a:p>
            <a:pPr marL="285750" indent="-285750">
              <a:buSzPts val="1100"/>
              <a:buFont typeface="Arial" panose="020B0604020202020204" pitchFamily="34" charset="0"/>
              <a:buChar char="•"/>
            </a:pPr>
            <a:r>
              <a:rPr lang="en-CA" sz="1700" dirty="0"/>
              <a:t>Funding Gaps and Impact of the Pandemic</a:t>
            </a:r>
          </a:p>
          <a:p>
            <a:pPr marL="285750" lvl="0" indent="-285750">
              <a:buSzPts val="1100"/>
              <a:buFont typeface="Arial" panose="020B0604020202020204" pitchFamily="34" charset="0"/>
              <a:buChar char="•"/>
            </a:pPr>
            <a:r>
              <a:rPr lang="en-CA" sz="1700" dirty="0"/>
              <a:t>2022-23 Ministry Funding Announcement</a:t>
            </a:r>
          </a:p>
          <a:p>
            <a:pPr marL="285750" indent="-285750">
              <a:buSzPts val="1100"/>
              <a:buFont typeface="Arial" panose="020B0604020202020204" pitchFamily="34" charset="0"/>
              <a:buChar char="•"/>
            </a:pPr>
            <a:r>
              <a:rPr lang="en-CA" sz="1700" dirty="0"/>
              <a:t>Enrolment Projections</a:t>
            </a:r>
          </a:p>
          <a:p>
            <a:pPr marL="285750" lvl="0" indent="-285750">
              <a:buSzPts val="1100"/>
              <a:buFont typeface="Arial" panose="020B0604020202020204" pitchFamily="34" charset="0"/>
              <a:buChar char="•"/>
            </a:pPr>
            <a:r>
              <a:rPr lang="en-CA" sz="1700" dirty="0"/>
              <a:t>Key Components of Education Funding</a:t>
            </a:r>
          </a:p>
          <a:p>
            <a:pPr marL="285750" lvl="8" indent="-285750">
              <a:buSzPts val="1100"/>
              <a:buFont typeface="Arial" panose="020B0604020202020204" pitchFamily="34" charset="0"/>
              <a:buChar char="•"/>
            </a:pPr>
            <a:r>
              <a:rPr lang="en-CA" sz="1700" dirty="0"/>
              <a:t>2021-22 Financial Projections and Reserves Balance</a:t>
            </a:r>
          </a:p>
          <a:p>
            <a:pPr marL="285750" lvl="8" indent="-285750">
              <a:buSzPts val="1100"/>
              <a:buFont typeface="Arial" panose="020B0604020202020204" pitchFamily="34" charset="0"/>
              <a:buChar char="•"/>
            </a:pPr>
            <a:r>
              <a:rPr lang="en-CA" sz="1700" dirty="0"/>
              <a:t>2022-23 Financial Projection</a:t>
            </a:r>
          </a:p>
          <a:p>
            <a:pPr marL="285750" lvl="0" indent="-285750">
              <a:buSzPts val="1100"/>
              <a:buFont typeface="Arial" panose="020B0604020202020204" pitchFamily="34" charset="0"/>
              <a:buChar char="•"/>
            </a:pPr>
            <a:r>
              <a:rPr lang="en-CA" sz="1700" dirty="0"/>
              <a:t>Budget Challenges and Risks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51"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333" name="Google Shape;333;p51"/>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Other Budget Risks</a:t>
            </a:r>
            <a:endParaRPr kumimoji="0" lang="en-CA" sz="2200" b="0" i="0" u="none" strike="noStrike" kern="0" cap="none" spc="0" normalizeH="0" baseline="0" noProof="0" dirty="0">
              <a:ln>
                <a:noFill/>
              </a:ln>
              <a:solidFill>
                <a:srgbClr val="000000"/>
              </a:solidFill>
              <a:effectLst/>
              <a:uLnTx/>
              <a:uFillTx/>
              <a:latin typeface="+mj-lt"/>
              <a:ea typeface="Arial"/>
              <a:cs typeface="Arial"/>
              <a:sym typeface="Arial"/>
            </a:endParaRPr>
          </a:p>
        </p:txBody>
      </p:sp>
      <p:sp>
        <p:nvSpPr>
          <p:cNvPr id="334" name="Google Shape;334;p51"/>
          <p:cNvSpPr txBox="1"/>
          <p:nvPr/>
        </p:nvSpPr>
        <p:spPr>
          <a:xfrm>
            <a:off x="252000" y="1123950"/>
            <a:ext cx="8640000" cy="3410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1200"/>
              </a:spcAft>
              <a:buClr>
                <a:schemeClr val="dk1"/>
              </a:buClr>
              <a:buSzPts val="1100"/>
              <a:buChar char="●"/>
            </a:pPr>
            <a:r>
              <a:rPr lang="en" sz="1700" dirty="0">
                <a:solidFill>
                  <a:schemeClr val="dk1"/>
                </a:solidFill>
              </a:rPr>
              <a:t>Enrolment projection may deviate from actual results</a:t>
            </a:r>
            <a:endParaRPr sz="1700" dirty="0">
              <a:solidFill>
                <a:schemeClr val="dk1"/>
              </a:solidFill>
            </a:endParaRPr>
          </a:p>
          <a:p>
            <a:pPr marL="457200" lvl="0" indent="-298450" algn="l" rtl="0">
              <a:lnSpc>
                <a:spcPct val="100000"/>
              </a:lnSpc>
              <a:spcBef>
                <a:spcPts val="1000"/>
              </a:spcBef>
              <a:spcAft>
                <a:spcPts val="1200"/>
              </a:spcAft>
              <a:buClr>
                <a:schemeClr val="dk1"/>
              </a:buClr>
              <a:buSzPts val="1100"/>
              <a:buChar char="●"/>
            </a:pPr>
            <a:r>
              <a:rPr lang="en" sz="1700" dirty="0">
                <a:solidFill>
                  <a:schemeClr val="dk1"/>
                </a:solidFill>
              </a:rPr>
              <a:t>Ongoing funding challenges may lead to reduction or cancellation of board-funded programs</a:t>
            </a:r>
            <a:endParaRPr sz="1700" dirty="0">
              <a:solidFill>
                <a:schemeClr val="dk1"/>
              </a:solidFill>
            </a:endParaRPr>
          </a:p>
          <a:p>
            <a:pPr marL="457200" lvl="0" indent="-298450" algn="l" rtl="0">
              <a:lnSpc>
                <a:spcPct val="100000"/>
              </a:lnSpc>
              <a:spcBef>
                <a:spcPts val="1000"/>
              </a:spcBef>
              <a:spcAft>
                <a:spcPts val="1200"/>
              </a:spcAft>
              <a:buClr>
                <a:schemeClr val="dk1"/>
              </a:buClr>
              <a:buSzPts val="1100"/>
              <a:buChar char="●"/>
            </a:pPr>
            <a:r>
              <a:rPr lang="en" sz="1700" dirty="0">
                <a:solidFill>
                  <a:schemeClr val="dk1"/>
                </a:solidFill>
              </a:rPr>
              <a:t>Should the Board experience ongoing financial challenges, TDSB may not have sufficient reserves to cover these shortfalls</a:t>
            </a:r>
          </a:p>
          <a:p>
            <a:pPr marL="158750" lvl="0" algn="l" rtl="0">
              <a:lnSpc>
                <a:spcPct val="100000"/>
              </a:lnSpc>
              <a:spcBef>
                <a:spcPts val="1000"/>
              </a:spcBef>
              <a:spcAft>
                <a:spcPts val="1200"/>
              </a:spcAft>
              <a:buClr>
                <a:schemeClr val="dk1"/>
              </a:buClr>
              <a:buSzPts val="1100"/>
            </a:pPr>
            <a:r>
              <a:rPr lang="en" sz="1700" dirty="0">
                <a:solidFill>
                  <a:schemeClr val="dk1"/>
                </a:solidFill>
                <a:latin typeface="+mj-lt"/>
                <a:ea typeface="PT Sans"/>
                <a:cs typeface="PT Sans"/>
                <a:sym typeface="PT Sans"/>
              </a:rPr>
              <a:t>TDSB provides periodic updates to the Finance, Budget and Enrolment Committee on any changes to the budget throughout the year.</a:t>
            </a:r>
            <a:endParaRPr sz="1700" dirty="0">
              <a:latin typeface="+mj-lt"/>
              <a:ea typeface="PT Sans"/>
              <a:cs typeface="PT Sans"/>
              <a:sym typeface="PT Sans"/>
            </a:endParaRPr>
          </a:p>
        </p:txBody>
      </p:sp>
      <p:cxnSp>
        <p:nvCxnSpPr>
          <p:cNvPr id="335" name="Google Shape;335;p51">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2" name="Title 1">
            <a:extLst>
              <a:ext uri="{FF2B5EF4-FFF2-40B4-BE49-F238E27FC236}">
                <a16:creationId xmlns:a16="http://schemas.microsoft.com/office/drawing/2014/main" id="{DC291E5E-B340-4393-A4F0-8A2CF3ADCAD1}"/>
              </a:ext>
            </a:extLst>
          </p:cNvPr>
          <p:cNvSpPr>
            <a:spLocks noGrp="1"/>
          </p:cNvSpPr>
          <p:nvPr>
            <p:ph type="title" idx="4294967295"/>
          </p:nvPr>
        </p:nvSpPr>
        <p:spPr>
          <a:xfrm>
            <a:off x="426128" y="-779700"/>
            <a:ext cx="8260800" cy="779700"/>
          </a:xfrm>
        </p:spPr>
        <p:txBody>
          <a:bodyPr spcFirstLastPara="1" wrap="square" lIns="91425" tIns="91425" rIns="91425" bIns="91425" anchor="b" anchorCtr="0">
            <a:noAutofit/>
          </a:bodyPr>
          <a:lstStyle/>
          <a:p>
            <a:r>
              <a:rPr lang="en-CA" dirty="0"/>
              <a:t>End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0"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146" name="Google Shape;146;p30"/>
          <p:cNvSpPr txBox="1">
            <a:spLocks noGrp="1"/>
          </p:cNvSpPr>
          <p:nvPr>
            <p:ph type="title" idx="4294967295"/>
          </p:nvPr>
        </p:nvSpPr>
        <p:spPr>
          <a:xfrm>
            <a:off x="16325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TDSB Budget Development Overview</a:t>
            </a:r>
            <a:endParaRPr kumimoji="0" lang="en-CA" sz="23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147" name="Google Shape;147;p30">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
        <p:nvSpPr>
          <p:cNvPr id="6" name="Google Shape;148;p30">
            <a:extLst>
              <a:ext uri="{FF2B5EF4-FFF2-40B4-BE49-F238E27FC236}">
                <a16:creationId xmlns:a16="http://schemas.microsoft.com/office/drawing/2014/main" id="{1B248CA6-5738-441E-B70F-F30A94717C01}"/>
              </a:ext>
            </a:extLst>
          </p:cNvPr>
          <p:cNvSpPr txBox="1"/>
          <p:nvPr/>
        </p:nvSpPr>
        <p:spPr>
          <a:xfrm>
            <a:off x="252000" y="1279500"/>
            <a:ext cx="8640000" cy="3000791"/>
          </a:xfrm>
          <a:prstGeom prst="rect">
            <a:avLst/>
          </a:prstGeom>
          <a:noFill/>
          <a:ln>
            <a:noFill/>
          </a:ln>
        </p:spPr>
        <p:txBody>
          <a:bodyPr spcFirstLastPara="1" wrap="square" lIns="91425" tIns="91425" rIns="91425" bIns="91425" anchor="t" anchorCtr="0">
            <a:spAutoFit/>
          </a:bodyPr>
          <a:lstStyle/>
          <a:p>
            <a:pPr marL="93345" marR="119380">
              <a:spcAft>
                <a:spcPts val="1200"/>
              </a:spcAft>
            </a:pPr>
            <a:r>
              <a:rPr lang="en-CA" sz="1700" b="0" i="0" u="none" strike="noStrike" dirty="0">
                <a:solidFill>
                  <a:srgbClr val="000000"/>
                </a:solidFill>
                <a:effectLst/>
                <a:latin typeface="Arial" panose="020B0604020202020204" pitchFamily="34" charset="0"/>
              </a:rPr>
              <a:t>The TDSB is </a:t>
            </a:r>
            <a:r>
              <a:rPr lang="en-CA" sz="1700" dirty="0">
                <a:latin typeface="Arial" panose="020B0604020202020204" pitchFamily="34" charset="0"/>
              </a:rPr>
              <a:t>one of the largest and most culturally diverse school boards </a:t>
            </a:r>
            <a:r>
              <a:rPr lang="en-CA" sz="1700" b="0" i="0" u="none" strike="noStrike" dirty="0">
                <a:solidFill>
                  <a:srgbClr val="000000"/>
                </a:solidFill>
                <a:effectLst/>
                <a:latin typeface="Arial" panose="020B0604020202020204" pitchFamily="34" charset="0"/>
              </a:rPr>
              <a:t>in Canada, serving approximately 230,000 students in 583 schools throughout Toronto, </a:t>
            </a:r>
            <a:r>
              <a:rPr lang="en-CA" sz="1700" dirty="0">
                <a:latin typeface="Arial" panose="020B0604020202020204" pitchFamily="34" charset="0"/>
              </a:rPr>
              <a:t>and has approximately 38,000 employees</a:t>
            </a:r>
            <a:r>
              <a:rPr lang="en-CA" sz="1700" b="0" i="0" u="none" strike="noStrike" dirty="0">
                <a:solidFill>
                  <a:srgbClr val="000000"/>
                </a:solidFill>
                <a:effectLst/>
                <a:latin typeface="Arial" panose="020B0604020202020204" pitchFamily="34" charset="0"/>
              </a:rPr>
              <a:t>. </a:t>
            </a:r>
            <a:endParaRPr lang="en-CA" sz="1700" dirty="0"/>
          </a:p>
          <a:p>
            <a:pPr marL="93345" marR="119380" rtl="0">
              <a:spcBef>
                <a:spcPts val="0"/>
              </a:spcBef>
              <a:spcAft>
                <a:spcPts val="1200"/>
              </a:spcAft>
            </a:pPr>
            <a:r>
              <a:rPr lang="en-CA" sz="1700" b="0" i="0" u="none" strike="noStrike" dirty="0">
                <a:solidFill>
                  <a:srgbClr val="000000"/>
                </a:solidFill>
                <a:effectLst/>
                <a:latin typeface="Arial" panose="020B0604020202020204" pitchFamily="34" charset="0"/>
              </a:rPr>
              <a:t>TDSB’s annual budget is approximately $3.4 billion, 76% of its budget is allocated to </a:t>
            </a:r>
            <a:r>
              <a:rPr lang="en-CA" sz="1700" dirty="0">
                <a:latin typeface="Arial" panose="020B0604020202020204" pitchFamily="34" charset="0"/>
              </a:rPr>
              <a:t>staffing costs, educational tools and classroom materials.  Approximately 10% of the budget relates to school operations, such as caretaking, utilities and maintenance.  12% of the budget relates to transportation, renewal, amortization, fundraising and other fixed costs.  Only 2% of the budget relates to administration.  </a:t>
            </a:r>
          </a:p>
          <a:p>
            <a:pPr marL="93345" marR="119380" rtl="0">
              <a:spcBef>
                <a:spcPts val="0"/>
              </a:spcBef>
              <a:spcAft>
                <a:spcPts val="1200"/>
              </a:spcAft>
            </a:pPr>
            <a:r>
              <a:rPr lang="en-CA" sz="1700" dirty="0">
                <a:latin typeface="Arial" panose="020B0604020202020204" pitchFamily="34" charset="0"/>
              </a:rPr>
              <a:t>Only a small percentage of the TDSB budget is considered flexible or discretionary.</a:t>
            </a:r>
          </a:p>
        </p:txBody>
      </p:sp>
    </p:spTree>
    <p:extLst>
      <p:ext uri="{BB962C8B-B14F-4D97-AF65-F5344CB8AC3E}">
        <p14:creationId xmlns:p14="http://schemas.microsoft.com/office/powerpoint/2010/main" val="1255542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0"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146" name="Google Shape;146;p30"/>
          <p:cNvSpPr txBox="1">
            <a:spLocks noGrp="1"/>
          </p:cNvSpPr>
          <p:nvPr>
            <p:ph type="title" idx="4294967295"/>
          </p:nvPr>
        </p:nvSpPr>
        <p:spPr>
          <a:xfrm>
            <a:off x="16325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rgbClr val="000000"/>
                </a:solidFill>
                <a:effectLst/>
                <a:uLnTx/>
                <a:uFillTx/>
                <a:latin typeface="+mj-lt"/>
                <a:ea typeface="Arial"/>
                <a:cs typeface="Arial"/>
                <a:sym typeface="Arial"/>
              </a:rPr>
              <a:t>Budget Development Process</a:t>
            </a:r>
            <a:endParaRPr kumimoji="0" lang="en-CA" sz="23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147" name="Google Shape;147;p30">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
        <p:nvSpPr>
          <p:cNvPr id="148" name="Google Shape;148;p30"/>
          <p:cNvSpPr txBox="1"/>
          <p:nvPr/>
        </p:nvSpPr>
        <p:spPr>
          <a:xfrm>
            <a:off x="252000" y="1123950"/>
            <a:ext cx="8640000" cy="2785348"/>
          </a:xfrm>
          <a:prstGeom prst="rect">
            <a:avLst/>
          </a:prstGeom>
          <a:noFill/>
          <a:ln>
            <a:noFill/>
          </a:ln>
        </p:spPr>
        <p:txBody>
          <a:bodyPr spcFirstLastPara="1" wrap="square" lIns="91425" tIns="91425" rIns="91425" bIns="91425" anchor="t" anchorCtr="0">
            <a:spAutoFit/>
          </a:bodyPr>
          <a:lstStyle/>
          <a:p>
            <a:pPr marL="285750" lvl="1" indent="-285750" fontAlgn="base">
              <a:spcAft>
                <a:spcPts val="1200"/>
              </a:spcAft>
              <a:buFont typeface="Arial" panose="020B0604020202020204" pitchFamily="34" charset="0"/>
              <a:buChar char="•"/>
            </a:pPr>
            <a:r>
              <a:rPr lang="en-CA" sz="1700" b="0" i="0" u="none" strike="noStrike" dirty="0">
                <a:solidFill>
                  <a:srgbClr val="000000"/>
                </a:solidFill>
                <a:effectLst/>
                <a:latin typeface="Arial" panose="020B0604020202020204" pitchFamily="34" charset="0"/>
              </a:rPr>
              <a:t>Provincial funding announced every spring</a:t>
            </a:r>
          </a:p>
          <a:p>
            <a:pPr marL="285750" lvl="1" indent="-285750" fontAlgn="base">
              <a:spcAft>
                <a:spcPts val="1200"/>
              </a:spcAft>
              <a:buFont typeface="Arial" panose="020B0604020202020204" pitchFamily="34" charset="0"/>
              <a:buChar char="•"/>
            </a:pPr>
            <a:r>
              <a:rPr lang="en-CA" sz="1700" b="0" i="0" u="none" strike="noStrike" dirty="0">
                <a:solidFill>
                  <a:srgbClr val="000000"/>
                </a:solidFill>
                <a:effectLst/>
                <a:latin typeface="Arial" panose="020B0604020202020204" pitchFamily="34" charset="0"/>
              </a:rPr>
              <a:t>Funding determined by benchmarks, or the Ministry of Education’s funding formula, and student enrolment </a:t>
            </a:r>
          </a:p>
          <a:p>
            <a:pPr marL="285750" lvl="1" indent="-285750" fontAlgn="base">
              <a:spcAft>
                <a:spcPts val="1200"/>
              </a:spcAft>
              <a:buFont typeface="Arial" panose="020B0604020202020204" pitchFamily="34" charset="0"/>
              <a:buChar char="•"/>
            </a:pPr>
            <a:r>
              <a:rPr lang="en-CA" sz="1700" b="0" i="0" u="none" strike="noStrike" dirty="0">
                <a:solidFill>
                  <a:srgbClr val="000000"/>
                </a:solidFill>
                <a:effectLst/>
                <a:latin typeface="Arial" panose="020B0604020202020204" pitchFamily="34" charset="0"/>
              </a:rPr>
              <a:t>Benchmarks do not reflect the realities of operating schools in Toronto</a:t>
            </a:r>
          </a:p>
          <a:p>
            <a:pPr marL="285750" lvl="1" indent="-285750" fontAlgn="base">
              <a:spcAft>
                <a:spcPts val="1200"/>
              </a:spcAft>
              <a:buFont typeface="Arial" panose="020B0604020202020204" pitchFamily="34" charset="0"/>
              <a:buChar char="•"/>
            </a:pPr>
            <a:r>
              <a:rPr lang="en-CA" sz="1700" b="0" i="0" u="none" strike="noStrike" dirty="0">
                <a:solidFill>
                  <a:srgbClr val="000000"/>
                </a:solidFill>
                <a:effectLst/>
                <a:latin typeface="Arial" panose="020B0604020202020204" pitchFamily="34" charset="0"/>
              </a:rPr>
              <a:t>School boards required (by law) to pass a balanced budget by June 30</a:t>
            </a:r>
          </a:p>
          <a:p>
            <a:pPr marL="285750" lvl="1" indent="-285750" fontAlgn="base">
              <a:spcAft>
                <a:spcPts val="1200"/>
              </a:spcAft>
              <a:buFont typeface="Arial" panose="020B0604020202020204" pitchFamily="34" charset="0"/>
              <a:buChar char="•"/>
            </a:pPr>
            <a:r>
              <a:rPr lang="en-CA" sz="1700" b="0" i="0" u="none" strike="noStrike" dirty="0">
                <a:solidFill>
                  <a:srgbClr val="000000"/>
                </a:solidFill>
                <a:effectLst/>
                <a:latin typeface="Arial" panose="020B0604020202020204" pitchFamily="34" charset="0"/>
              </a:rPr>
              <a:t>Trustees and staff work together to create a balanced budget that best supports the achievement and well-being of students within the funding provided</a:t>
            </a:r>
          </a:p>
        </p:txBody>
      </p:sp>
    </p:spTree>
    <p:extLst>
      <p:ext uri="{BB962C8B-B14F-4D97-AF65-F5344CB8AC3E}">
        <p14:creationId xmlns:p14="http://schemas.microsoft.com/office/powerpoint/2010/main" val="401217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1"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154" name="Google Shape;154;p31"/>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chemeClr val="dk1"/>
                </a:solidFill>
                <a:effectLst/>
                <a:uLnTx/>
                <a:uFillTx/>
                <a:latin typeface="+mj-lt"/>
                <a:ea typeface="Arial"/>
                <a:cs typeface="Arial"/>
                <a:sym typeface="Arial"/>
              </a:rPr>
              <a:t>2022-23 Budget Timelines</a:t>
            </a:r>
            <a:endParaRPr kumimoji="0" lang="en-CA" sz="22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156" name="Google Shape;156;p31">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graphicFrame>
        <p:nvGraphicFramePr>
          <p:cNvPr id="157" name="Google Shape;157;p31" descr="Budget Timelines from Nov 2021 to Feb 2022"/>
          <p:cNvGraphicFramePr/>
          <p:nvPr>
            <p:extLst>
              <p:ext uri="{D42A27DB-BD31-4B8C-83A1-F6EECF244321}">
                <p14:modId xmlns:p14="http://schemas.microsoft.com/office/powerpoint/2010/main" val="2783092335"/>
              </p:ext>
            </p:extLst>
          </p:nvPr>
        </p:nvGraphicFramePr>
        <p:xfrm>
          <a:off x="253450" y="1279500"/>
          <a:ext cx="8637100" cy="3665293"/>
        </p:xfrm>
        <a:graphic>
          <a:graphicData uri="http://schemas.openxmlformats.org/drawingml/2006/table">
            <a:tbl>
              <a:tblPr firstRow="1">
                <a:noFill/>
                <a:tableStyleId>{0A3D0CFD-CD9E-4ECA-84A2-C92AEE819C8B}</a:tableStyleId>
              </a:tblPr>
              <a:tblGrid>
                <a:gridCol w="2159275">
                  <a:extLst>
                    <a:ext uri="{9D8B030D-6E8A-4147-A177-3AD203B41FA5}">
                      <a16:colId xmlns:a16="http://schemas.microsoft.com/office/drawing/2014/main" val="20000"/>
                    </a:ext>
                  </a:extLst>
                </a:gridCol>
                <a:gridCol w="2159275">
                  <a:extLst>
                    <a:ext uri="{9D8B030D-6E8A-4147-A177-3AD203B41FA5}">
                      <a16:colId xmlns:a16="http://schemas.microsoft.com/office/drawing/2014/main" val="20001"/>
                    </a:ext>
                  </a:extLst>
                </a:gridCol>
                <a:gridCol w="2159275">
                  <a:extLst>
                    <a:ext uri="{9D8B030D-6E8A-4147-A177-3AD203B41FA5}">
                      <a16:colId xmlns:a16="http://schemas.microsoft.com/office/drawing/2014/main" val="20002"/>
                    </a:ext>
                  </a:extLst>
                </a:gridCol>
                <a:gridCol w="2159275">
                  <a:extLst>
                    <a:ext uri="{9D8B030D-6E8A-4147-A177-3AD203B41FA5}">
                      <a16:colId xmlns:a16="http://schemas.microsoft.com/office/drawing/2014/main" val="20003"/>
                    </a:ext>
                  </a:extLst>
                </a:gridCol>
              </a:tblGrid>
              <a:tr h="683363">
                <a:tc>
                  <a:txBody>
                    <a:bodyPr/>
                    <a:lstStyle/>
                    <a:p>
                      <a:pPr marL="0" lvl="0" indent="0" algn="ctr"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lnB w="9525" cap="flat" cmpd="sng">
                      <a:solidFill>
                        <a:srgbClr val="0E9453"/>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0"/>
                  </a:ext>
                </a:extLst>
              </a:tr>
              <a:tr h="2881916">
                <a:tc>
                  <a:txBody>
                    <a:bodyPr/>
                    <a:lstStyle/>
                    <a:p>
                      <a:pPr marL="311150" lvl="0" indent="-285750" algn="l" rtl="0">
                        <a:lnSpc>
                          <a:spcPct val="100000"/>
                        </a:lnSpc>
                        <a:spcBef>
                          <a:spcPts val="0"/>
                        </a:spcBef>
                        <a:spcAft>
                          <a:spcPts val="0"/>
                        </a:spcAft>
                        <a:buSzPts val="1400"/>
                        <a:buFont typeface="Arial" panose="020B0604020202020204" pitchFamily="34" charset="0"/>
                        <a:buChar char="•"/>
                      </a:pPr>
                      <a:r>
                        <a:rPr lang="en" dirty="0"/>
                        <a:t>Preliminary budget discussions and  communications support</a:t>
                      </a:r>
                      <a:endParaRPr dirty="0"/>
                    </a:p>
                    <a:p>
                      <a:pPr marL="311150" lvl="0" indent="-285750" algn="l" rtl="0">
                        <a:lnSpc>
                          <a:spcPct val="100000"/>
                        </a:lnSpc>
                        <a:spcBef>
                          <a:spcPts val="0"/>
                        </a:spcBef>
                        <a:spcAft>
                          <a:spcPts val="0"/>
                        </a:spcAft>
                        <a:buSzPts val="1400"/>
                        <a:buFont typeface="Arial" panose="020B0604020202020204" pitchFamily="34" charset="0"/>
                        <a:buChar char="•"/>
                      </a:pPr>
                      <a:r>
                        <a:rPr lang="en" dirty="0">
                          <a:solidFill>
                            <a:schemeClr val="dk1"/>
                          </a:solidFill>
                        </a:rPr>
                        <a:t>System enrolment projection for 2022-23</a:t>
                      </a:r>
                      <a:endParaRPr dirty="0">
                        <a:solidFill>
                          <a:schemeClr val="dk1"/>
                        </a:solidFill>
                      </a:endParaRPr>
                    </a:p>
                    <a:p>
                      <a:pPr marL="311150" lvl="0" indent="-285750" algn="l" rtl="0">
                        <a:lnSpc>
                          <a:spcPct val="100000"/>
                        </a:lnSpc>
                        <a:spcBef>
                          <a:spcPts val="0"/>
                        </a:spcBef>
                        <a:spcAft>
                          <a:spcPts val="0"/>
                        </a:spcAft>
                        <a:buSzPts val="1400"/>
                        <a:buFont typeface="Arial" panose="020B0604020202020204" pitchFamily="34" charset="0"/>
                        <a:buChar char="•"/>
                      </a:pPr>
                      <a:r>
                        <a:rPr lang="en" dirty="0">
                          <a:solidFill>
                            <a:schemeClr val="dk1"/>
                          </a:solidFill>
                        </a:rPr>
                        <a:t>Release of Ministry Funding Guide &amp; public consultation survey</a:t>
                      </a:r>
                      <a:endParaRPr dirty="0">
                        <a:solidFill>
                          <a:schemeClr val="dk1"/>
                        </a:solidFill>
                      </a:endParaRPr>
                    </a:p>
                    <a:p>
                      <a:pPr marL="457200" lvl="0" indent="0" algn="l" rtl="0">
                        <a:spcBef>
                          <a:spcPts val="200"/>
                        </a:spcBef>
                        <a:spcAft>
                          <a:spcPts val="0"/>
                        </a:spcAft>
                        <a:buNone/>
                      </a:pPr>
                      <a:endParaRPr dirty="0"/>
                    </a:p>
                    <a:p>
                      <a:pPr marL="0" lvl="0" indent="0" algn="l" rtl="0">
                        <a:spcBef>
                          <a:spcPts val="0"/>
                        </a:spcBef>
                        <a:spcAft>
                          <a:spcPts val="0"/>
                        </a:spcAft>
                        <a:buNone/>
                      </a:pPr>
                      <a:endParaRPr dirty="0"/>
                    </a:p>
                  </a:txBody>
                  <a:tcPr marL="91425" marR="91425" marT="91425" marB="91425">
                    <a:lnR w="9525" cap="flat" cmpd="sng">
                      <a:solidFill>
                        <a:srgbClr val="0E9453"/>
                      </a:solidFill>
                      <a:prstDash val="solid"/>
                      <a:round/>
                      <a:headEnd type="none" w="sm" len="sm"/>
                      <a:tailEnd type="none" w="sm" len="sm"/>
                    </a:lnR>
                  </a:tcPr>
                </a:tc>
                <a:tc>
                  <a:txBody>
                    <a:bodyPr/>
                    <a:lstStyle/>
                    <a:p>
                      <a:pPr marL="311150" lvl="0" indent="-285750" algn="l" rtl="0">
                        <a:lnSpc>
                          <a:spcPct val="100000"/>
                        </a:lnSpc>
                        <a:spcBef>
                          <a:spcPts val="0"/>
                        </a:spcBef>
                        <a:spcAft>
                          <a:spcPts val="0"/>
                        </a:spcAft>
                        <a:buClr>
                          <a:schemeClr val="dk1"/>
                        </a:buClr>
                        <a:buSzPts val="1400"/>
                        <a:buFont typeface="Arial" panose="020B0604020202020204" pitchFamily="34" charset="0"/>
                        <a:buChar char="•"/>
                      </a:pPr>
                      <a:r>
                        <a:rPr lang="en" dirty="0">
                          <a:solidFill>
                            <a:schemeClr val="dk1"/>
                          </a:solidFill>
                        </a:rPr>
                        <a:t>Submit final response to Ministry of Education Budget Consultation</a:t>
                      </a:r>
                      <a:endParaRPr dirty="0">
                        <a:solidFill>
                          <a:schemeClr val="dk1"/>
                        </a:solidFill>
                      </a:endParaRPr>
                    </a:p>
                    <a:p>
                      <a:pPr marL="311150" lvl="0" indent="-285750" algn="l" rtl="0">
                        <a:lnSpc>
                          <a:spcPct val="100000"/>
                        </a:lnSpc>
                        <a:spcBef>
                          <a:spcPts val="0"/>
                        </a:spcBef>
                        <a:spcAft>
                          <a:spcPts val="0"/>
                        </a:spcAft>
                        <a:buClr>
                          <a:schemeClr val="dk1"/>
                        </a:buClr>
                        <a:buSzPts val="1400"/>
                        <a:buFont typeface="Arial" panose="020B0604020202020204" pitchFamily="34" charset="0"/>
                        <a:buChar char="•"/>
                      </a:pPr>
                      <a:r>
                        <a:rPr lang="en" dirty="0">
                          <a:solidFill>
                            <a:schemeClr val="dk1"/>
                          </a:solidFill>
                        </a:rPr>
                        <a:t>Update on 2020-21 Financial position and reserves </a:t>
                      </a:r>
                      <a:endParaRPr dirty="0">
                        <a:solidFill>
                          <a:schemeClr val="dk1"/>
                        </a:solidFill>
                      </a:endParaRPr>
                    </a:p>
                    <a:p>
                      <a:pPr marL="311150" lvl="0" indent="-285750" algn="l" rtl="0">
                        <a:lnSpc>
                          <a:spcPct val="100000"/>
                        </a:lnSpc>
                        <a:spcBef>
                          <a:spcPts val="0"/>
                        </a:spcBef>
                        <a:spcAft>
                          <a:spcPts val="0"/>
                        </a:spcAft>
                        <a:buClr>
                          <a:schemeClr val="dk1"/>
                        </a:buClr>
                        <a:buSzPts val="1400"/>
                        <a:buFont typeface="Arial" panose="020B0604020202020204" pitchFamily="34" charset="0"/>
                        <a:buChar char="•"/>
                      </a:pPr>
                      <a:r>
                        <a:rPr lang="en" dirty="0">
                          <a:solidFill>
                            <a:schemeClr val="dk1"/>
                          </a:solidFill>
                        </a:rPr>
                        <a:t>2021-22 Revised Estimates submitted to the Ministry in mid-December</a:t>
                      </a:r>
                      <a:endParaRPr dirty="0">
                        <a:solidFill>
                          <a:schemeClr val="dk1"/>
                        </a:solidFill>
                      </a:endParaRPr>
                    </a:p>
                    <a:p>
                      <a:pPr marL="0" lvl="0" indent="0" algn="l" rtl="0">
                        <a:spcBef>
                          <a:spcPts val="0"/>
                        </a:spcBef>
                        <a:spcAft>
                          <a:spcPts val="0"/>
                        </a:spcAft>
                        <a:buNone/>
                      </a:pPr>
                      <a:endParaRPr dirty="0"/>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tcPr>
                </a:tc>
                <a:tc>
                  <a:txBody>
                    <a:bodyPr/>
                    <a:lstStyle/>
                    <a:p>
                      <a:pPr marL="311150" lvl="0" indent="-285750" algn="l" rtl="0">
                        <a:lnSpc>
                          <a:spcPct val="100000"/>
                        </a:lnSpc>
                        <a:spcBef>
                          <a:spcPts val="0"/>
                        </a:spcBef>
                        <a:spcAft>
                          <a:spcPts val="0"/>
                        </a:spcAft>
                        <a:buSzPts val="1400"/>
                        <a:buFont typeface="Arial" panose="020B0604020202020204" pitchFamily="34" charset="0"/>
                        <a:buChar char="•"/>
                      </a:pPr>
                      <a:r>
                        <a:rPr lang="en" dirty="0"/>
                        <a:t>Fine tune School-based enrolment projections for 2022-23</a:t>
                      </a:r>
                      <a:endParaRPr dirty="0"/>
                    </a:p>
                    <a:p>
                      <a:pPr marL="311150" lvl="0" indent="-285750" algn="l" rtl="0">
                        <a:lnSpc>
                          <a:spcPct val="100000"/>
                        </a:lnSpc>
                        <a:spcBef>
                          <a:spcPts val="0"/>
                        </a:spcBef>
                        <a:spcAft>
                          <a:spcPts val="0"/>
                        </a:spcAft>
                        <a:buSzPts val="1400"/>
                        <a:buFont typeface="Arial" panose="020B0604020202020204" pitchFamily="34" charset="0"/>
                        <a:buChar char="•"/>
                      </a:pPr>
                      <a:r>
                        <a:rPr lang="en" dirty="0"/>
                        <a:t>Public consultation on proposed strategic budget drivers from Dec 8 to Jan 31</a:t>
                      </a:r>
                      <a:endParaRPr dirty="0"/>
                    </a:p>
                    <a:p>
                      <a:pPr marL="457200" lvl="0" indent="0" algn="l" rtl="0">
                        <a:lnSpc>
                          <a:spcPct val="100000"/>
                        </a:lnSpc>
                        <a:spcBef>
                          <a:spcPts val="0"/>
                        </a:spcBef>
                        <a:spcAft>
                          <a:spcPts val="0"/>
                        </a:spcAft>
                        <a:buNone/>
                      </a:pPr>
                      <a:endParaRPr dirty="0"/>
                    </a:p>
                  </a:txBody>
                  <a:tcPr marL="91425" marR="91425" marT="91425" marB="91425">
                    <a:lnL w="9525" cap="flat" cmpd="sng">
                      <a:solidFill>
                        <a:srgbClr val="0E9453"/>
                      </a:solidFill>
                      <a:prstDash val="solid"/>
                      <a:round/>
                      <a:headEnd type="none" w="sm" len="sm"/>
                      <a:tailEnd type="none" w="sm" len="sm"/>
                    </a:lnL>
                  </a:tcPr>
                </a:tc>
                <a:tc>
                  <a:txBody>
                    <a:bodyPr/>
                    <a:lstStyle/>
                    <a:p>
                      <a:pPr marL="285750" lvl="0" indent="-285750" algn="l" rtl="0">
                        <a:lnSpc>
                          <a:spcPct val="100000"/>
                        </a:lnSpc>
                        <a:spcBef>
                          <a:spcPts val="0"/>
                        </a:spcBef>
                        <a:spcAft>
                          <a:spcPts val="0"/>
                        </a:spcAft>
                        <a:buClr>
                          <a:schemeClr val="dk1"/>
                        </a:buClr>
                        <a:buSzPts val="1400"/>
                        <a:buFont typeface="Arial" panose="020B0604020202020204" pitchFamily="34" charset="0"/>
                        <a:buChar char="•"/>
                      </a:pPr>
                      <a:r>
                        <a:rPr lang="en" dirty="0">
                          <a:solidFill>
                            <a:schemeClr val="dk1"/>
                          </a:solidFill>
                        </a:rPr>
                        <a:t>Approval of strategic budget drivers</a:t>
                      </a:r>
                      <a:endParaRPr dirty="0">
                        <a:solidFill>
                          <a:schemeClr val="dk1"/>
                        </a:solidFill>
                      </a:endParaRPr>
                    </a:p>
                    <a:p>
                      <a:pPr marL="285750" lvl="0" indent="-285750" algn="l" rtl="0">
                        <a:lnSpc>
                          <a:spcPct val="100000"/>
                        </a:lnSpc>
                        <a:spcBef>
                          <a:spcPts val="0"/>
                        </a:spcBef>
                        <a:spcAft>
                          <a:spcPts val="0"/>
                        </a:spcAft>
                        <a:buClr>
                          <a:schemeClr val="dk1"/>
                        </a:buClr>
                        <a:buSzPts val="1400"/>
                        <a:buFont typeface="Arial" panose="020B0604020202020204" pitchFamily="34" charset="0"/>
                        <a:buChar char="•"/>
                      </a:pPr>
                      <a:r>
                        <a:rPr lang="en" dirty="0">
                          <a:solidFill>
                            <a:schemeClr val="dk1"/>
                          </a:solidFill>
                        </a:rPr>
                        <a:t>2022-23 enrolment projections &amp; preliminary financial forecast</a:t>
                      </a:r>
                      <a:endParaRPr dirty="0">
                        <a:solidFill>
                          <a:schemeClr val="dk1"/>
                        </a:solidFill>
                      </a:endParaRPr>
                    </a:p>
                    <a:p>
                      <a:pPr marL="285750" lvl="0" indent="-285750" algn="l" rtl="0">
                        <a:lnSpc>
                          <a:spcPct val="100000"/>
                        </a:lnSpc>
                        <a:spcBef>
                          <a:spcPts val="0"/>
                        </a:spcBef>
                        <a:spcAft>
                          <a:spcPts val="0"/>
                        </a:spcAft>
                        <a:buClr>
                          <a:schemeClr val="dk1"/>
                        </a:buClr>
                        <a:buSzPts val="1400"/>
                        <a:buFont typeface="Arial" panose="020B0604020202020204" pitchFamily="34" charset="0"/>
                        <a:buChar char="•"/>
                      </a:pPr>
                      <a:r>
                        <a:rPr lang="en" dirty="0">
                          <a:solidFill>
                            <a:schemeClr val="dk1"/>
                          </a:solidFill>
                        </a:rPr>
                        <a:t>Ministry GSN funding announcement</a:t>
                      </a:r>
                      <a:endParaRPr dirty="0">
                        <a:solidFill>
                          <a:schemeClr val="dk1"/>
                        </a:solidFill>
                      </a:endParaRPr>
                    </a:p>
                    <a:p>
                      <a:pPr marL="285750" lvl="0" indent="-285750" algn="l" rtl="0">
                        <a:lnSpc>
                          <a:spcPct val="100000"/>
                        </a:lnSpc>
                        <a:spcBef>
                          <a:spcPts val="0"/>
                        </a:spcBef>
                        <a:spcAft>
                          <a:spcPts val="0"/>
                        </a:spcAft>
                        <a:buClr>
                          <a:schemeClr val="dk1"/>
                        </a:buClr>
                        <a:buSzPts val="1400"/>
                        <a:buFont typeface="Arial" panose="020B0604020202020204" pitchFamily="34" charset="0"/>
                        <a:buChar char="•"/>
                      </a:pPr>
                      <a:r>
                        <a:rPr lang="en" dirty="0">
                          <a:solidFill>
                            <a:schemeClr val="dk1"/>
                          </a:solidFill>
                        </a:rPr>
                        <a:t>2021-22 First quarter report</a:t>
                      </a:r>
                      <a:endParaRPr dirty="0">
                        <a:solidFill>
                          <a:schemeClr val="dk1"/>
                        </a:solidFill>
                      </a:endParaRPr>
                    </a:p>
                    <a:p>
                      <a:pPr marL="285750" lvl="0" indent="-285750" algn="l" rtl="0">
                        <a:lnSpc>
                          <a:spcPct val="100000"/>
                        </a:lnSpc>
                        <a:spcBef>
                          <a:spcPts val="0"/>
                        </a:spcBef>
                        <a:spcAft>
                          <a:spcPts val="0"/>
                        </a:spcAft>
                        <a:buClr>
                          <a:schemeClr val="dk1"/>
                        </a:buClr>
                        <a:buSzPts val="1400"/>
                        <a:buFont typeface="Arial" panose="020B0604020202020204" pitchFamily="34" charset="0"/>
                        <a:buChar char="•"/>
                      </a:pPr>
                      <a:r>
                        <a:rPr lang="en" dirty="0">
                          <a:solidFill>
                            <a:schemeClr val="dk1"/>
                          </a:solidFill>
                        </a:rPr>
                        <a:t>Financial facts report</a:t>
                      </a:r>
                      <a:endParaRPr dirty="0">
                        <a:solidFill>
                          <a:schemeClr val="dk1"/>
                        </a:solidFill>
                      </a:endParaRPr>
                    </a:p>
                  </a:txBody>
                  <a:tcPr marL="91425" marR="91425" marT="91425" marB="91425"/>
                </a:tc>
                <a:extLst>
                  <a:ext uri="{0D108BD9-81ED-4DB2-BD59-A6C34878D82A}">
                    <a16:rowId xmlns:a16="http://schemas.microsoft.com/office/drawing/2014/main" val="10001"/>
                  </a:ext>
                </a:extLst>
              </a:tr>
            </a:tbl>
          </a:graphicData>
        </a:graphic>
      </p:graphicFrame>
      <p:sp>
        <p:nvSpPr>
          <p:cNvPr id="158" name="Google Shape;158;p31" descr="Arrow shaped header reading November 2021" title="November 2021"/>
          <p:cNvSpPr/>
          <p:nvPr/>
        </p:nvSpPr>
        <p:spPr>
          <a:xfrm>
            <a:off x="276700" y="1209919"/>
            <a:ext cx="2406900" cy="738000"/>
          </a:xfrm>
          <a:prstGeom prst="homePlate">
            <a:avLst>
              <a:gd name="adj" fmla="val 50000"/>
            </a:avLst>
          </a:prstGeom>
          <a:solidFill>
            <a:srgbClr val="063B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lt1"/>
                </a:solidFill>
              </a:rPr>
              <a:t>November 2021</a:t>
            </a:r>
            <a:endParaRPr sz="2200" b="1" dirty="0">
              <a:solidFill>
                <a:schemeClr val="lt1"/>
              </a:solidFill>
            </a:endParaRPr>
          </a:p>
        </p:txBody>
      </p:sp>
      <p:sp>
        <p:nvSpPr>
          <p:cNvPr id="159" name="Google Shape;159;p31" descr="Arrow shaped header reading December 2021" title="December 2021"/>
          <p:cNvSpPr/>
          <p:nvPr/>
        </p:nvSpPr>
        <p:spPr>
          <a:xfrm>
            <a:off x="2324575" y="1209919"/>
            <a:ext cx="2406900" cy="738000"/>
          </a:xfrm>
          <a:prstGeom prst="chevron">
            <a:avLst>
              <a:gd name="adj" fmla="val 50000"/>
            </a:avLst>
          </a:prstGeom>
          <a:solidFill>
            <a:srgbClr val="0856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lt1"/>
                </a:solidFill>
              </a:rPr>
              <a:t>December 2021</a:t>
            </a:r>
            <a:endParaRPr sz="2200" b="1" dirty="0">
              <a:solidFill>
                <a:schemeClr val="lt1"/>
              </a:solidFill>
            </a:endParaRPr>
          </a:p>
        </p:txBody>
      </p:sp>
      <p:sp>
        <p:nvSpPr>
          <p:cNvPr id="160" name="Google Shape;160;p31" descr="Arrow shaped header reading January 2022" title="January 2022"/>
          <p:cNvSpPr/>
          <p:nvPr/>
        </p:nvSpPr>
        <p:spPr>
          <a:xfrm>
            <a:off x="4372450" y="1209919"/>
            <a:ext cx="2406900" cy="738000"/>
          </a:xfrm>
          <a:prstGeom prst="chevron">
            <a:avLst>
              <a:gd name="adj" fmla="val 50000"/>
            </a:avLst>
          </a:prstGeom>
          <a:solidFill>
            <a:srgbClr val="085E3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lt1"/>
                </a:solidFill>
              </a:rPr>
              <a:t>January 2022</a:t>
            </a:r>
            <a:endParaRPr sz="2200" b="1" dirty="0">
              <a:solidFill>
                <a:schemeClr val="lt1"/>
              </a:solidFill>
            </a:endParaRPr>
          </a:p>
        </p:txBody>
      </p:sp>
      <p:sp>
        <p:nvSpPr>
          <p:cNvPr id="161" name="Google Shape;161;p31" descr="Arrow shaped header reading February 2022" title="February 2022"/>
          <p:cNvSpPr/>
          <p:nvPr/>
        </p:nvSpPr>
        <p:spPr>
          <a:xfrm>
            <a:off x="6394850" y="1209919"/>
            <a:ext cx="2495700" cy="738000"/>
          </a:xfrm>
          <a:prstGeom prst="chevron">
            <a:avLst>
              <a:gd name="adj" fmla="val 50000"/>
            </a:avLst>
          </a:prstGeom>
          <a:solidFill>
            <a:srgbClr val="006D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lt1"/>
                </a:solidFill>
              </a:rPr>
              <a:t>February 2022</a:t>
            </a:r>
            <a:endParaRPr sz="2200" b="1" dirty="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32"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167" name="Google Shape;167;p32"/>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200" b="1" i="0" u="none" strike="noStrike" kern="0" cap="none" spc="0" normalizeH="0" baseline="0" noProof="0" dirty="0">
                <a:ln>
                  <a:noFill/>
                </a:ln>
                <a:solidFill>
                  <a:schemeClr val="dk1"/>
                </a:solidFill>
                <a:effectLst/>
                <a:uLnTx/>
                <a:uFillTx/>
                <a:latin typeface="+mj-lt"/>
                <a:ea typeface="Arial"/>
                <a:cs typeface="Arial"/>
                <a:sym typeface="Arial"/>
              </a:rPr>
              <a:t>2022-23 Budget Timelines (cont’d)</a:t>
            </a:r>
            <a:endParaRPr kumimoji="0" lang="en-CA" sz="22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169" name="Google Shape;169;p32">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graphicFrame>
        <p:nvGraphicFramePr>
          <p:cNvPr id="170" name="Google Shape;170;p32"/>
          <p:cNvGraphicFramePr/>
          <p:nvPr>
            <p:extLst>
              <p:ext uri="{D42A27DB-BD31-4B8C-83A1-F6EECF244321}">
                <p14:modId xmlns:p14="http://schemas.microsoft.com/office/powerpoint/2010/main" val="864191789"/>
              </p:ext>
            </p:extLst>
          </p:nvPr>
        </p:nvGraphicFramePr>
        <p:xfrm>
          <a:off x="418250" y="1214450"/>
          <a:ext cx="8307500" cy="3708180"/>
        </p:xfrm>
        <a:graphic>
          <a:graphicData uri="http://schemas.openxmlformats.org/drawingml/2006/table">
            <a:tbl>
              <a:tblPr firstRow="1">
                <a:noFill/>
                <a:tableStyleId>{0A3D0CFD-CD9E-4ECA-84A2-C92AEE819C8B}</a:tableStyleId>
              </a:tblPr>
              <a:tblGrid>
                <a:gridCol w="2076875">
                  <a:extLst>
                    <a:ext uri="{9D8B030D-6E8A-4147-A177-3AD203B41FA5}">
                      <a16:colId xmlns:a16="http://schemas.microsoft.com/office/drawing/2014/main" val="20000"/>
                    </a:ext>
                  </a:extLst>
                </a:gridCol>
                <a:gridCol w="2076875">
                  <a:extLst>
                    <a:ext uri="{9D8B030D-6E8A-4147-A177-3AD203B41FA5}">
                      <a16:colId xmlns:a16="http://schemas.microsoft.com/office/drawing/2014/main" val="20001"/>
                    </a:ext>
                  </a:extLst>
                </a:gridCol>
                <a:gridCol w="2076875">
                  <a:extLst>
                    <a:ext uri="{9D8B030D-6E8A-4147-A177-3AD203B41FA5}">
                      <a16:colId xmlns:a16="http://schemas.microsoft.com/office/drawing/2014/main" val="20002"/>
                    </a:ext>
                  </a:extLst>
                </a:gridCol>
                <a:gridCol w="2076875">
                  <a:extLst>
                    <a:ext uri="{9D8B030D-6E8A-4147-A177-3AD203B41FA5}">
                      <a16:colId xmlns:a16="http://schemas.microsoft.com/office/drawing/2014/main" val="20003"/>
                    </a:ext>
                  </a:extLst>
                </a:gridCol>
              </a:tblGrid>
              <a:tr h="751650">
                <a:tc>
                  <a:txBody>
                    <a:bodyPr/>
                    <a:lstStyle/>
                    <a:p>
                      <a:pPr marL="0" lvl="0" indent="0" algn="ctr"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lnB w="9525" cap="flat" cmpd="sng">
                      <a:solidFill>
                        <a:srgbClr val="0E9453"/>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0"/>
                  </a:ext>
                </a:extLst>
              </a:tr>
              <a:tr h="2525000">
                <a:tc>
                  <a:txBody>
                    <a:bodyPr/>
                    <a:lstStyle/>
                    <a:p>
                      <a:pPr marL="285750" lvl="0" indent="-285750" algn="l" rtl="0">
                        <a:lnSpc>
                          <a:spcPct val="100000"/>
                        </a:lnSpc>
                        <a:spcBef>
                          <a:spcPts val="0"/>
                        </a:spcBef>
                        <a:spcAft>
                          <a:spcPts val="0"/>
                        </a:spcAft>
                        <a:buClr>
                          <a:schemeClr val="dk1"/>
                        </a:buClr>
                        <a:buSzPts val="1400"/>
                        <a:buFont typeface="Arial" panose="020B0604020202020204" pitchFamily="34" charset="0"/>
                        <a:buChar char="•"/>
                      </a:pPr>
                      <a:r>
                        <a:rPr lang="en" dirty="0">
                          <a:solidFill>
                            <a:schemeClr val="dk1"/>
                          </a:solidFill>
                        </a:rPr>
                        <a:t>School-based staffing allocation (Teachers and Support Staff)</a:t>
                      </a:r>
                      <a:endParaRPr dirty="0">
                        <a:solidFill>
                          <a:schemeClr val="dk1"/>
                        </a:solidFill>
                      </a:endParaRPr>
                    </a:p>
                    <a:p>
                      <a:pPr marL="285750" lvl="0" indent="-285750" algn="l" rtl="0">
                        <a:lnSpc>
                          <a:spcPct val="100000"/>
                        </a:lnSpc>
                        <a:spcBef>
                          <a:spcPts val="0"/>
                        </a:spcBef>
                        <a:spcAft>
                          <a:spcPts val="0"/>
                        </a:spcAft>
                        <a:buClr>
                          <a:schemeClr val="dk1"/>
                        </a:buClr>
                        <a:buSzPts val="1400"/>
                        <a:buFont typeface="Arial" panose="020B0604020202020204" pitchFamily="34" charset="0"/>
                        <a:buChar char="•"/>
                      </a:pPr>
                      <a:r>
                        <a:rPr lang="en" dirty="0">
                          <a:solidFill>
                            <a:schemeClr val="dk1"/>
                          </a:solidFill>
                        </a:rPr>
                        <a:t>Release of 2022-23 GSN technical papers on Mar 25.</a:t>
                      </a:r>
                      <a:endParaRPr dirty="0">
                        <a:solidFill>
                          <a:schemeClr val="dk1"/>
                        </a:solidFill>
                      </a:endParaRPr>
                    </a:p>
                    <a:p>
                      <a:pPr marL="0" lvl="0" indent="0" algn="l" rtl="0">
                        <a:spcBef>
                          <a:spcPts val="0"/>
                        </a:spcBef>
                        <a:spcAft>
                          <a:spcPts val="0"/>
                        </a:spcAft>
                        <a:buNone/>
                      </a:pPr>
                      <a:endParaRPr dirty="0"/>
                    </a:p>
                  </a:txBody>
                  <a:tcPr marL="91425" marR="91425" marT="91425" marB="91425">
                    <a:lnR w="9525" cap="flat" cmpd="sng">
                      <a:solidFill>
                        <a:srgbClr val="0E9453"/>
                      </a:solidFill>
                      <a:prstDash val="solid"/>
                      <a:round/>
                      <a:headEnd type="none" w="sm" len="sm"/>
                      <a:tailEnd type="none" w="sm" len="sm"/>
                    </a:lnR>
                  </a:tcPr>
                </a:tc>
                <a:tc>
                  <a:txBody>
                    <a:bodyPr/>
                    <a:lstStyle/>
                    <a:p>
                      <a:pPr marL="285750" lvl="0" indent="-285750" algn="l" rtl="0">
                        <a:lnSpc>
                          <a:spcPct val="100000"/>
                        </a:lnSpc>
                        <a:spcBef>
                          <a:spcPts val="0"/>
                        </a:spcBef>
                        <a:spcAft>
                          <a:spcPts val="0"/>
                        </a:spcAft>
                        <a:buSzPts val="1400"/>
                        <a:buFont typeface="Arial" panose="020B0604020202020204" pitchFamily="34" charset="0"/>
                        <a:buChar char="•"/>
                      </a:pPr>
                      <a:r>
                        <a:rPr lang="en" dirty="0">
                          <a:solidFill>
                            <a:schemeClr val="dk1"/>
                          </a:solidFill>
                        </a:rPr>
                        <a:t>2021-22 Second quarter report and revised financial projection and reserves status</a:t>
                      </a:r>
                      <a:endParaRPr dirty="0">
                        <a:solidFill>
                          <a:schemeClr val="dk1"/>
                        </a:solidFill>
                      </a:endParaRPr>
                    </a:p>
                    <a:p>
                      <a:pPr marL="285750" lvl="0" indent="-285750" algn="l" rtl="0">
                        <a:lnSpc>
                          <a:spcPct val="100000"/>
                        </a:lnSpc>
                        <a:spcBef>
                          <a:spcPts val="0"/>
                        </a:spcBef>
                        <a:spcAft>
                          <a:spcPts val="0"/>
                        </a:spcAft>
                        <a:buClr>
                          <a:schemeClr val="dk1"/>
                        </a:buClr>
                        <a:buSzPts val="1400"/>
                        <a:buFont typeface="Arial" panose="020B0604020202020204" pitchFamily="34" charset="0"/>
                        <a:buChar char="•"/>
                      </a:pPr>
                      <a:r>
                        <a:rPr lang="en" dirty="0">
                          <a:solidFill>
                            <a:schemeClr val="dk1"/>
                          </a:solidFill>
                        </a:rPr>
                        <a:t>Preliminary 2022-23 financial projection</a:t>
                      </a:r>
                      <a:endParaRPr dirty="0">
                        <a:solidFill>
                          <a:schemeClr val="dk1"/>
                        </a:solidFill>
                      </a:endParaRPr>
                    </a:p>
                    <a:p>
                      <a:pPr marL="457200" lvl="0" indent="0" algn="l" rtl="0">
                        <a:lnSpc>
                          <a:spcPct val="100000"/>
                        </a:lnSpc>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p>
                  </a:txBody>
                  <a:tcPr marL="91425" marR="91425" marT="91425" marB="91425">
                    <a:lnL w="9525" cap="flat" cmpd="sng">
                      <a:solidFill>
                        <a:srgbClr val="0E9453"/>
                      </a:solidFill>
                      <a:prstDash val="solid"/>
                      <a:round/>
                      <a:headEnd type="none" w="sm" len="sm"/>
                      <a:tailEnd type="none" w="sm" len="sm"/>
                    </a:lnL>
                    <a:lnR w="9525" cap="flat" cmpd="sng">
                      <a:solidFill>
                        <a:srgbClr val="0E9453"/>
                      </a:solidFill>
                      <a:prstDash val="solid"/>
                      <a:round/>
                      <a:headEnd type="none" w="sm" len="sm"/>
                      <a:tailEnd type="none" w="sm" len="sm"/>
                    </a:lnR>
                    <a:lnT w="9525" cap="flat" cmpd="sng">
                      <a:solidFill>
                        <a:srgbClr val="0E9453"/>
                      </a:solidFill>
                      <a:prstDash val="solid"/>
                      <a:round/>
                      <a:headEnd type="none" w="sm" len="sm"/>
                      <a:tailEnd type="none" w="sm" len="sm"/>
                    </a:lnT>
                    <a:lnB w="9525" cap="flat" cmpd="sng">
                      <a:solidFill>
                        <a:srgbClr val="0E9453"/>
                      </a:solidFill>
                      <a:prstDash val="solid"/>
                      <a:round/>
                      <a:headEnd type="none" w="sm" len="sm"/>
                      <a:tailEnd type="none" w="sm" len="sm"/>
                    </a:lnB>
                  </a:tcPr>
                </a:tc>
                <a:tc>
                  <a:txBody>
                    <a:bodyPr/>
                    <a:lstStyle/>
                    <a:p>
                      <a:pPr marL="285750" lvl="0" indent="-285750" algn="l" rtl="0">
                        <a:lnSpc>
                          <a:spcPct val="100000"/>
                        </a:lnSpc>
                        <a:spcBef>
                          <a:spcPts val="0"/>
                        </a:spcBef>
                        <a:spcAft>
                          <a:spcPts val="0"/>
                        </a:spcAft>
                        <a:buSzPts val="1400"/>
                        <a:buFont typeface="Arial" panose="020B0604020202020204" pitchFamily="34" charset="0"/>
                        <a:buChar char="•"/>
                      </a:pPr>
                      <a:r>
                        <a:rPr lang="en" dirty="0">
                          <a:solidFill>
                            <a:schemeClr val="dk1"/>
                          </a:solidFill>
                        </a:rPr>
                        <a:t>Internal discussions around options to balance the 2022-23 budget</a:t>
                      </a:r>
                      <a:endParaRPr dirty="0">
                        <a:solidFill>
                          <a:schemeClr val="dk1"/>
                        </a:solidFill>
                      </a:endParaRPr>
                    </a:p>
                    <a:p>
                      <a:pPr marL="285750" lvl="0" indent="-285750" algn="l" rtl="0">
                        <a:lnSpc>
                          <a:spcPct val="100000"/>
                        </a:lnSpc>
                        <a:spcBef>
                          <a:spcPts val="0"/>
                        </a:spcBef>
                        <a:spcAft>
                          <a:spcPts val="0"/>
                        </a:spcAft>
                        <a:buSzPts val="1400"/>
                        <a:buFont typeface="Arial" panose="020B0604020202020204" pitchFamily="34" charset="0"/>
                        <a:buChar char="•"/>
                      </a:pPr>
                      <a:r>
                        <a:rPr lang="en" dirty="0">
                          <a:solidFill>
                            <a:schemeClr val="dk1"/>
                          </a:solidFill>
                        </a:rPr>
                        <a:t>3 year financial forecast and multi-year deficit recovery plan.</a:t>
                      </a:r>
                      <a:endParaRPr dirty="0">
                        <a:solidFill>
                          <a:schemeClr val="dk1"/>
                        </a:solidFill>
                      </a:endParaRPr>
                    </a:p>
                    <a:p>
                      <a:pPr marL="285750" lvl="0" indent="-285750" algn="l" rtl="0">
                        <a:lnSpc>
                          <a:spcPct val="100000"/>
                        </a:lnSpc>
                        <a:spcBef>
                          <a:spcPts val="0"/>
                        </a:spcBef>
                        <a:spcAft>
                          <a:spcPts val="0"/>
                        </a:spcAft>
                        <a:buClr>
                          <a:schemeClr val="dk1"/>
                        </a:buClr>
                        <a:buSzPts val="1400"/>
                        <a:buFont typeface="Arial" panose="020B0604020202020204" pitchFamily="34" charset="0"/>
                        <a:buChar char="•"/>
                      </a:pPr>
                      <a:r>
                        <a:rPr lang="en" dirty="0">
                          <a:solidFill>
                            <a:schemeClr val="dk1"/>
                          </a:solidFill>
                        </a:rPr>
                        <a:t>Virtual town hall meetings and public budget information sessions</a:t>
                      </a:r>
                      <a:endParaRPr dirty="0">
                        <a:solidFill>
                          <a:schemeClr val="dk1"/>
                        </a:solidFill>
                      </a:endParaRPr>
                    </a:p>
                    <a:p>
                      <a:pPr marL="0" lvl="0" indent="0" algn="l" rtl="0">
                        <a:spcBef>
                          <a:spcPts val="0"/>
                        </a:spcBef>
                        <a:spcAft>
                          <a:spcPts val="0"/>
                        </a:spcAft>
                        <a:buNone/>
                      </a:pPr>
                      <a:endParaRPr dirty="0"/>
                    </a:p>
                  </a:txBody>
                  <a:tcPr marL="91425" marR="91425" marT="91425" marB="91425">
                    <a:lnL w="9525" cap="flat" cmpd="sng">
                      <a:solidFill>
                        <a:srgbClr val="0E9453"/>
                      </a:solidFill>
                      <a:prstDash val="solid"/>
                      <a:round/>
                      <a:headEnd type="none" w="sm" len="sm"/>
                      <a:tailEnd type="none" w="sm" len="sm"/>
                    </a:lnL>
                  </a:tcPr>
                </a:tc>
                <a:tc>
                  <a:txBody>
                    <a:bodyPr/>
                    <a:lstStyle/>
                    <a:p>
                      <a:pPr marL="285750" lvl="0" indent="-285750" algn="l" rtl="0">
                        <a:lnSpc>
                          <a:spcPct val="100000"/>
                        </a:lnSpc>
                        <a:spcBef>
                          <a:spcPts val="0"/>
                        </a:spcBef>
                        <a:spcAft>
                          <a:spcPts val="0"/>
                        </a:spcAft>
                        <a:buSzPts val="1400"/>
                        <a:buFont typeface="Arial" panose="020B0604020202020204" pitchFamily="34" charset="0"/>
                        <a:buChar char="•"/>
                      </a:pPr>
                      <a:r>
                        <a:rPr lang="en" dirty="0">
                          <a:solidFill>
                            <a:schemeClr val="dk1"/>
                          </a:solidFill>
                        </a:rPr>
                        <a:t>Board Approval of Operating and Capital Budget</a:t>
                      </a:r>
                      <a:endParaRPr dirty="0">
                        <a:solidFill>
                          <a:schemeClr val="dk1"/>
                        </a:solidFill>
                      </a:endParaRPr>
                    </a:p>
                    <a:p>
                      <a:pPr marL="285750" lvl="0" indent="-285750" algn="l" rtl="0">
                        <a:lnSpc>
                          <a:spcPct val="100000"/>
                        </a:lnSpc>
                        <a:spcBef>
                          <a:spcPts val="0"/>
                        </a:spcBef>
                        <a:spcAft>
                          <a:spcPts val="0"/>
                        </a:spcAft>
                        <a:buSzPts val="1400"/>
                        <a:buFont typeface="Arial" panose="020B0604020202020204" pitchFamily="34" charset="0"/>
                        <a:buChar char="•"/>
                      </a:pPr>
                      <a:r>
                        <a:rPr lang="en" dirty="0">
                          <a:solidFill>
                            <a:schemeClr val="dk1"/>
                          </a:solidFill>
                        </a:rPr>
                        <a:t>Submission of 2022-23 Budget to the Ministry by 30th of June</a:t>
                      </a:r>
                      <a:endParaRPr dirty="0"/>
                    </a:p>
                  </a:txBody>
                  <a:tcPr marL="91425" marR="91425" marT="91425" marB="91425"/>
                </a:tc>
                <a:extLst>
                  <a:ext uri="{0D108BD9-81ED-4DB2-BD59-A6C34878D82A}">
                    <a16:rowId xmlns:a16="http://schemas.microsoft.com/office/drawing/2014/main" val="10001"/>
                  </a:ext>
                </a:extLst>
              </a:tr>
            </a:tbl>
          </a:graphicData>
        </a:graphic>
      </p:graphicFrame>
      <p:sp>
        <p:nvSpPr>
          <p:cNvPr id="174" name="Google Shape;174;p32" descr="Arrow shaped header reading March 2022" title="March 2022"/>
          <p:cNvSpPr/>
          <p:nvPr/>
        </p:nvSpPr>
        <p:spPr>
          <a:xfrm>
            <a:off x="407600" y="1214450"/>
            <a:ext cx="2448000" cy="738000"/>
          </a:xfrm>
          <a:prstGeom prst="chevron">
            <a:avLst>
              <a:gd name="adj" fmla="val 50000"/>
            </a:avLst>
          </a:prstGeom>
          <a:solidFill>
            <a:srgbClr val="2AAD6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t>March 2022</a:t>
            </a:r>
            <a:endParaRPr sz="2200" b="1" dirty="0"/>
          </a:p>
        </p:txBody>
      </p:sp>
      <p:sp>
        <p:nvSpPr>
          <p:cNvPr id="171" name="Google Shape;171;p32" descr="Arrow shaped header reading April 2022" title="April 2022"/>
          <p:cNvSpPr/>
          <p:nvPr/>
        </p:nvSpPr>
        <p:spPr>
          <a:xfrm>
            <a:off x="2489100" y="1214450"/>
            <a:ext cx="2406900" cy="738000"/>
          </a:xfrm>
          <a:prstGeom prst="chevron">
            <a:avLst>
              <a:gd name="adj" fmla="val 50000"/>
            </a:avLst>
          </a:prstGeom>
          <a:solidFill>
            <a:srgbClr val="2CCA7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dk1"/>
                </a:solidFill>
              </a:rPr>
              <a:t>April 2022</a:t>
            </a:r>
            <a:endParaRPr sz="2200" b="1" dirty="0">
              <a:solidFill>
                <a:schemeClr val="dk1"/>
              </a:solidFill>
            </a:endParaRPr>
          </a:p>
        </p:txBody>
      </p:sp>
      <p:sp>
        <p:nvSpPr>
          <p:cNvPr id="172" name="Google Shape;172;p32" descr="Arrow shaped header reading May 2022" title="May 2022"/>
          <p:cNvSpPr/>
          <p:nvPr/>
        </p:nvSpPr>
        <p:spPr>
          <a:xfrm>
            <a:off x="4524375" y="1214450"/>
            <a:ext cx="2406900" cy="738000"/>
          </a:xfrm>
          <a:prstGeom prst="chevron">
            <a:avLst>
              <a:gd name="adj" fmla="val 50000"/>
            </a:avLst>
          </a:prstGeom>
          <a:solidFill>
            <a:srgbClr val="61DDA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dk1"/>
                </a:solidFill>
              </a:rPr>
              <a:t>May 2022</a:t>
            </a:r>
            <a:endParaRPr sz="2200" b="1" dirty="0">
              <a:solidFill>
                <a:schemeClr val="dk1"/>
              </a:solidFill>
            </a:endParaRPr>
          </a:p>
        </p:txBody>
      </p:sp>
      <p:sp>
        <p:nvSpPr>
          <p:cNvPr id="173" name="Google Shape;173;p32" descr="Arrow shaped header reading June 2022" title="June 2022"/>
          <p:cNvSpPr/>
          <p:nvPr/>
        </p:nvSpPr>
        <p:spPr>
          <a:xfrm>
            <a:off x="6572250" y="1214450"/>
            <a:ext cx="2495700" cy="738000"/>
          </a:xfrm>
          <a:prstGeom prst="chevron">
            <a:avLst>
              <a:gd name="adj" fmla="val 50000"/>
            </a:avLst>
          </a:prstGeom>
          <a:solidFill>
            <a:srgbClr val="B5F0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dk1"/>
                </a:solidFill>
              </a:rPr>
              <a:t>June 2022</a:t>
            </a:r>
            <a:endParaRPr sz="2200" b="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7"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216" name="Google Shape;216;p37"/>
          <p:cNvSpPr txBox="1">
            <a:spLocks noGrp="1"/>
          </p:cNvSpPr>
          <p:nvPr>
            <p:ph type="title" idx="4294967295"/>
          </p:nvPr>
        </p:nvSpPr>
        <p:spPr>
          <a:xfrm>
            <a:off x="14801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defRPr/>
            </a:pPr>
            <a:r>
              <a:rPr lang="en-CA" sz="2200" b="1" dirty="0">
                <a:latin typeface="+mj-lt"/>
              </a:rPr>
              <a:t>2022-23 Budget Drivers</a:t>
            </a:r>
            <a:r>
              <a:rPr lang="en-CA" sz="2200" b="1" noProof="0" dirty="0">
                <a:latin typeface="+mj-lt"/>
              </a:rPr>
              <a:t> </a:t>
            </a:r>
            <a:endParaRPr kumimoji="0" lang="en-CA" sz="2200" b="0" i="0" u="none" strike="noStrike" kern="0" cap="none" spc="0" normalizeH="0" baseline="0" noProof="0" dirty="0">
              <a:ln>
                <a:noFill/>
              </a:ln>
              <a:solidFill>
                <a:srgbClr val="000000"/>
              </a:solidFill>
              <a:effectLst/>
              <a:uLnTx/>
              <a:uFillTx/>
              <a:latin typeface="+mj-lt"/>
              <a:ea typeface="Arial"/>
              <a:cs typeface="Arial"/>
              <a:sym typeface="Arial"/>
            </a:endParaRPr>
          </a:p>
        </p:txBody>
      </p:sp>
      <p:sp>
        <p:nvSpPr>
          <p:cNvPr id="217" name="Google Shape;217;p37"/>
          <p:cNvSpPr txBox="1"/>
          <p:nvPr/>
        </p:nvSpPr>
        <p:spPr>
          <a:xfrm>
            <a:off x="252000" y="1123950"/>
            <a:ext cx="8640000" cy="3524100"/>
          </a:xfrm>
          <a:prstGeom prst="rect">
            <a:avLst/>
          </a:prstGeom>
          <a:noFill/>
          <a:ln>
            <a:noFill/>
          </a:ln>
        </p:spPr>
        <p:txBody>
          <a:bodyPr spcFirstLastPara="1" wrap="square" lIns="91425" tIns="91425" rIns="91425" bIns="91425" anchor="t" anchorCtr="0">
            <a:noAutofit/>
          </a:bodyPr>
          <a:lstStyle/>
          <a:p>
            <a:pPr marL="285750" lvl="0" indent="-285750">
              <a:buSzPts val="1100"/>
              <a:buFont typeface="Arial" panose="020B0604020202020204" pitchFamily="34" charset="0"/>
              <a:buChar char="•"/>
            </a:pPr>
            <a:r>
              <a:rPr lang="en-CA" sz="1700" dirty="0"/>
              <a:t>Help guide the budget development process. </a:t>
            </a:r>
          </a:p>
          <a:p>
            <a:pPr marL="285750" lvl="0" indent="-285750">
              <a:buSzPts val="1100"/>
              <a:buFont typeface="Arial" panose="020B0604020202020204" pitchFamily="34" charset="0"/>
              <a:buChar char="•"/>
            </a:pPr>
            <a:r>
              <a:rPr lang="en-CA" sz="1700" dirty="0"/>
              <a:t>Approved by Trustees on March 9</a:t>
            </a:r>
          </a:p>
          <a:p>
            <a:pPr marL="285750" lvl="0" indent="-285750">
              <a:buSzPts val="1100"/>
              <a:buFont typeface="Arial" panose="020B0604020202020204" pitchFamily="34" charset="0"/>
              <a:buChar char="•"/>
            </a:pPr>
            <a:r>
              <a:rPr lang="en-CA" sz="1700" dirty="0"/>
              <a:t>All are important but presented below based on the budget priority ranking gathered from public consultation:</a:t>
            </a:r>
          </a:p>
          <a:p>
            <a:pPr lvl="1">
              <a:buSzPts val="1100"/>
            </a:pPr>
            <a:r>
              <a:rPr lang="en-CA" sz="1700" dirty="0"/>
              <a:t>	- Mental health and well-being</a:t>
            </a:r>
          </a:p>
          <a:p>
            <a:pPr lvl="1">
              <a:buSzPts val="1100"/>
            </a:pPr>
            <a:r>
              <a:rPr lang="en-CA" sz="1700" dirty="0"/>
              <a:t>	- Staff allocation to support students</a:t>
            </a:r>
          </a:p>
          <a:p>
            <a:pPr lvl="1">
              <a:buSzPts val="1100"/>
            </a:pPr>
            <a:r>
              <a:rPr lang="en-CA" sz="1700" dirty="0"/>
              <a:t>	- Equitable access to learning opportunities, including Indigenous Education</a:t>
            </a:r>
          </a:p>
          <a:p>
            <a:pPr lvl="1">
              <a:buSzPts val="1100"/>
            </a:pPr>
            <a:r>
              <a:rPr lang="en-CA" sz="1700" dirty="0"/>
              <a:t>	- Student success</a:t>
            </a:r>
          </a:p>
          <a:p>
            <a:pPr lvl="1">
              <a:buSzPts val="1100"/>
            </a:pPr>
            <a:r>
              <a:rPr lang="en-CA" sz="1700" dirty="0"/>
              <a:t>	- Human rights</a:t>
            </a:r>
          </a:p>
          <a:p>
            <a:pPr lvl="1">
              <a:buSzPts val="1100"/>
            </a:pPr>
            <a:r>
              <a:rPr lang="en-CA" sz="1700" dirty="0"/>
              <a:t>	- Modernization and accessibility</a:t>
            </a:r>
          </a:p>
          <a:p>
            <a:pPr lvl="1">
              <a:buSzPts val="1100"/>
            </a:pPr>
            <a:r>
              <a:rPr lang="en-CA" sz="1700" dirty="0"/>
              <a:t>	- Pandemic recovery</a:t>
            </a:r>
          </a:p>
          <a:p>
            <a:pPr lvl="1">
              <a:buSzPts val="1100"/>
            </a:pPr>
            <a:r>
              <a:rPr lang="en-CA" sz="1700" dirty="0"/>
              <a:t>	- Parent engagement and student voice</a:t>
            </a:r>
          </a:p>
          <a:p>
            <a:pPr lvl="1">
              <a:buSzPts val="1100"/>
            </a:pPr>
            <a:r>
              <a:rPr lang="en-CA" sz="1700" dirty="0"/>
              <a:t>	- Professional development</a:t>
            </a:r>
          </a:p>
          <a:p>
            <a:pPr lvl="1">
              <a:buSzPts val="1100"/>
            </a:pPr>
            <a:r>
              <a:rPr lang="en-CA" sz="1700" dirty="0"/>
              <a:t>	- Early years</a:t>
            </a:r>
            <a:endParaRPr sz="1700" dirty="0">
              <a:latin typeface="PT Sans"/>
              <a:ea typeface="PT Sans"/>
              <a:cs typeface="PT Sans"/>
              <a:sym typeface="PT Sans"/>
            </a:endParaRPr>
          </a:p>
        </p:txBody>
      </p:sp>
      <p:cxnSp>
        <p:nvCxnSpPr>
          <p:cNvPr id="218" name="Google Shape;218;p37">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Tree>
    <p:extLst>
      <p:ext uri="{BB962C8B-B14F-4D97-AF65-F5344CB8AC3E}">
        <p14:creationId xmlns:p14="http://schemas.microsoft.com/office/powerpoint/2010/main" val="115371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0" descr="TDSB Apple Logo" title="TDSB Apple Logo"/>
          <p:cNvPicPr preferRelativeResize="0"/>
          <p:nvPr/>
        </p:nvPicPr>
        <p:blipFill rotWithShape="1">
          <a:blip r:embed="rId3">
            <a:alphaModFix/>
          </a:blip>
          <a:srcRect l="-3273" t="-6384" b="-5036"/>
          <a:stretch/>
        </p:blipFill>
        <p:spPr>
          <a:xfrm>
            <a:off x="587750" y="0"/>
            <a:ext cx="1114425" cy="1123950"/>
          </a:xfrm>
          <a:prstGeom prst="rect">
            <a:avLst/>
          </a:prstGeom>
          <a:noFill/>
          <a:ln>
            <a:noFill/>
          </a:ln>
        </p:spPr>
      </p:pic>
      <p:sp>
        <p:nvSpPr>
          <p:cNvPr id="146" name="Google Shape;146;p30"/>
          <p:cNvSpPr txBox="1">
            <a:spLocks noGrp="1"/>
          </p:cNvSpPr>
          <p:nvPr>
            <p:ph type="title" idx="4294967295"/>
          </p:nvPr>
        </p:nvSpPr>
        <p:spPr>
          <a:xfrm>
            <a:off x="1632550" y="155550"/>
            <a:ext cx="7171200" cy="96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2200" b="1" dirty="0">
                <a:solidFill>
                  <a:srgbClr val="000000"/>
                </a:solidFill>
                <a:latin typeface="+mj-lt"/>
                <a:ea typeface="Arial"/>
                <a:cs typeface="Arial"/>
                <a:sym typeface="Arial"/>
              </a:rPr>
              <a:t>Funding Gaps</a:t>
            </a:r>
            <a:endParaRPr kumimoji="0" lang="en-CA" sz="2300" b="0" i="0" u="none" strike="noStrike" kern="0" cap="none" spc="0" normalizeH="0" baseline="0" noProof="0" dirty="0">
              <a:ln>
                <a:noFill/>
              </a:ln>
              <a:solidFill>
                <a:srgbClr val="000000"/>
              </a:solidFill>
              <a:effectLst/>
              <a:uLnTx/>
              <a:uFillTx/>
              <a:latin typeface="+mj-lt"/>
              <a:ea typeface="Arial"/>
              <a:cs typeface="Arial"/>
              <a:sym typeface="Arial"/>
            </a:endParaRPr>
          </a:p>
        </p:txBody>
      </p:sp>
      <p:cxnSp>
        <p:nvCxnSpPr>
          <p:cNvPr id="147" name="Google Shape;147;p30">
            <a:extLst>
              <a:ext uri="{C183D7F6-B498-43B3-948B-1728B52AA6E4}">
                <adec:decorative xmlns:adec="http://schemas.microsoft.com/office/drawing/2017/decorative" val="1"/>
              </a:ext>
            </a:extLst>
          </p:cNvPr>
          <p:cNvCxnSpPr>
            <a:cxnSpLocks/>
          </p:cNvCxnSpPr>
          <p:nvPr/>
        </p:nvCxnSpPr>
        <p:spPr>
          <a:xfrm rot="10800000" flipH="1">
            <a:off x="1064100" y="1101750"/>
            <a:ext cx="7015800" cy="22200"/>
          </a:xfrm>
          <a:prstGeom prst="straightConnector1">
            <a:avLst/>
          </a:prstGeom>
          <a:noFill/>
          <a:ln w="19050" cap="flat" cmpd="sng">
            <a:solidFill>
              <a:srgbClr val="000000"/>
            </a:solidFill>
            <a:prstDash val="solid"/>
            <a:round/>
            <a:headEnd type="none" w="med" len="med"/>
            <a:tailEnd type="none" w="med" len="med"/>
          </a:ln>
        </p:spPr>
      </p:cxnSp>
      <p:sp>
        <p:nvSpPr>
          <p:cNvPr id="148" name="Google Shape;148;p30"/>
          <p:cNvSpPr txBox="1"/>
          <p:nvPr/>
        </p:nvSpPr>
        <p:spPr>
          <a:xfrm>
            <a:off x="252000" y="1123950"/>
            <a:ext cx="8640000" cy="2762264"/>
          </a:xfrm>
          <a:prstGeom prst="rect">
            <a:avLst/>
          </a:prstGeom>
          <a:noFill/>
          <a:ln>
            <a:noFill/>
          </a:ln>
        </p:spPr>
        <p:txBody>
          <a:bodyPr spcFirstLastPara="1" wrap="square" lIns="91425" tIns="91425" rIns="91425" bIns="91425" anchor="t" anchorCtr="0">
            <a:spAutoFit/>
          </a:bodyPr>
          <a:lstStyle/>
          <a:p>
            <a:pPr rtl="0" fontAlgn="base">
              <a:spcBef>
                <a:spcPts val="0"/>
              </a:spcBef>
              <a:spcAft>
                <a:spcPts val="1200"/>
              </a:spcAft>
            </a:pPr>
            <a:r>
              <a:rPr lang="en-CA" sz="1700" i="1" dirty="0"/>
              <a:t>What happens when the funding provided by the provincial government does not fully meet the needs of students in Toronto?</a:t>
            </a:r>
          </a:p>
          <a:p>
            <a:pPr marL="285750" indent="-285750" rtl="0" fontAlgn="base">
              <a:spcBef>
                <a:spcPts val="0"/>
              </a:spcBef>
              <a:spcAft>
                <a:spcPts val="1200"/>
              </a:spcAft>
              <a:buFont typeface="Arial" panose="020B0604020202020204" pitchFamily="34" charset="0"/>
              <a:buChar char="•"/>
            </a:pPr>
            <a:r>
              <a:rPr lang="en-CA" sz="1700" dirty="0"/>
              <a:t>TDSB provides additional financial support above what the Ministry funds to meet student needs through in-year savings, efficiencies, reserves, etc.</a:t>
            </a:r>
          </a:p>
          <a:p>
            <a:pPr marL="285750" indent="-285750" rtl="0" fontAlgn="base">
              <a:spcBef>
                <a:spcPts val="0"/>
              </a:spcBef>
              <a:spcAft>
                <a:spcPts val="1200"/>
              </a:spcAft>
              <a:buFont typeface="Arial" panose="020B0604020202020204" pitchFamily="34" charset="0"/>
              <a:buChar char="•"/>
            </a:pPr>
            <a:r>
              <a:rPr lang="en-CA" sz="1700" dirty="0"/>
              <a:t>While savings, efficiencies and reserves help address these gaps, they are not enough to cover all recurring funding shortfalls</a:t>
            </a:r>
          </a:p>
          <a:p>
            <a:pPr marL="285750" indent="-285750" rtl="0" fontAlgn="base">
              <a:lnSpc>
                <a:spcPct val="150000"/>
              </a:lnSpc>
              <a:spcBef>
                <a:spcPts val="0"/>
              </a:spcBef>
              <a:spcAft>
                <a:spcPts val="1200"/>
              </a:spcAft>
              <a:buFont typeface="Arial" panose="020B0604020202020204" pitchFamily="34" charset="0"/>
              <a:buChar char="•"/>
            </a:pPr>
            <a:r>
              <a:rPr lang="en-CA" sz="1700" dirty="0"/>
              <a:t>Resulted in the TDSB’s annual structural deficit</a:t>
            </a:r>
          </a:p>
        </p:txBody>
      </p:sp>
    </p:spTree>
    <p:extLst>
      <p:ext uri="{BB962C8B-B14F-4D97-AF65-F5344CB8AC3E}">
        <p14:creationId xmlns:p14="http://schemas.microsoft.com/office/powerpoint/2010/main" val="2605760522"/>
      </p:ext>
    </p:extLst>
  </p:cSld>
  <p:clrMapOvr>
    <a:masterClrMapping/>
  </p:clrMapOvr>
</p:sld>
</file>

<file path=ppt/theme/theme1.xml><?xml version="1.0" encoding="utf-8"?>
<a:theme xmlns:a="http://schemas.openxmlformats.org/drawingml/2006/main" name="TDSB">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TotalTime>
  <Words>4497</Words>
  <Application>Microsoft Office PowerPoint</Application>
  <PresentationFormat>On-screen Show (16:9)</PresentationFormat>
  <Paragraphs>484</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PT Sans</vt:lpstr>
      <vt:lpstr>Calibri</vt:lpstr>
      <vt:lpstr>Arial</vt:lpstr>
      <vt:lpstr>Open Sans</vt:lpstr>
      <vt:lpstr>TDSB</vt:lpstr>
      <vt:lpstr>Toronto District School Board 2022-23 Budget Presentation</vt:lpstr>
      <vt:lpstr>Acknowledgement of Traditional Lands</vt:lpstr>
      <vt:lpstr>Budget Topics</vt:lpstr>
      <vt:lpstr>TDSB Budget Development Overview</vt:lpstr>
      <vt:lpstr>Budget Development Process</vt:lpstr>
      <vt:lpstr>2022-23 Budget Timelines</vt:lpstr>
      <vt:lpstr>2022-23 Budget Timelines (cont’d)</vt:lpstr>
      <vt:lpstr>2022-23 Budget Drivers </vt:lpstr>
      <vt:lpstr>Funding Gaps</vt:lpstr>
      <vt:lpstr>Funding Gaps (cont’d)</vt:lpstr>
      <vt:lpstr>Budget Challenges: Funding Gaps</vt:lpstr>
      <vt:lpstr>Budget Challenges: Funding Gaps (cont’d)  </vt:lpstr>
      <vt:lpstr>Impact of the Pandemic</vt:lpstr>
      <vt:lpstr>Impact of the Pandemic (cont’d)1</vt:lpstr>
      <vt:lpstr>Impact of the Pandemic (cont’d)2</vt:lpstr>
      <vt:lpstr>2022-23 Ministry Funding Announcement</vt:lpstr>
      <vt:lpstr>2022-23 Ministry Funding Announcement (cont’d)1</vt:lpstr>
      <vt:lpstr>2022-23 Ministry Funding Announcement (cont’d)2  </vt:lpstr>
      <vt:lpstr>2022-23 Enrolment Projections</vt:lpstr>
      <vt:lpstr>Key Components of Education Funding –  21-22 Revenues</vt:lpstr>
      <vt:lpstr>Key Budget Components - 2022-23 Expenses</vt:lpstr>
      <vt:lpstr>21-22 Estimated Expenditures</vt:lpstr>
      <vt:lpstr>2021-22 Financial Projection  (as of February 28, 2022)</vt:lpstr>
      <vt:lpstr>2021-22 Projected Working Funds  and Unrestricted Reserves Balance (as of February 28, 2022)</vt:lpstr>
      <vt:lpstr>Use of Reserves</vt:lpstr>
      <vt:lpstr>2022-23 Financial Projection  (as of April 7, 2022)</vt:lpstr>
      <vt:lpstr>2022-23 Financial Projection (cont’d) (as of April 7, 2022) </vt:lpstr>
      <vt:lpstr>2022-23 Financial Projection (cont’d) </vt:lpstr>
      <vt:lpstr>Budget Challenges</vt:lpstr>
      <vt:lpstr>Other Budget Risks</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Toronto District School Board 2022-23 Budget Presentation</dc:title>
  <dc:creator>Chiu, Marisa</dc:creator>
  <cp:lastModifiedBy>Chiu, Marisa</cp:lastModifiedBy>
  <cp:revision>78</cp:revision>
  <dcterms:modified xsi:type="dcterms:W3CDTF">2022-04-27T22:56:22Z</dcterms:modified>
</cp:coreProperties>
</file>