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385" r:id="rId3"/>
    <p:sldId id="257" r:id="rId4"/>
    <p:sldId id="386" r:id="rId5"/>
    <p:sldId id="387" r:id="rId6"/>
    <p:sldId id="334" r:id="rId7"/>
    <p:sldId id="391" r:id="rId8"/>
    <p:sldId id="349" r:id="rId9"/>
    <p:sldId id="374" r:id="rId10"/>
    <p:sldId id="394" r:id="rId11"/>
    <p:sldId id="396" r:id="rId12"/>
    <p:sldId id="347" r:id="rId13"/>
    <p:sldId id="388" r:id="rId14"/>
    <p:sldId id="366" r:id="rId15"/>
    <p:sldId id="378" r:id="rId16"/>
    <p:sldId id="379" r:id="rId17"/>
    <p:sldId id="398" r:id="rId18"/>
    <p:sldId id="362" r:id="rId19"/>
    <p:sldId id="397" r:id="rId20"/>
    <p:sldId id="393" r:id="rId21"/>
    <p:sldId id="427" r:id="rId22"/>
    <p:sldId id="413" r:id="rId23"/>
    <p:sldId id="414" r:id="rId24"/>
    <p:sldId id="415" r:id="rId25"/>
    <p:sldId id="416" r:id="rId26"/>
    <p:sldId id="417" r:id="rId27"/>
    <p:sldId id="418" r:id="rId28"/>
    <p:sldId id="419" r:id="rId29"/>
    <p:sldId id="420" r:id="rId30"/>
    <p:sldId id="421" r:id="rId31"/>
    <p:sldId id="422" r:id="rId32"/>
    <p:sldId id="423" r:id="rId33"/>
    <p:sldId id="424" r:id="rId34"/>
    <p:sldId id="425" r:id="rId35"/>
    <p:sldId id="426" r:id="rId36"/>
    <p:sldId id="382" r:id="rId37"/>
    <p:sldId id="356" r:id="rId3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99FF99"/>
    <a:srgbClr val="99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7171" autoAdjust="0"/>
  </p:normalViewPr>
  <p:slideViewPr>
    <p:cSldViewPr>
      <p:cViewPr>
        <p:scale>
          <a:sx n="55" d="100"/>
          <a:sy n="55" d="100"/>
        </p:scale>
        <p:origin x="-2298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57174103237097"/>
          <c:y val="0.11799991102807064"/>
          <c:w val="0.73710812190142894"/>
          <c:h val="0.69621869300235761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Secondary</c:v>
                </c:pt>
              </c:strCache>
            </c:strRef>
          </c:tx>
          <c:spPr>
            <a:ln cmpd="dbl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prstDash val="sysDash"/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09-10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  <c:pt idx="5">
                  <c:v>14-15</c:v>
                </c:pt>
                <c:pt idx="6">
                  <c:v>15-16</c:v>
                </c:pt>
                <c:pt idx="7">
                  <c:v>16-17</c:v>
                </c:pt>
                <c:pt idx="8">
                  <c:v>17-18</c:v>
                </c:pt>
              </c:strCache>
            </c:strRef>
          </c:cat>
          <c:val>
            <c:numRef>
              <c:f>Sheet1!$C$2:$C$10</c:f>
              <c:numCache>
                <c:formatCode>_-* #,##0_-;\-* #,##0_-;_-* "-"??_-;_-@_-</c:formatCode>
                <c:ptCount val="9"/>
                <c:pt idx="0">
                  <c:v>82496</c:v>
                </c:pt>
                <c:pt idx="1">
                  <c:v>85642</c:v>
                </c:pt>
                <c:pt idx="2">
                  <c:v>84142</c:v>
                </c:pt>
                <c:pt idx="3">
                  <c:v>81721</c:v>
                </c:pt>
                <c:pt idx="4">
                  <c:v>78019</c:v>
                </c:pt>
                <c:pt idx="5">
                  <c:v>75054</c:v>
                </c:pt>
                <c:pt idx="6">
                  <c:v>73119</c:v>
                </c:pt>
                <c:pt idx="7">
                  <c:v>71557</c:v>
                </c:pt>
                <c:pt idx="8">
                  <c:v>70212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593536"/>
        <c:axId val="92591616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Elementary</c:v>
                </c:pt>
              </c:strCache>
            </c:strRef>
          </c:tx>
          <c:spPr>
            <a:ln>
              <a:gradFill>
                <a:gsLst>
                  <a:gs pos="50000">
                    <a:srgbClr val="FF0000"/>
                  </a:gs>
                  <a:gs pos="50000">
                    <a:srgbClr val="FF0000"/>
                  </a:gs>
                  <a:gs pos="50000">
                    <a:srgbClr val="FF0000"/>
                  </a:gs>
                  <a:gs pos="50000">
                    <a:srgbClr val="FF0000"/>
                  </a:gs>
                </a:gsLst>
                <a:lin ang="5400000" scaled="0"/>
              </a:gra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09-10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  <c:pt idx="5">
                  <c:v>14-15</c:v>
                </c:pt>
                <c:pt idx="6">
                  <c:v>15-16</c:v>
                </c:pt>
                <c:pt idx="7">
                  <c:v>16-17</c:v>
                </c:pt>
                <c:pt idx="8">
                  <c:v>17-18</c:v>
                </c:pt>
              </c:strCache>
            </c:strRef>
          </c:cat>
          <c:val>
            <c:numRef>
              <c:f>Sheet1!$B$2:$B$10</c:f>
              <c:numCache>
                <c:formatCode>_-* #,##0_-;\-* #,##0_-;_-* "-"??_-;_-@_-</c:formatCode>
                <c:ptCount val="9"/>
                <c:pt idx="0">
                  <c:v>172488</c:v>
                </c:pt>
                <c:pt idx="1">
                  <c:v>171974</c:v>
                </c:pt>
                <c:pt idx="2">
                  <c:v>172611</c:v>
                </c:pt>
                <c:pt idx="3">
                  <c:v>172346</c:v>
                </c:pt>
                <c:pt idx="4">
                  <c:v>172465</c:v>
                </c:pt>
                <c:pt idx="5">
                  <c:v>171912</c:v>
                </c:pt>
                <c:pt idx="6">
                  <c:v>172137</c:v>
                </c:pt>
                <c:pt idx="7">
                  <c:v>172812</c:v>
                </c:pt>
                <c:pt idx="8">
                  <c:v>173614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478464"/>
        <c:axId val="92476544"/>
      </c:lineChart>
      <c:valAx>
        <c:axId val="92591616"/>
        <c:scaling>
          <c:orientation val="minMax"/>
          <c:max val="90000"/>
          <c:min val="6500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CA" dirty="0" smtClean="0"/>
                  <a:t>Secondary</a:t>
                </a:r>
                <a:endParaRPr lang="en-CA" dirty="0"/>
              </a:p>
            </c:rich>
          </c:tx>
          <c:layout>
            <c:manualLayout>
              <c:xMode val="edge"/>
              <c:yMode val="edge"/>
              <c:x val="0.87930555555555556"/>
              <c:y val="2.4086925574980851E-3"/>
            </c:manualLayout>
          </c:layout>
          <c:overlay val="0"/>
        </c:title>
        <c:numFmt formatCode="_-* #,##0_-;\-* #,##0_-;_-* &quot;-&quot;??_-;_-@_-" sourceLinked="1"/>
        <c:majorTickMark val="out"/>
        <c:minorTickMark val="none"/>
        <c:tickLblPos val="nextTo"/>
        <c:crossAx val="92593536"/>
        <c:crosses val="max"/>
        <c:crossBetween val="between"/>
        <c:majorUnit val="5000"/>
        <c:minorUnit val="100"/>
      </c:valAx>
      <c:catAx>
        <c:axId val="92593536"/>
        <c:scaling>
          <c:orientation val="minMax"/>
        </c:scaling>
        <c:delete val="0"/>
        <c:axPos val="b"/>
        <c:majorTickMark val="out"/>
        <c:minorTickMark val="none"/>
        <c:tickLblPos val="nextTo"/>
        <c:crossAx val="92591616"/>
        <c:crosses val="autoZero"/>
        <c:auto val="1"/>
        <c:lblAlgn val="ctr"/>
        <c:lblOffset val="100"/>
        <c:noMultiLvlLbl val="0"/>
      </c:catAx>
      <c:valAx>
        <c:axId val="9247654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CA" dirty="0" smtClean="0"/>
                  <a:t>Elementary</a:t>
                </a:r>
                <a:endParaRPr lang="en-CA" dirty="0"/>
              </a:p>
            </c:rich>
          </c:tx>
          <c:layout>
            <c:manualLayout>
              <c:xMode val="edge"/>
              <c:yMode val="edge"/>
              <c:x val="9.2592592592592587E-3"/>
              <c:y val="2.4086925574980851E-3"/>
            </c:manualLayout>
          </c:layout>
          <c:overlay val="0"/>
        </c:title>
        <c:numFmt formatCode="_-* #,##0_-;\-* #,##0_-;_-* &quot;-&quot;??_-;_-@_-" sourceLinked="1"/>
        <c:majorTickMark val="out"/>
        <c:minorTickMark val="none"/>
        <c:tickLblPos val="nextTo"/>
        <c:crossAx val="92478464"/>
        <c:crosses val="autoZero"/>
        <c:crossBetween val="between"/>
        <c:majorUnit val="1000"/>
        <c:minorUnit val="100"/>
      </c:valAx>
      <c:catAx>
        <c:axId val="92478464"/>
        <c:scaling>
          <c:orientation val="minMax"/>
        </c:scaling>
        <c:delete val="1"/>
        <c:axPos val="b"/>
        <c:majorTickMark val="out"/>
        <c:minorTickMark val="none"/>
        <c:tickLblPos val="nextTo"/>
        <c:crossAx val="9247654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845679012345678E-2"/>
          <c:y val="0.19047619047619047"/>
          <c:w val="0.84104938271604934"/>
          <c:h val="0.8095238095238095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14-15 Expenditures</c:v>
                </c:pt>
              </c:strCache>
            </c:strRef>
          </c:tx>
          <c:dPt>
            <c:idx val="0"/>
            <c:bubble3D val="0"/>
          </c:dPt>
          <c:dLbls>
            <c:dLbl>
              <c:idx val="0"/>
              <c:layout>
                <c:manualLayout>
                  <c:x val="-0.28660688247302418"/>
                  <c:y val="-0.30443897637795275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918902498298823"/>
                  <c:y val="8.1734626921634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1102556624866336"/>
                  <c:y val="-4.431477315335583E-4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0" baseline="0" dirty="0" smtClean="0"/>
                      <a:t>Utilities</a:t>
                    </a:r>
                    <a:r>
                      <a:rPr lang="en-US" sz="1400" b="1" i="0" baseline="0" dirty="0"/>
                      <a:t>
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8190799066783319E-2"/>
                  <c:y val="-8.14152137232845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5490716438223001"/>
                  <c:y val="-9.58959036370453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24348364440556042"/>
                  <c:y val="5.58152887139107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Staff Costs</c:v>
                </c:pt>
                <c:pt idx="1">
                  <c:v>Supplies &amp; Services</c:v>
                </c:pt>
                <c:pt idx="2">
                  <c:v>Utilites</c:v>
                </c:pt>
                <c:pt idx="3">
                  <c:v>Transportation</c:v>
                </c:pt>
                <c:pt idx="4">
                  <c:v>Renewal</c:v>
                </c:pt>
                <c:pt idx="5">
                  <c:v>Debt Service Cost</c:v>
                </c:pt>
              </c:strCache>
            </c:strRef>
          </c:cat>
          <c:val>
            <c:numRef>
              <c:f>Sheet1!$B$2:$B$7</c:f>
              <c:numCache>
                <c:formatCode>_(* #,##0.00_);_(* \(#,##0.00\);_(* "-"??_);_(@_)</c:formatCode>
                <c:ptCount val="6"/>
                <c:pt idx="0">
                  <c:v>2549.4860870000002</c:v>
                </c:pt>
                <c:pt idx="1">
                  <c:v>307.02091799999948</c:v>
                </c:pt>
                <c:pt idx="2">
                  <c:v>72.099999999999994</c:v>
                </c:pt>
                <c:pt idx="3">
                  <c:v>54.609191000000003</c:v>
                </c:pt>
                <c:pt idx="4">
                  <c:v>21.445302000000002</c:v>
                </c:pt>
                <c:pt idx="5">
                  <c:v>45.545585000000003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Expenditures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Staff Costs</c:v>
                </c:pt>
                <c:pt idx="1">
                  <c:v>Supplies &amp; Services</c:v>
                </c:pt>
                <c:pt idx="2">
                  <c:v>Utilites</c:v>
                </c:pt>
                <c:pt idx="3">
                  <c:v>Transportation</c:v>
                </c:pt>
                <c:pt idx="4">
                  <c:v>Renewal</c:v>
                </c:pt>
                <c:pt idx="5">
                  <c:v>Debt Service Cost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2180</c:v>
                </c:pt>
                <c:pt idx="1">
                  <c:v>3.2</c:v>
                </c:pt>
                <c:pt idx="2">
                  <c:v>65</c:v>
                </c:pt>
                <c:pt idx="3">
                  <c:v>55.3</c:v>
                </c:pt>
                <c:pt idx="4">
                  <c:v>36.200000000000003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13-14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Staff Costs</c:v>
                </c:pt>
                <c:pt idx="1">
                  <c:v>Supplies &amp; Services</c:v>
                </c:pt>
                <c:pt idx="2">
                  <c:v>Utilites</c:v>
                </c:pt>
                <c:pt idx="3">
                  <c:v>Transportation</c:v>
                </c:pt>
                <c:pt idx="4">
                  <c:v>Renewal</c:v>
                </c:pt>
                <c:pt idx="5">
                  <c:v>Debt Service Cost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2489.6999999999998</c:v>
                </c:pt>
                <c:pt idx="1">
                  <c:v>317.00000000000017</c:v>
                </c:pt>
                <c:pt idx="2">
                  <c:v>65.7</c:v>
                </c:pt>
                <c:pt idx="3">
                  <c:v>54.8</c:v>
                </c:pt>
                <c:pt idx="4">
                  <c:v>36.200000000000003</c:v>
                </c:pt>
                <c:pt idx="5">
                  <c:v>43.6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830186275259284E-2"/>
          <c:y val="5.4582280988461358E-2"/>
          <c:w val="0.96450617283950613"/>
          <c:h val="0.9285714285714286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Expenditures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1.0007776805677068E-2"/>
                  <c:y val="0.203052587176603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7350296490716441E-2"/>
                  <c:y val="0.14573607986501688"/>
                </c:manualLayout>
              </c:layout>
              <c:tx>
                <c:rich>
                  <a:bodyPr/>
                  <a:lstStyle/>
                  <a:p>
                    <a:r>
                      <a:rPr lang="en-US" b="1" i="0" baseline="0" dirty="0" smtClean="0"/>
                      <a:t>Utilities</a:t>
                    </a:r>
                    <a:r>
                      <a:rPr lang="en-US" b="1" i="0" baseline="0" dirty="0"/>
                      <a:t>
2%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2230242053076698E-3"/>
                  <c:y val="6.145950506186726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3302469135802472E-2"/>
                  <c:y val="-0.154137842144731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0215672693691066"/>
                  <c:y val="-0.181088770153730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6429936549193486"/>
                  <c:y val="-0.11506066458673798"/>
                </c:manualLayout>
              </c:layout>
              <c:spPr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4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4050696939581581"/>
                  <c:y val="-1.24102411726836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6666666666666666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141975256733685"/>
                  <c:y val="1.752587530332293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20061728395061723"/>
                  <c:y val="5.9521466066741659E-3"/>
                </c:manualLayout>
              </c:layout>
              <c:tx>
                <c:rich>
                  <a:bodyPr/>
                  <a:lstStyle/>
                  <a:p>
                    <a:pPr>
                      <a:defRPr sz="1000" b="1" i="0" baseline="0"/>
                    </a:pPr>
                    <a:r>
                      <a:rPr lang="en-US" sz="1000" b="1" i="0" baseline="0" dirty="0" smtClean="0"/>
                      <a:t>Staff Costs
83%</a:t>
                    </a:r>
                    <a:endParaRPr lang="en-US" sz="1000" dirty="0"/>
                  </a:p>
                </c:rich>
              </c:tx>
              <c:spPr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19434036891221931"/>
                  <c:y val="-1.1457161604799401E-3"/>
                </c:manualLayout>
              </c:layout>
              <c:spPr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 i="0" baseline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Supplies &amp; Services</c:v>
                </c:pt>
                <c:pt idx="1">
                  <c:v>Utilites</c:v>
                </c:pt>
                <c:pt idx="2">
                  <c:v>Transportation</c:v>
                </c:pt>
                <c:pt idx="3">
                  <c:v>Renewal</c:v>
                </c:pt>
                <c:pt idx="4">
                  <c:v>Debt Service Cost</c:v>
                </c:pt>
                <c:pt idx="5">
                  <c:v>Teacher Costs</c:v>
                </c:pt>
                <c:pt idx="6">
                  <c:v>School Operations</c:v>
                </c:pt>
                <c:pt idx="7">
                  <c:v>School Office</c:v>
                </c:pt>
                <c:pt idx="8">
                  <c:v>Administration</c:v>
                </c:pt>
                <c:pt idx="9">
                  <c:v>Continuing Education</c:v>
                </c:pt>
              </c:strCache>
            </c:strRef>
          </c:cat>
          <c:val>
            <c:numRef>
              <c:f>Sheet1!$B$2:$B$11</c:f>
              <c:numCache>
                <c:formatCode>_(* #,##0.00_);_(* \(#,##0.00\);_(* "-"??_);_(@_)</c:formatCode>
                <c:ptCount val="10"/>
                <c:pt idx="0">
                  <c:v>307.2</c:v>
                </c:pt>
                <c:pt idx="1">
                  <c:v>72.099999999999994</c:v>
                </c:pt>
                <c:pt idx="2">
                  <c:v>54.609191000000003</c:v>
                </c:pt>
                <c:pt idx="3">
                  <c:v>21.45</c:v>
                </c:pt>
                <c:pt idx="4">
                  <c:v>45.5</c:v>
                </c:pt>
                <c:pt idx="5">
                  <c:v>1634.5558289999999</c:v>
                </c:pt>
                <c:pt idx="6">
                  <c:v>582.73854800000004</c:v>
                </c:pt>
                <c:pt idx="7">
                  <c:v>188.78801200000001</c:v>
                </c:pt>
                <c:pt idx="8">
                  <c:v>67.280458999999993</c:v>
                </c:pt>
                <c:pt idx="9">
                  <c:v>76.123238999999998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50"/>
        <c:splitType val="pos"/>
        <c:splitPos val="5"/>
        <c:secondPieSize val="95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66.900000000000006</c:v>
                </c:pt>
                <c:pt idx="1">
                  <c:v>42.3</c:v>
                </c:pt>
                <c:pt idx="2">
                  <c:v>55.3</c:v>
                </c:pt>
                <c:pt idx="3">
                  <c:v>108.5</c:v>
                </c:pt>
                <c:pt idx="4">
                  <c:v>55</c:v>
                </c:pt>
                <c:pt idx="5">
                  <c:v>12.4</c:v>
                </c:pt>
                <c:pt idx="6">
                  <c:v>21.5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252608"/>
        <c:axId val="93131520"/>
        <c:axId val="0"/>
      </c:bar3DChart>
      <c:catAx>
        <c:axId val="93252608"/>
        <c:scaling>
          <c:orientation val="minMax"/>
        </c:scaling>
        <c:delete val="0"/>
        <c:axPos val="b"/>
        <c:majorTickMark val="out"/>
        <c:minorTickMark val="none"/>
        <c:tickLblPos val="nextTo"/>
        <c:crossAx val="93131520"/>
        <c:crosses val="autoZero"/>
        <c:auto val="1"/>
        <c:lblAlgn val="ctr"/>
        <c:lblOffset val="100"/>
        <c:noMultiLvlLbl val="0"/>
      </c:catAx>
      <c:valAx>
        <c:axId val="93131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500" baseline="0"/>
                </a:pPr>
                <a:r>
                  <a:rPr lang="en-CA" sz="1500" baseline="0" dirty="0" smtClean="0"/>
                  <a:t>$ Millions</a:t>
                </a:r>
                <a:endParaRPr lang="en-CA" sz="1500" baseline="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3252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0.06481</cdr:x>
      <cdr:y>0.41071</cdr:y>
    </cdr:from>
    <cdr:to>
      <cdr:x>0.11111</cdr:x>
      <cdr:y>0.5</cdr:y>
    </cdr:to>
    <cdr:cxnSp macro="">
      <cdr:nvCxnSpPr>
        <cdr:cNvPr id="9" name="Straight Connector 8"/>
        <cdr:cNvCxnSpPr/>
      </cdr:nvCxnSpPr>
      <cdr:spPr>
        <a:xfrm xmlns:a="http://schemas.openxmlformats.org/drawingml/2006/main" flipH="1">
          <a:off x="533400" y="1752600"/>
          <a:ext cx="381000" cy="3810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0.11111</cdr:x>
      <cdr:y>0.625</cdr:y>
    </cdr:from>
    <cdr:to>
      <cdr:x>0.12963</cdr:x>
      <cdr:y>0.75</cdr:y>
    </cdr:to>
    <cdr:cxnSp macro="">
      <cdr:nvCxnSpPr>
        <cdr:cNvPr id="11" name="Straight Connector 10"/>
        <cdr:cNvCxnSpPr/>
      </cdr:nvCxnSpPr>
      <cdr:spPr>
        <a:xfrm xmlns:a="http://schemas.openxmlformats.org/drawingml/2006/main" flipH="1">
          <a:off x="914400" y="2667000"/>
          <a:ext cx="152400" cy="5334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0.14815</cdr:x>
      <cdr:y>0.10714</cdr:y>
    </cdr:from>
    <cdr:to>
      <cdr:x>0.15741</cdr:x>
      <cdr:y>0.30357</cdr:y>
    </cdr:to>
    <cdr:cxnSp macro="">
      <cdr:nvCxnSpPr>
        <cdr:cNvPr id="13" name="Straight Connector 12"/>
        <cdr:cNvCxnSpPr/>
      </cdr:nvCxnSpPr>
      <cdr:spPr>
        <a:xfrm xmlns:a="http://schemas.openxmlformats.org/drawingml/2006/main">
          <a:off x="1219200" y="457200"/>
          <a:ext cx="76200" cy="8382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0.07407</cdr:x>
      <cdr:y>0.17857</cdr:y>
    </cdr:from>
    <cdr:to>
      <cdr:x>0.13889</cdr:x>
      <cdr:y>0.32143</cdr:y>
    </cdr:to>
    <cdr:cxnSp macro="">
      <cdr:nvCxnSpPr>
        <cdr:cNvPr id="15" name="Straight Connector 14"/>
        <cdr:cNvCxnSpPr/>
      </cdr:nvCxnSpPr>
      <cdr:spPr>
        <a:xfrm xmlns:a="http://schemas.openxmlformats.org/drawingml/2006/main">
          <a:off x="609600" y="762000"/>
          <a:ext cx="533400" cy="6096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6275" cy="49641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6" y="3"/>
            <a:ext cx="2946275" cy="49641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E6D7E007-F693-48DD-A747-4CDC4856422C}" type="datetimeFigureOut">
              <a:rPr lang="en-CA" smtClean="0"/>
              <a:t>12/02/2015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47"/>
            <a:ext cx="2946275" cy="49641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6" y="9428547"/>
            <a:ext cx="2946275" cy="49641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B08A975D-7348-4162-9AFA-4B2C97BC803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62218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275" cy="496671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4" y="0"/>
            <a:ext cx="2946275" cy="496671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34CCBBA6-FE1E-434B-A2E8-6FD08F7BB32B}" type="datetimeFigureOut">
              <a:rPr lang="en-CA" smtClean="0"/>
              <a:t>12/02/2015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5" y="4715834"/>
            <a:ext cx="5436909" cy="4466649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272"/>
            <a:ext cx="2946275" cy="496671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4" y="9428272"/>
            <a:ext cx="2946275" cy="496671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8503A916-E36C-4166-809B-F1D9EC8B3E5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62784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1925"/>
            <a:ext cx="9144000" cy="2886075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426128" y="609600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31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400800"/>
            <a:ext cx="1066800" cy="329092"/>
          </a:xfrm>
        </p:spPr>
        <p:txBody>
          <a:bodyPr/>
          <a:lstStyle/>
          <a:p>
            <a:fld id="{A313F930-D753-4E81-B9B3-D505EE818FB2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52400" y="190500"/>
            <a:ext cx="5715000" cy="304800"/>
          </a:xfrm>
        </p:spPr>
        <p:txBody>
          <a:bodyPr>
            <a:noAutofit/>
          </a:bodyPr>
          <a:lstStyle>
            <a:lvl1pPr marL="114300" indent="0">
              <a:buFontTx/>
              <a:buNone/>
              <a:defRPr sz="1600" b="1" i="0" baseline="0"/>
            </a:lvl1pPr>
          </a:lstStyle>
          <a:p>
            <a:pPr lvl="0"/>
            <a:r>
              <a:rPr lang="en-US" dirty="0" smtClean="0"/>
              <a:t>Edit section info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3143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6128" y="609600"/>
            <a:ext cx="8260672" cy="1039427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396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720856" y="1752601"/>
            <a:ext cx="396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228600" y="228600"/>
            <a:ext cx="5715000" cy="304800"/>
          </a:xfrm>
        </p:spPr>
        <p:txBody>
          <a:bodyPr>
            <a:noAutofit/>
          </a:bodyPr>
          <a:lstStyle>
            <a:lvl1pPr marL="114300" indent="0">
              <a:buFontTx/>
              <a:buNone/>
              <a:defRPr sz="1600" b="1" i="0" baseline="0"/>
            </a:lvl1pPr>
          </a:lstStyle>
          <a:p>
            <a:pPr lvl="0"/>
            <a:r>
              <a:rPr lang="en-US" dirty="0" smtClean="0"/>
              <a:t>Edit section info</a:t>
            </a:r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26128" y="2590800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561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490"/>
            <a:ext cx="9144000" cy="65151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152400"/>
            <a:ext cx="1066800" cy="329092"/>
          </a:xfrm>
          <a:prstGeom prst="rect">
            <a:avLst/>
          </a:prstGeom>
        </p:spPr>
        <p:txBody>
          <a:bodyPr vert="horz" lIns="91440" tIns="45720" rIns="91440" bIns="0" rtlCol="0" anchor="b" anchorCtr="1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A313F930-D753-4E81-B9B3-D505EE818FB2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609600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  <p:sldLayoutId id="2147483667" r:id="rId5"/>
    <p:sldLayoutId id="2147483672" r:id="rId6"/>
    <p:sldLayoutId id="214748366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5.wdp"/><Relationship Id="rId10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2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3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60672" cy="2133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/>
              <a:t>Balancing the </a:t>
            </a:r>
            <a:r>
              <a:rPr lang="en-US" sz="4400" b="1" dirty="0" smtClean="0"/>
              <a:t>2015-2016 Operating Budget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/>
              <a:t>Ward Forum Presentation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3712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dirty="0" smtClean="0"/>
              <a:t>Operating Expenditure Plan</a:t>
            </a:r>
            <a:endParaRPr lang="en-CA" sz="3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466885"/>
              </p:ext>
            </p:extLst>
          </p:nvPr>
        </p:nvGraphicFramePr>
        <p:xfrm>
          <a:off x="823580" y="1676400"/>
          <a:ext cx="76581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10</a:t>
            </a:fld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1261730" y="5562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Note: Supplies and Services includes school budget, department supplies, maintenance and contract services.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   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5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Operating Expenditure Plan</a:t>
            </a:r>
            <a:endParaRPr lang="en-CA" sz="3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13064"/>
              </p:ext>
            </p:extLst>
          </p:nvPr>
        </p:nvGraphicFramePr>
        <p:xfrm>
          <a:off x="381000" y="1600200"/>
          <a:ext cx="7848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11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20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Budget Assumptions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0"/>
          </a:xfrm>
        </p:spPr>
        <p:txBody>
          <a:bodyPr>
            <a:normAutofit/>
          </a:bodyPr>
          <a:lstStyle/>
          <a:p>
            <a:r>
              <a:rPr lang="en-CA" dirty="0" smtClean="0"/>
              <a:t>Projected enrolments </a:t>
            </a:r>
          </a:p>
          <a:p>
            <a:pPr lvl="1"/>
            <a:r>
              <a:rPr lang="en-CA" dirty="0" smtClean="0"/>
              <a:t>Number of classes and teachers adjusted to enrolment</a:t>
            </a:r>
          </a:p>
          <a:p>
            <a:r>
              <a:rPr lang="en-CA" dirty="0" smtClean="0"/>
              <a:t>Provincial grants based on 2014-15 funding model and announced changes</a:t>
            </a:r>
          </a:p>
          <a:p>
            <a:r>
              <a:rPr lang="en-CA" dirty="0" smtClean="0"/>
              <a:t>Inflationary adjustments (utilities and payroll taxes)</a:t>
            </a:r>
          </a:p>
          <a:p>
            <a:r>
              <a:rPr lang="en-CA" dirty="0" smtClean="0"/>
              <a:t>Contingency </a:t>
            </a:r>
          </a:p>
          <a:p>
            <a:r>
              <a:rPr lang="en-CA" dirty="0" smtClean="0"/>
              <a:t>Labour contract settlements funded through current funding model or additional funding</a:t>
            </a:r>
          </a:p>
          <a:p>
            <a:endParaRPr lang="en-CA" dirty="0" smtClean="0"/>
          </a:p>
          <a:p>
            <a:pPr marL="411480" lvl="1" indent="0">
              <a:buNone/>
            </a:pPr>
            <a:r>
              <a:rPr lang="en-CA" dirty="0" smtClean="0"/>
              <a:t> 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sz="800" dirty="0" smtClean="0"/>
          </a:p>
          <a:p>
            <a:endParaRPr lang="en-CA" sz="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3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Budget Risks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0"/>
          </a:xfrm>
        </p:spPr>
        <p:txBody>
          <a:bodyPr>
            <a:normAutofit/>
          </a:bodyPr>
          <a:lstStyle/>
          <a:p>
            <a:r>
              <a:rPr lang="en-CA" dirty="0" smtClean="0"/>
              <a:t>Enrolment projections to actuals</a:t>
            </a:r>
            <a:endParaRPr lang="en-CA" sz="800" dirty="0" smtClean="0"/>
          </a:p>
          <a:p>
            <a:r>
              <a:rPr lang="en-CA" dirty="0" smtClean="0"/>
              <a:t>Provincial grant changes</a:t>
            </a:r>
          </a:p>
          <a:p>
            <a:r>
              <a:rPr lang="en-CA" dirty="0" smtClean="0"/>
              <a:t>Inflation assumptions</a:t>
            </a:r>
          </a:p>
          <a:p>
            <a:r>
              <a:rPr lang="en-CA" dirty="0" smtClean="0"/>
              <a:t>Unanticipated events (weather, public health, labour disruption, government policy changes)</a:t>
            </a:r>
          </a:p>
          <a:p>
            <a:r>
              <a:rPr lang="en-CA" dirty="0" smtClean="0"/>
              <a:t>Legal</a:t>
            </a:r>
          </a:p>
          <a:p>
            <a:endParaRPr lang="en-CA" dirty="0" smtClean="0"/>
          </a:p>
          <a:p>
            <a:endParaRPr lang="en-CA" sz="800" dirty="0" smtClean="0"/>
          </a:p>
          <a:p>
            <a:endParaRPr lang="en-CA" sz="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/>
              <a:t>2015-2016 Projected Revenues Changes</a:t>
            </a:r>
            <a:endParaRPr lang="en-CA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957572"/>
              </p:ext>
            </p:extLst>
          </p:nvPr>
        </p:nvGraphicFramePr>
        <p:xfrm>
          <a:off x="457200" y="17526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Items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Amount       </a:t>
                      </a:r>
                    </a:p>
                    <a:p>
                      <a:pPr algn="ctr"/>
                      <a:r>
                        <a:rPr lang="en-CA" baseline="0" dirty="0" smtClean="0"/>
                        <a:t> (in millions)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Change in GSN revenue due to enrolment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 smtClean="0"/>
                        <a:t>$(24.9)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Special Education High Needs Amount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 smtClean="0"/>
                        <a:t>$(5.0)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Administration and </a:t>
                      </a:r>
                      <a:r>
                        <a:rPr lang="en-CA" smtClean="0"/>
                        <a:t>Governance Allocation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 smtClean="0"/>
                        <a:t>$(0.5)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trike="noStrike" baseline="0" dirty="0" smtClean="0">
                          <a:solidFill>
                            <a:schemeClr val="tx1"/>
                          </a:solidFill>
                        </a:rPr>
                        <a:t>Declining Enrolment Allocation</a:t>
                      </a:r>
                      <a:endParaRPr lang="en-CA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trike="noStrike" baseline="0" dirty="0" smtClean="0">
                          <a:solidFill>
                            <a:schemeClr val="tx1"/>
                          </a:solidFill>
                        </a:rPr>
                        <a:t>$0.1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Change</a:t>
                      </a:r>
                      <a:r>
                        <a:rPr lang="en-CA" baseline="0" dirty="0" smtClean="0"/>
                        <a:t> in Revenue year over year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u="dbl" baseline="0" dirty="0" smtClean="0"/>
                        <a:t>$(30.3)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72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/>
              <a:t>2015-2016 Projected Expenditures Changes</a:t>
            </a:r>
            <a:endParaRPr lang="en-CA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844062"/>
              </p:ext>
            </p:extLst>
          </p:nvPr>
        </p:nvGraphicFramePr>
        <p:xfrm>
          <a:off x="457200" y="17526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Items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Amount       </a:t>
                      </a:r>
                    </a:p>
                    <a:p>
                      <a:pPr algn="ctr"/>
                      <a:r>
                        <a:rPr lang="en-CA" baseline="0" dirty="0" smtClean="0"/>
                        <a:t> (in millions)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Changes due to </a:t>
                      </a:r>
                      <a:r>
                        <a:rPr lang="en-CA" baseline="0" dirty="0" smtClean="0"/>
                        <a:t>enrolment and staffing demographics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 smtClean="0"/>
                        <a:t>$(17.3)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Other payroll</a:t>
                      </a:r>
                      <a:r>
                        <a:rPr lang="en-CA" baseline="0" dirty="0" smtClean="0"/>
                        <a:t> and benefit changes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 smtClean="0"/>
                        <a:t>$1.5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Utility increases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u="none" baseline="0" dirty="0" smtClean="0"/>
                        <a:t>$2.0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Contingency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u="none" baseline="0" dirty="0" smtClean="0"/>
                        <a:t>$5.0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Change</a:t>
                      </a:r>
                      <a:r>
                        <a:rPr lang="en-CA" baseline="0" dirty="0" smtClean="0"/>
                        <a:t> in Expenditures year over year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u="dbl" baseline="0" dirty="0" smtClean="0"/>
                        <a:t>$(8.8)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Projected Financial Forecast</a:t>
            </a:r>
            <a:endParaRPr lang="en-CA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246968"/>
              </p:ext>
            </p:extLst>
          </p:nvPr>
        </p:nvGraphicFramePr>
        <p:xfrm>
          <a:off x="381000" y="24384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Items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Amount       </a:t>
                      </a:r>
                    </a:p>
                    <a:p>
                      <a:pPr algn="ctr"/>
                      <a:r>
                        <a:rPr lang="en-CA" baseline="0" dirty="0" smtClean="0"/>
                        <a:t> (in millions)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Grant and Revenue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 smtClean="0"/>
                        <a:t>$(30.3)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Projected</a:t>
                      </a:r>
                      <a:r>
                        <a:rPr lang="en-CA" baseline="0" dirty="0" smtClean="0"/>
                        <a:t> Expenditure changes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u="sng" dirty="0" smtClean="0"/>
                        <a:t>$(8.8)</a:t>
                      </a:r>
                      <a:endParaRPr lang="en-CA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Projection Financial Position Surplus/(Deficit)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 smtClean="0"/>
                        <a:t>$(21.5)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18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48600" y="6324600"/>
            <a:ext cx="1066800" cy="329092"/>
          </a:xfrm>
        </p:spPr>
        <p:txBody>
          <a:bodyPr/>
          <a:lstStyle/>
          <a:p>
            <a:fld id="{A313F930-D753-4E81-B9B3-D505EE818FB2}" type="slidenum">
              <a:rPr lang="en-CA" smtClean="0"/>
              <a:t>17</a:t>
            </a:fld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60672" cy="1039427"/>
          </a:xfrm>
        </p:spPr>
        <p:txBody>
          <a:bodyPr>
            <a:noAutofit/>
          </a:bodyPr>
          <a:lstStyle/>
          <a:p>
            <a:r>
              <a:rPr lang="en-US" sz="3200" b="1" smtClean="0"/>
              <a:t>2014-2015 Options </a:t>
            </a:r>
            <a:r>
              <a:rPr lang="en-US" sz="3200" b="1" dirty="0" smtClean="0"/>
              <a:t>to Balance</a:t>
            </a:r>
            <a:endParaRPr lang="en-CA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350477"/>
              </p:ext>
            </p:extLst>
          </p:nvPr>
        </p:nvGraphicFramePr>
        <p:xfrm>
          <a:off x="762000" y="1524000"/>
          <a:ext cx="7543800" cy="3680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7270"/>
                <a:gridCol w="185653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 dirty="0">
                          <a:effectLst/>
                        </a:rPr>
                        <a:t>($)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Options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>
                          <a:effectLst/>
                        </a:rPr>
                        <a:t>Amount Recommended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 smtClean="0">
                          <a:effectLst/>
                        </a:rPr>
                        <a:t>Reduction</a:t>
                      </a:r>
                      <a:r>
                        <a:rPr lang="en-CA" sz="1800" u="none" strike="noStrike" baseline="0" dirty="0" smtClean="0">
                          <a:effectLst/>
                        </a:rPr>
                        <a:t> in overtime in Facility Services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 smtClean="0">
                          <a:effectLst/>
                        </a:rPr>
                        <a:t>900,000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 smtClean="0">
                          <a:effectLst/>
                        </a:rPr>
                        <a:t>Facilities productivity</a:t>
                      </a:r>
                      <a:r>
                        <a:rPr lang="en-CA" sz="1800" u="none" strike="noStrike" baseline="0" dirty="0" smtClean="0">
                          <a:effectLst/>
                        </a:rPr>
                        <a:t> savings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 smtClean="0">
                          <a:effectLst/>
                        </a:rPr>
                        <a:t>2,300,000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 smtClean="0">
                          <a:effectLst/>
                        </a:rPr>
                        <a:t>Non-school</a:t>
                      </a:r>
                      <a:r>
                        <a:rPr lang="en-CA" sz="1800" u="none" strike="noStrike" baseline="0" dirty="0" smtClean="0">
                          <a:effectLst/>
                        </a:rPr>
                        <a:t> based s</a:t>
                      </a:r>
                      <a:r>
                        <a:rPr lang="en-CA" sz="1800" u="none" strike="noStrike" dirty="0" smtClean="0">
                          <a:effectLst/>
                        </a:rPr>
                        <a:t>taffing reductions</a:t>
                      </a:r>
                      <a:r>
                        <a:rPr lang="en-CA" sz="1800" u="none" strike="noStrike" baseline="0" dirty="0" smtClean="0">
                          <a:effectLst/>
                        </a:rPr>
                        <a:t> through attrition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 smtClean="0">
                          <a:effectLst/>
                        </a:rPr>
                        <a:t>2,500,000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Transportation</a:t>
                      </a:r>
                      <a:r>
                        <a:rPr lang="en-CA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alignment of costs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 smtClean="0">
                          <a:effectLst/>
                        </a:rPr>
                        <a:t>1,000,000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 smtClean="0">
                          <a:effectLst/>
                        </a:rPr>
                        <a:t>Efficiencies in Permit</a:t>
                      </a:r>
                      <a:r>
                        <a:rPr lang="en-CA" sz="1800" u="none" strike="noStrike" baseline="0" dirty="0" smtClean="0">
                          <a:effectLst/>
                        </a:rPr>
                        <a:t> department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 smtClean="0">
                          <a:effectLst/>
                        </a:rPr>
                        <a:t>100,000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</a:rPr>
                        <a:t>Attendance Management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 smtClean="0">
                          <a:effectLst/>
                        </a:rPr>
                        <a:t>1,800,000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Efficiencies in Payroll Services 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200,000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 smtClean="0">
                          <a:effectLst/>
                        </a:rPr>
                        <a:t>Policy revie</a:t>
                      </a:r>
                      <a:r>
                        <a:rPr lang="en-CA" sz="1800" u="none" strike="noStrike" baseline="0" dirty="0" smtClean="0">
                          <a:effectLst/>
                        </a:rPr>
                        <a:t>w of mileage claims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 smtClean="0">
                          <a:effectLst/>
                        </a:rPr>
                        <a:t>100,000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 smtClean="0">
                          <a:effectLst/>
                        </a:rPr>
                        <a:t>In-Year Savings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 smtClean="0">
                          <a:effectLst/>
                        </a:rPr>
                        <a:t>3,500,000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 smtClean="0">
                          <a:effectLst/>
                        </a:rPr>
                        <a:t>Total 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u="sng" strike="noStrike" dirty="0" smtClean="0">
                          <a:effectLst/>
                        </a:rPr>
                        <a:t> $12,400,000</a:t>
                      </a:r>
                      <a:endParaRPr lang="en-CA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6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48600" y="6324600"/>
            <a:ext cx="1066800" cy="329092"/>
          </a:xfrm>
        </p:spPr>
        <p:txBody>
          <a:bodyPr/>
          <a:lstStyle/>
          <a:p>
            <a:fld id="{A313F930-D753-4E81-B9B3-D505EE818FB2}" type="slidenum">
              <a:rPr lang="en-CA" smtClean="0"/>
              <a:t>18</a:t>
            </a:fld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60672" cy="1039427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Proposed Options to Balance for 2015-16</a:t>
            </a:r>
            <a:endParaRPr lang="en-CA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057869"/>
              </p:ext>
            </p:extLst>
          </p:nvPr>
        </p:nvGraphicFramePr>
        <p:xfrm>
          <a:off x="762000" y="1524000"/>
          <a:ext cx="7543800" cy="3680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7270"/>
                <a:gridCol w="185653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 dirty="0">
                          <a:effectLst/>
                        </a:rPr>
                        <a:t>($)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Options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>
                          <a:effectLst/>
                        </a:rPr>
                        <a:t>Amount Recommended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 smtClean="0">
                          <a:effectLst/>
                        </a:rPr>
                        <a:t>Total 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u="sng" strike="noStrike" dirty="0" smtClean="0">
                          <a:effectLst/>
                        </a:rPr>
                        <a:t> $21,500,000</a:t>
                      </a:r>
                      <a:endParaRPr lang="en-CA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8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Budget Reductions Required in Prior Years</a:t>
            </a:r>
            <a:endParaRPr lang="en-CA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02435"/>
              </p:ext>
            </p:extLst>
          </p:nvPr>
        </p:nvGraphicFramePr>
        <p:xfrm>
          <a:off x="457200" y="1752600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19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23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Introduction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Introduction of staff</a:t>
            </a:r>
          </a:p>
          <a:p>
            <a:r>
              <a:rPr lang="en-CA" dirty="0" smtClean="0"/>
              <a:t>Brief outline of presentation</a:t>
            </a:r>
          </a:p>
          <a:p>
            <a:pPr lvl="1"/>
            <a:r>
              <a:rPr lang="en-CA" dirty="0" smtClean="0"/>
              <a:t>TDSB Profile </a:t>
            </a:r>
          </a:p>
          <a:p>
            <a:pPr lvl="1"/>
            <a:r>
              <a:rPr lang="en-CA" dirty="0" smtClean="0"/>
              <a:t>Operating versus Capital Budgets</a:t>
            </a:r>
          </a:p>
          <a:p>
            <a:pPr lvl="1"/>
            <a:r>
              <a:rPr lang="en-CA" dirty="0" smtClean="0"/>
              <a:t>Budget Risks</a:t>
            </a:r>
          </a:p>
          <a:p>
            <a:pPr lvl="1"/>
            <a:r>
              <a:rPr lang="en-CA" dirty="0" smtClean="0"/>
              <a:t>2015-2016 financial forecast</a:t>
            </a:r>
          </a:p>
          <a:p>
            <a:pPr lvl="1"/>
            <a:r>
              <a:rPr lang="en-CA" dirty="0" smtClean="0"/>
              <a:t>Proposed options to balance budget</a:t>
            </a:r>
          </a:p>
          <a:p>
            <a:r>
              <a:rPr lang="en-CA" dirty="0" smtClean="0"/>
              <a:t>Next Steps</a:t>
            </a:r>
          </a:p>
          <a:p>
            <a:r>
              <a:rPr lang="en-CA" dirty="0" smtClean="0"/>
              <a:t>Capital Directions and Challenges</a:t>
            </a:r>
          </a:p>
          <a:p>
            <a:r>
              <a:rPr lang="en-CA" dirty="0" smtClean="0"/>
              <a:t>Questions </a:t>
            </a:r>
            <a:r>
              <a:rPr lang="en-CA" dirty="0"/>
              <a:t>and </a:t>
            </a:r>
            <a:r>
              <a:rPr lang="en-CA" dirty="0" smtClean="0"/>
              <a:t>Answers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2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85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/>
              <a:t>Operating Budget – Next Steps</a:t>
            </a:r>
            <a:endParaRPr lang="en-C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 smtClean="0"/>
              <a:t>Community Budget Sessions throughout February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Proposed Balanced Budget to Board March 11</a:t>
            </a:r>
            <a:r>
              <a:rPr lang="en-CA" baseline="30000" dirty="0" smtClean="0"/>
              <a:t>th</a:t>
            </a:r>
            <a:endParaRPr lang="en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Community Information Sessions on Proposed Long Term Program and Accommodation Plan </a:t>
            </a:r>
            <a:r>
              <a:rPr lang="en-CA" smtClean="0"/>
              <a:t>– April/May</a:t>
            </a:r>
            <a:endParaRPr lang="en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Multi-year Proposed Capital Budget to Board end of May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20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97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CA" sz="5400" dirty="0" smtClean="0"/>
              <a:t>Capital Directions and Challenges</a:t>
            </a:r>
            <a:endParaRPr lang="en-CA" sz="5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152400"/>
            <a:ext cx="1066800" cy="328613"/>
          </a:xfrm>
        </p:spPr>
        <p:txBody>
          <a:bodyPr/>
          <a:lstStyle/>
          <a:p>
            <a:fld id="{A313F930-D753-4E81-B9B3-D505EE818FB2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27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Overview – The Context</a:t>
            </a:r>
            <a:br>
              <a:rPr lang="en-US" sz="3600" b="1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22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304800" y="1295400"/>
            <a:ext cx="4216878" cy="3155018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tIns="9144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Myriad Pro"/>
              </a:rPr>
              <a:t>The Renewal Challenge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Myriad Pro"/>
              </a:rPr>
              <a:t>588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Myriad Pro"/>
              </a:rPr>
              <a:t> operating schools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Myriad Pro"/>
              </a:rPr>
              <a:t>102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Myriad Pro"/>
              </a:rPr>
              <a:t> Schools below 60% capacity </a:t>
            </a:r>
          </a:p>
          <a:p>
            <a:pPr marL="285750" marR="0" lvl="0" indent="-285750" defTabSz="6223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771900" algn="l"/>
              </a:tabLst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Myriad Pro"/>
              </a:rPr>
              <a:t>66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Myriad Pro"/>
              </a:rPr>
              <a:t> properties sold </a:t>
            </a:r>
          </a:p>
          <a:p>
            <a:pPr marL="285750" marR="0" lvl="0" indent="-285750" defTabSz="622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3771900" algn="l"/>
              </a:tabLst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Myriad Pro"/>
              </a:rPr>
              <a:t>$405 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Myriad Pro"/>
              </a:rPr>
              <a:t> in proceeds</a:t>
            </a:r>
          </a:p>
          <a:p>
            <a:pPr marL="285750" marR="0" lvl="0" indent="-285750" defTabSz="6223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771900" algn="l"/>
              </a:tabLst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Myriad Pro"/>
              </a:rPr>
              <a:t>$3.0 B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Myriad Pro"/>
              </a:rPr>
              <a:t>in current renewal needs </a:t>
            </a:r>
          </a:p>
          <a:p>
            <a:pPr marL="285750" marR="0" lvl="0" indent="-285750" defTabSz="622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3771900" algn="l"/>
              </a:tabLst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Myriad Pro"/>
              </a:rPr>
              <a:t>$5.6 B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Myriad Pro"/>
              </a:rPr>
              <a:t>projected by 2028</a:t>
            </a:r>
          </a:p>
          <a:p>
            <a:pPr marL="285750" marR="0" lvl="0" indent="-285750" defTabSz="6223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2514600" algn="r"/>
              </a:tabLst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Myriad Pro"/>
              </a:rPr>
              <a:t>226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Myriad Pro"/>
              </a:rPr>
              <a:t>schools in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Myriad Pro"/>
              </a:rPr>
              <a:t>critical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Myriad Pro"/>
              </a:rPr>
              <a:t>*condition </a:t>
            </a:r>
          </a:p>
          <a:p>
            <a:pPr marL="285750" marR="0" lvl="0" indent="-285750" defTabSz="622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2514600" algn="r"/>
              </a:tabLst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Myriad Pro"/>
              </a:rPr>
              <a:t>55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Myriad Pro"/>
              </a:rPr>
              <a:t>schools need extensive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Myriad Pro"/>
              </a:rPr>
              <a:t> renovations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1371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en-US" b="1" i="1" kern="0" dirty="0">
                <a:solidFill>
                  <a:srgbClr val="000000"/>
                </a:solidFill>
              </a:rPr>
              <a:t>Capital funding for </a:t>
            </a:r>
          </a:p>
          <a:p>
            <a:pPr marL="0" lvl="1" algn="ctr">
              <a:defRPr/>
            </a:pPr>
            <a:r>
              <a:rPr lang="en-US" b="1" i="1" kern="0" dirty="0">
                <a:solidFill>
                  <a:srgbClr val="000000"/>
                </a:solidFill>
              </a:rPr>
              <a:t>growth since 2008-2009:  </a:t>
            </a:r>
          </a:p>
          <a:p>
            <a:pPr marL="0" lvl="1" algn="ctr">
              <a:defRPr/>
            </a:pPr>
            <a:r>
              <a:rPr lang="en-US" b="1" i="1" kern="0" dirty="0">
                <a:solidFill>
                  <a:srgbClr val="000000"/>
                </a:solidFill>
              </a:rPr>
              <a:t>$107.3 M 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2482" y="2362200"/>
            <a:ext cx="4572000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622300">
              <a:spcBef>
                <a:spcPts val="1200"/>
              </a:spcBef>
              <a:spcAft>
                <a:spcPts val="1200"/>
              </a:spcAft>
              <a:tabLst>
                <a:tab pos="2514600" algn="r"/>
              </a:tabLst>
              <a:defRPr/>
            </a:pPr>
            <a:r>
              <a:rPr lang="en-US" sz="2000" b="1" i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The Growth Challenge</a:t>
            </a:r>
          </a:p>
          <a:p>
            <a:pPr marL="285750" lvl="0" indent="-285750" defTabSz="622300">
              <a:spcAft>
                <a:spcPts val="600"/>
              </a:spcAft>
              <a:buFont typeface="Arial" pitchFamily="34" charset="0"/>
              <a:buChar char="•"/>
              <a:tabLst>
                <a:tab pos="2514600" algn="r"/>
              </a:tabLst>
              <a:defRPr/>
            </a:pPr>
            <a:r>
              <a:rPr lang="en-US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City’s Residential Intensification continues </a:t>
            </a:r>
          </a:p>
          <a:p>
            <a:pPr marL="285750" lvl="0" indent="-285750" defTabSz="622300">
              <a:spcAft>
                <a:spcPts val="600"/>
              </a:spcAft>
              <a:buFont typeface="Arial" pitchFamily="34" charset="0"/>
              <a:buChar char="•"/>
              <a:tabLst>
                <a:tab pos="2514600" algn="r"/>
              </a:tabLst>
              <a:defRPr/>
            </a:pPr>
            <a:r>
              <a:rPr lang="en-US" kern="0" dirty="0">
                <a:solidFill>
                  <a:srgbClr val="000000"/>
                </a:solidFill>
              </a:rPr>
              <a:t>Building applications for </a:t>
            </a:r>
            <a:r>
              <a:rPr lang="en-US" b="1" kern="0" dirty="0">
                <a:solidFill>
                  <a:srgbClr val="000000"/>
                </a:solidFill>
              </a:rPr>
              <a:t>275,000</a:t>
            </a:r>
            <a:r>
              <a:rPr lang="en-US" kern="0" dirty="0">
                <a:solidFill>
                  <a:srgbClr val="000000"/>
                </a:solidFill>
              </a:rPr>
              <a:t> residential units in process</a:t>
            </a:r>
          </a:p>
          <a:p>
            <a:pPr marL="285750" lvl="0" indent="-285750" defTabSz="622300">
              <a:spcAft>
                <a:spcPts val="600"/>
              </a:spcAft>
              <a:buFont typeface="Arial" pitchFamily="34" charset="0"/>
              <a:buChar char="•"/>
              <a:tabLst>
                <a:tab pos="2514600" algn="r"/>
              </a:tabLst>
              <a:defRPr/>
            </a:pPr>
            <a:r>
              <a:rPr lang="en-US" kern="0" dirty="0">
                <a:solidFill>
                  <a:srgbClr val="000000"/>
                </a:solidFill>
              </a:rPr>
              <a:t>Enrolment up by </a:t>
            </a:r>
            <a:r>
              <a:rPr lang="en-US" b="1" kern="0" dirty="0">
                <a:solidFill>
                  <a:srgbClr val="000000"/>
                </a:solidFill>
              </a:rPr>
              <a:t>20,000</a:t>
            </a:r>
            <a:r>
              <a:rPr lang="en-US" kern="0" dirty="0">
                <a:solidFill>
                  <a:srgbClr val="000000"/>
                </a:solidFill>
              </a:rPr>
              <a:t> students by 2039</a:t>
            </a:r>
          </a:p>
          <a:p>
            <a:pPr marL="285750" lvl="0" indent="-285750" defTabSz="622300">
              <a:spcAft>
                <a:spcPts val="600"/>
              </a:spcAft>
              <a:buFont typeface="Arial" pitchFamily="34" charset="0"/>
              <a:buChar char="•"/>
              <a:tabLst>
                <a:tab pos="2514600" algn="r"/>
              </a:tabLst>
              <a:defRPr/>
            </a:pPr>
            <a:r>
              <a:rPr lang="en-US" b="1" kern="0" dirty="0">
                <a:solidFill>
                  <a:srgbClr val="000000"/>
                </a:solidFill>
              </a:rPr>
              <a:t>$300 M </a:t>
            </a:r>
            <a:r>
              <a:rPr lang="en-US" kern="0" dirty="0">
                <a:solidFill>
                  <a:srgbClr val="000000"/>
                </a:solidFill>
              </a:rPr>
              <a:t>lost in potential Education Development Charges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7239" y="45720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8925" lvl="1">
              <a:defRPr/>
            </a:pPr>
            <a:r>
              <a:rPr lang="en-US" sz="1400" b="1" i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Annual grant for school renewal:   </a:t>
            </a:r>
          </a:p>
          <a:p>
            <a:pPr marL="0" lvl="1" algn="ctr">
              <a:defRPr/>
            </a:pPr>
            <a:r>
              <a:rPr lang="en-US" sz="1400" b="1" i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$45.5 M (2014-2015)</a:t>
            </a:r>
          </a:p>
          <a:p>
            <a:pPr marL="0" lvl="1" algn="ctr">
              <a:defRPr/>
            </a:pPr>
            <a:r>
              <a:rPr lang="en-US" sz="1400" b="1" i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Grant for School Condition Improvement:</a:t>
            </a:r>
          </a:p>
          <a:p>
            <a:pPr marL="0" lvl="1" algn="ctr">
              <a:defRPr/>
            </a:pPr>
            <a:r>
              <a:rPr lang="en-US" sz="1400" b="1" i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$29.4M (2014-2015)</a:t>
            </a:r>
            <a:endParaRPr lang="en-US" sz="1400" b="1" i="1" kern="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63839" y="5410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*Ministry of Education FCI ranking:  critical = &gt;65%</a:t>
            </a:r>
          </a:p>
        </p:txBody>
      </p:sp>
    </p:spTree>
    <p:extLst>
      <p:ext uri="{BB962C8B-B14F-4D97-AF65-F5344CB8AC3E}">
        <p14:creationId xmlns:p14="http://schemas.microsoft.com/office/powerpoint/2010/main" val="42709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/>
            </a:r>
            <a:br>
              <a:rPr lang="en-US" sz="3600" dirty="0" smtClean="0">
                <a:solidFill>
                  <a:srgbClr val="000000"/>
                </a:solidFill>
              </a:rPr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23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990600" y="8382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Overview – The Reality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680973"/>
            <a:ext cx="4572000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7112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sz="2400" b="1" dirty="0">
                <a:solidFill>
                  <a:srgbClr val="000000"/>
                </a:solidFill>
              </a:rPr>
              <a:t>To finance growth and renewal needs, we need to sell  properties.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814480"/>
            <a:ext cx="4953000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444500">
              <a:lnSpc>
                <a:spcPct val="150000"/>
              </a:lnSpc>
            </a:pPr>
            <a:r>
              <a:rPr lang="en-CA" sz="2400" b="1" dirty="0">
                <a:solidFill>
                  <a:srgbClr val="000000"/>
                </a:solidFill>
              </a:rPr>
              <a:t>The City and local communities fight to preserve school green space. 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1752600"/>
            <a:ext cx="3810000" cy="14588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889000">
              <a:spcBef>
                <a:spcPct val="0"/>
              </a:spcBef>
              <a:spcAft>
                <a:spcPct val="35000"/>
              </a:spcAft>
            </a:pPr>
            <a:r>
              <a:rPr lang="en-CA" sz="2400" b="1" dirty="0">
                <a:solidFill>
                  <a:srgbClr val="000000"/>
                </a:solidFill>
              </a:rPr>
              <a:t>The process takes </a:t>
            </a:r>
          </a:p>
          <a:p>
            <a:pPr defTabSz="889000">
              <a:spcBef>
                <a:spcPct val="0"/>
              </a:spcBef>
              <a:spcAft>
                <a:spcPct val="35000"/>
              </a:spcAft>
            </a:pPr>
            <a:r>
              <a:rPr lang="en-CA" sz="2400" b="1" dirty="0" smtClean="0">
                <a:solidFill>
                  <a:srgbClr val="000000"/>
                </a:solidFill>
              </a:rPr>
              <a:t>at least a year …  </a:t>
            </a:r>
          </a:p>
          <a:p>
            <a:pPr defTabSz="889000">
              <a:spcBef>
                <a:spcPct val="0"/>
              </a:spcBef>
              <a:spcAft>
                <a:spcPct val="35000"/>
              </a:spcAft>
            </a:pPr>
            <a:r>
              <a:rPr lang="en-CA" sz="2400" b="1" dirty="0" smtClean="0">
                <a:solidFill>
                  <a:srgbClr val="000000"/>
                </a:solidFill>
              </a:rPr>
              <a:t>if </a:t>
            </a:r>
            <a:r>
              <a:rPr lang="en-CA" sz="2400" b="1" dirty="0">
                <a:solidFill>
                  <a:srgbClr val="000000"/>
                </a:solidFill>
              </a:rPr>
              <a:t>all goes well</a:t>
            </a:r>
            <a:r>
              <a:rPr lang="en-CA" sz="2400" b="1" dirty="0" smtClean="0">
                <a:solidFill>
                  <a:srgbClr val="000000"/>
                </a:solidFill>
              </a:rPr>
              <a:t>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3962400"/>
            <a:ext cx="38100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2300">
              <a:spcBef>
                <a:spcPts val="600"/>
              </a:spcBef>
              <a:tabLst>
                <a:tab pos="2514600" algn="r"/>
              </a:tabLst>
            </a:pPr>
            <a:r>
              <a:rPr lang="en-US" sz="3600" b="1" dirty="0">
                <a:solidFill>
                  <a:schemeClr val="accent2"/>
                </a:solidFill>
              </a:rPr>
              <a:t>We need a </a:t>
            </a:r>
          </a:p>
          <a:p>
            <a:pPr algn="ctr" defTabSz="622300">
              <a:spcBef>
                <a:spcPts val="600"/>
              </a:spcBef>
              <a:tabLst>
                <a:tab pos="2514600" algn="r"/>
              </a:tabLst>
            </a:pPr>
            <a:r>
              <a:rPr lang="en-US" sz="3600" b="1" dirty="0">
                <a:solidFill>
                  <a:schemeClr val="accent2"/>
                </a:solidFill>
              </a:rPr>
              <a:t>new strategy.</a:t>
            </a:r>
          </a:p>
        </p:txBody>
      </p:sp>
    </p:spTree>
    <p:extLst>
      <p:ext uri="{BB962C8B-B14F-4D97-AF65-F5344CB8AC3E}">
        <p14:creationId xmlns:p14="http://schemas.microsoft.com/office/powerpoint/2010/main" val="3213406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Ageing Schools </a:t>
            </a:r>
            <a:r>
              <a:rPr lang="en-US" sz="3600" b="1" dirty="0">
                <a:solidFill>
                  <a:srgbClr val="000000"/>
                </a:solidFill>
                <a:sym typeface="Wingdings 3"/>
              </a:rPr>
              <a:t> Need for </a:t>
            </a:r>
            <a:r>
              <a:rPr lang="en-US" sz="3600" b="1" dirty="0" smtClean="0">
                <a:solidFill>
                  <a:srgbClr val="000000"/>
                </a:solidFill>
                <a:sym typeface="Wingdings 3"/>
              </a:rPr>
              <a:t>Renewal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24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304800" y="1524000"/>
            <a:ext cx="8534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spcBef>
                <a:spcPts val="600"/>
              </a:spcBef>
              <a:buClr>
                <a:srgbClr val="000000"/>
              </a:buClr>
            </a:pPr>
            <a:r>
              <a:rPr lang="en-US" b="1" dirty="0">
                <a:solidFill>
                  <a:srgbClr val="000000"/>
                </a:solidFill>
              </a:rPr>
              <a:t>Facility Condition Index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00"/>
                </a:solidFill>
              </a:rPr>
              <a:t>FCI</a:t>
            </a:r>
            <a:r>
              <a:rPr lang="en-US" dirty="0">
                <a:solidFill>
                  <a:srgbClr val="000000"/>
                </a:solidFill>
              </a:rPr>
              <a:t>):   Building industry standard for calculating facility condition on a scale from 1 to 100.</a:t>
            </a:r>
          </a:p>
          <a:p>
            <a:pPr marL="114300" lvl="0">
              <a:spcBef>
                <a:spcPts val="600"/>
              </a:spcBef>
              <a:buClr>
                <a:srgbClr val="000000"/>
              </a:buClr>
            </a:pPr>
            <a:r>
              <a:rPr lang="en-US" b="1" dirty="0">
                <a:solidFill>
                  <a:srgbClr val="000000"/>
                </a:solidFill>
              </a:rPr>
              <a:t>FCI rating:  </a:t>
            </a:r>
            <a:r>
              <a:rPr lang="en-US" dirty="0">
                <a:solidFill>
                  <a:srgbClr val="000000"/>
                </a:solidFill>
              </a:rPr>
              <a:t>The ratio of a facility’s renewal needs to its replacement cost, expressed as a percentage. </a:t>
            </a:r>
          </a:p>
          <a:p>
            <a:pPr marL="114300" lvl="0">
              <a:spcBef>
                <a:spcPts val="600"/>
              </a:spcBef>
              <a:buClr>
                <a:srgbClr val="000000"/>
              </a:buClr>
            </a:pPr>
            <a:r>
              <a:rPr lang="en-US" b="1" dirty="0">
                <a:solidFill>
                  <a:srgbClr val="000000"/>
                </a:solidFill>
              </a:rPr>
              <a:t>Critical:  </a:t>
            </a:r>
            <a:r>
              <a:rPr lang="en-US" dirty="0">
                <a:solidFill>
                  <a:srgbClr val="000000"/>
                </a:solidFill>
              </a:rPr>
              <a:t>FCI rating of 65% or greater; previously defined by Ministry as </a:t>
            </a:r>
            <a:r>
              <a:rPr lang="en-US" b="1" i="1" dirty="0">
                <a:solidFill>
                  <a:srgbClr val="000000"/>
                </a:solidFill>
              </a:rPr>
              <a:t>prohibitive to repair</a:t>
            </a:r>
            <a:r>
              <a:rPr lang="en-US" dirty="0">
                <a:solidFill>
                  <a:srgbClr val="000000"/>
                </a:solidFill>
              </a:rPr>
              <a:t>, (i.e., renewal not financially feasible: cost of needs too high compared to facility value). 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3802809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cap="small" dirty="0"/>
              <a:t>current ministry </a:t>
            </a:r>
            <a:r>
              <a:rPr lang="en-US" b="1" cap="small" dirty="0" err="1"/>
              <a:t>fci</a:t>
            </a:r>
            <a:r>
              <a:rPr lang="en-US" b="1" cap="small" dirty="0"/>
              <a:t> ratings of open and operating </a:t>
            </a:r>
            <a:r>
              <a:rPr lang="en-US" b="1" cap="small" dirty="0" err="1"/>
              <a:t>tdsb</a:t>
            </a:r>
            <a:r>
              <a:rPr lang="en-US" b="1" cap="small" dirty="0"/>
              <a:t> school buildings</a:t>
            </a:r>
            <a:endParaRPr lang="en-US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558616"/>
              </p:ext>
            </p:extLst>
          </p:nvPr>
        </p:nvGraphicFramePr>
        <p:xfrm>
          <a:off x="2418009" y="4393740"/>
          <a:ext cx="4211391" cy="1926176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1358442"/>
                <a:gridCol w="1552882"/>
                <a:gridCol w="1300067"/>
              </a:tblGrid>
              <a:tr h="504056">
                <a:tc>
                  <a:txBody>
                    <a:bodyPr/>
                    <a:lstStyle/>
                    <a:p>
                      <a:pPr marL="0" marR="0" lvl="3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kern="1200" cap="small" baseline="0" dirty="0" smtClean="0">
                          <a:solidFill>
                            <a:schemeClr val="tx1"/>
                          </a:solidFill>
                          <a:latin typeface="Myriad Pro"/>
                          <a:ea typeface=""/>
                          <a:cs typeface=""/>
                        </a:rPr>
                        <a:t>Fci  category</a:t>
                      </a:r>
                    </a:p>
                  </a:txBody>
                  <a:tcPr marL="27432" marR="27432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kern="1200" cap="small" baseline="0" dirty="0" smtClean="0">
                          <a:solidFill>
                            <a:schemeClr val="tx1"/>
                          </a:solidFill>
                          <a:latin typeface="Myriad Pro"/>
                          <a:ea typeface=""/>
                          <a:cs typeface=""/>
                        </a:rPr>
                        <a:t>fci rating</a:t>
                      </a:r>
                    </a:p>
                    <a:p>
                      <a:pPr marL="0" marR="0" lvl="3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kern="1200" cap="small" baseline="0" dirty="0" smtClean="0">
                          <a:solidFill>
                            <a:schemeClr val="tx1"/>
                          </a:solidFill>
                          <a:latin typeface="Myriad Pro"/>
                          <a:ea typeface=""/>
                          <a:cs typeface=""/>
                        </a:rPr>
                        <a:t>range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cap="small" baseline="0" dirty="0" smtClean="0">
                          <a:latin typeface="Myriad Pro" pitchFamily="34" charset="0"/>
                        </a:rPr>
                        <a:t>number of schools</a:t>
                      </a:r>
                    </a:p>
                  </a:txBody>
                  <a:tcPr marL="27432" marR="27432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4384">
                <a:tc>
                  <a:txBody>
                    <a:bodyPr/>
                    <a:lstStyle/>
                    <a:p>
                      <a:pPr marL="0" marR="0" lvl="3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0" cap="small" baseline="0" dirty="0" smtClean="0">
                          <a:latin typeface="Myriad Pro" pitchFamily="34" charset="0"/>
                        </a:rPr>
                        <a:t>good</a:t>
                      </a:r>
                      <a:endParaRPr lang="en-US" sz="1500" b="1" i="0" cap="small" baseline="0" dirty="0" smtClean="0">
                        <a:latin typeface="Myriad Pro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0" algn="ctr" defTabSz="854075">
                        <a:lnSpc>
                          <a:spcPct val="100000"/>
                        </a:lnSpc>
                        <a:buNone/>
                        <a:tabLst>
                          <a:tab pos="3032125" algn="ctr"/>
                        </a:tabLst>
                      </a:pPr>
                      <a:r>
                        <a:rPr lang="en-US" sz="1500" i="0" cap="small" baseline="0" dirty="0" smtClean="0">
                          <a:latin typeface="Myriad Pro" pitchFamily="34" charset="0"/>
                        </a:rPr>
                        <a:t>&lt;10%</a:t>
                      </a:r>
                      <a:endParaRPr lang="en-US" sz="1500" b="0" i="0" cap="small" baseline="0" dirty="0" smtClean="0">
                        <a:latin typeface="Myriad Pro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6263" algn="dec"/>
                        </a:tabLst>
                        <a:defRPr/>
                      </a:pPr>
                      <a:r>
                        <a:rPr lang="en-US" sz="1500" b="0" i="0" cap="small" baseline="0" dirty="0" smtClean="0">
                          <a:latin typeface="Myriad Pro" pitchFamily="34" charset="0"/>
                        </a:rPr>
                        <a:t>	63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4384">
                <a:tc>
                  <a:txBody>
                    <a:bodyPr/>
                    <a:lstStyle/>
                    <a:p>
                      <a:pPr marL="0" marR="0" lvl="3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0" cap="small" baseline="0" dirty="0" smtClean="0">
                          <a:latin typeface="Myriad Pro" pitchFamily="34" charset="0"/>
                        </a:rPr>
                        <a:t>fair</a:t>
                      </a:r>
                      <a:endParaRPr lang="en-US" sz="1500" b="1" i="0" cap="small" baseline="0" dirty="0" smtClean="0">
                        <a:latin typeface="Myriad Pro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i="0" cap="small" baseline="0" dirty="0" smtClean="0">
                          <a:latin typeface="Myriad Pro" pitchFamily="34" charset="0"/>
                        </a:rPr>
                        <a:t>  10&lt;</a:t>
                      </a:r>
                      <a:r>
                        <a:rPr lang="en-US" sz="1500" i="0" cap="small" baseline="0" dirty="0" err="1" smtClean="0">
                          <a:latin typeface="Myriad Pro" pitchFamily="34" charset="0"/>
                        </a:rPr>
                        <a:t>fci</a:t>
                      </a:r>
                      <a:r>
                        <a:rPr lang="en-US" sz="1500" i="0" cap="small" baseline="0" dirty="0" smtClean="0">
                          <a:latin typeface="Myriad Pro" pitchFamily="34" charset="0"/>
                        </a:rPr>
                        <a:t>&lt;30%</a:t>
                      </a:r>
                      <a:endParaRPr lang="en-US" sz="1500" i="0" cap="small" baseline="0" dirty="0">
                        <a:latin typeface="Myriad Pro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6263" algn="dec"/>
                        </a:tabLst>
                        <a:defRPr/>
                      </a:pPr>
                      <a:r>
                        <a:rPr lang="en-US" sz="1500" b="0" i="0" cap="small" baseline="0" dirty="0" smtClean="0">
                          <a:latin typeface="Myriad Pro" pitchFamily="34" charset="0"/>
                        </a:rPr>
                        <a:t>	113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4384">
                <a:tc>
                  <a:txBody>
                    <a:bodyPr/>
                    <a:lstStyle/>
                    <a:p>
                      <a:pPr marL="0" marR="0" lvl="3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0" cap="small" baseline="0" dirty="0" smtClean="0">
                          <a:latin typeface="Myriad Pro" pitchFamily="34" charset="0"/>
                        </a:rPr>
                        <a:t>poor</a:t>
                      </a:r>
                      <a:endParaRPr lang="en-US" sz="1500" b="1" i="0" cap="small" baseline="0" dirty="0" smtClean="0">
                        <a:latin typeface="Myriad Pro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i="0" cap="small" baseline="0" dirty="0" smtClean="0">
                          <a:latin typeface="Myriad Pro" pitchFamily="34" charset="0"/>
                        </a:rPr>
                        <a:t>  30&lt;</a:t>
                      </a:r>
                      <a:r>
                        <a:rPr lang="en-US" sz="1500" i="0" cap="small" baseline="0" dirty="0" err="1" smtClean="0">
                          <a:latin typeface="Myriad Pro" pitchFamily="34" charset="0"/>
                        </a:rPr>
                        <a:t>fci</a:t>
                      </a:r>
                      <a:r>
                        <a:rPr lang="en-US" sz="1500" i="0" cap="small" baseline="0" dirty="0" smtClean="0">
                          <a:latin typeface="Myriad Pro" pitchFamily="34" charset="0"/>
                        </a:rPr>
                        <a:t>&lt;65%</a:t>
                      </a:r>
                      <a:endParaRPr lang="en-US" sz="1500" i="0" cap="small" baseline="0" dirty="0">
                        <a:latin typeface="Myriad Pro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6263" algn="dec"/>
                        </a:tabLst>
                        <a:defRPr/>
                      </a:pPr>
                      <a:r>
                        <a:rPr lang="en-US" sz="1500" b="0" i="0" cap="small" baseline="0" dirty="0" smtClean="0">
                          <a:latin typeface="Myriad Pro" pitchFamily="34" charset="0"/>
                        </a:rPr>
                        <a:t>	155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43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b="1" i="1" cap="small" baseline="0" dirty="0" smtClean="0">
                          <a:latin typeface="Myriad Pro" pitchFamily="34" charset="0"/>
                        </a:rPr>
                        <a:t>critical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0" algn="l">
                        <a:lnSpc>
                          <a:spcPct val="100000"/>
                        </a:lnSpc>
                      </a:pPr>
                      <a:r>
                        <a:rPr lang="en-US" sz="1500" b="1" i="1" cap="small" baseline="0" dirty="0" smtClean="0">
                          <a:latin typeface="Myriad Pro" pitchFamily="34" charset="0"/>
                        </a:rPr>
                        <a:t>above 65%</a:t>
                      </a:r>
                      <a:endParaRPr lang="en-US" sz="1500" b="1" i="1" cap="small" baseline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631825" algn="dec"/>
                        </a:tabLst>
                      </a:pPr>
                      <a:r>
                        <a:rPr lang="en-US" sz="1500" b="1" i="1" cap="small" baseline="0" dirty="0" smtClean="0">
                          <a:latin typeface="Myriad Pro" pitchFamily="34" charset="0"/>
                        </a:rPr>
                        <a:t>	226*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4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609601"/>
            <a:ext cx="8260672" cy="685799"/>
          </a:xfrm>
        </p:spPr>
        <p:txBody>
          <a:bodyPr>
            <a:normAutofit/>
          </a:bodyPr>
          <a:lstStyle/>
          <a:p>
            <a:r>
              <a:rPr lang="en-US" sz="3600" b="1" dirty="0"/>
              <a:t>The Renewal </a:t>
            </a:r>
            <a:r>
              <a:rPr lang="en-US" sz="3600" b="1" dirty="0" smtClean="0"/>
              <a:t>Challenge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25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1284391"/>
            <a:ext cx="8260672" cy="659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spcBef>
                <a:spcPts val="0"/>
              </a:spcBef>
            </a:pPr>
            <a:r>
              <a:rPr lang="en-US" sz="2200" b="1" dirty="0">
                <a:solidFill>
                  <a:srgbClr val="000000"/>
                </a:solidFill>
                <a:latin typeface="Myriad Pro"/>
              </a:rPr>
              <a:t>Facility Condition Index Projections</a:t>
            </a:r>
            <a:endParaRPr lang="en-CA" sz="2200" b="1" dirty="0">
              <a:solidFill>
                <a:srgbClr val="000000"/>
              </a:solidFill>
              <a:latin typeface="Myriad Pro"/>
            </a:endParaRPr>
          </a:p>
        </p:txBody>
      </p:sp>
      <p:pic>
        <p:nvPicPr>
          <p:cNvPr id="7" name="Picture 2" descr="C:\Users\082237\Desktop\FCI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9763"/>
            <a:ext cx="3886200" cy="2134088"/>
          </a:xfrm>
          <a:prstGeom prst="rect">
            <a:avLst/>
          </a:prstGeom>
          <a:noFill/>
          <a:effectLst>
            <a:glow rad="1016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9380" y="4004461"/>
            <a:ext cx="763718" cy="41513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45720" rIns="45720" rtlCol="0" anchor="ctr" anchorCtr="1">
            <a:noAutofit/>
          </a:bodyPr>
          <a:lstStyle/>
          <a:p>
            <a:pPr algn="ctr"/>
            <a:r>
              <a:rPr lang="en-US" sz="1400" cap="small" dirty="0"/>
              <a:t>a</a:t>
            </a:r>
            <a:r>
              <a:rPr lang="en-US" sz="1400" cap="small" dirty="0" smtClean="0"/>
              <a:t>ctual FCI 2014</a:t>
            </a:r>
            <a:endParaRPr lang="en-US" sz="1400" cap="small" dirty="0"/>
          </a:p>
        </p:txBody>
      </p:sp>
      <p:pic>
        <p:nvPicPr>
          <p:cNvPr id="9" name="Picture 3" descr="C:\Users\082237\Desktop\FCI2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327" y="1943550"/>
            <a:ext cx="3181244" cy="1694770"/>
          </a:xfrm>
          <a:prstGeom prst="rect">
            <a:avLst/>
          </a:prstGeom>
          <a:noFill/>
          <a:effectLst>
            <a:glow rad="101600">
              <a:schemeClr val="tx1">
                <a:lumMod val="95000"/>
                <a:lumOff val="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15200" y="3136796"/>
            <a:ext cx="699324" cy="407232"/>
          </a:xfrm>
          <a:prstGeom prst="rect">
            <a:avLst/>
          </a:prstGeom>
          <a:solidFill>
            <a:srgbClr val="F5801F">
              <a:alpha val="75686"/>
            </a:srgbClr>
          </a:solidFill>
          <a:ln>
            <a:solidFill>
              <a:schemeClr val="tx1"/>
            </a:solidFill>
          </a:ln>
        </p:spPr>
        <p:txBody>
          <a:bodyPr wrap="square" lIns="45720" rIns="45720" rtlCol="0" anchor="ctr" anchorCtr="1">
            <a:normAutofit fontScale="7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</a:rPr>
              <a:t>projected FCI 2019*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66534" y="4495800"/>
            <a:ext cx="2200466" cy="1424190"/>
            <a:chOff x="467544" y="4365104"/>
            <a:chExt cx="1728191" cy="1489890"/>
          </a:xfrm>
        </p:grpSpPr>
        <p:sp>
          <p:nvSpPr>
            <p:cNvPr id="12" name="Rectangle 11"/>
            <p:cNvSpPr/>
            <p:nvPr/>
          </p:nvSpPr>
          <p:spPr>
            <a:xfrm>
              <a:off x="467544" y="4365104"/>
              <a:ext cx="1728191" cy="1489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66" t="86375" r="16703" b="1272"/>
            <a:stretch/>
          </p:blipFill>
          <p:spPr bwMode="auto">
            <a:xfrm>
              <a:off x="568714" y="4406832"/>
              <a:ext cx="1519113" cy="929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44" t="88728" r="2507" b="4995"/>
            <a:stretch/>
          </p:blipFill>
          <p:spPr bwMode="auto">
            <a:xfrm>
              <a:off x="589714" y="5322415"/>
              <a:ext cx="1546574" cy="472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4" descr="C:\Users\082237\Desktop\FCI20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18" y="3821869"/>
            <a:ext cx="3733800" cy="1922987"/>
          </a:xfrm>
          <a:prstGeom prst="rect">
            <a:avLst/>
          </a:prstGeom>
          <a:noFill/>
          <a:effectLst>
            <a:glow rad="1270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525299" y="5344290"/>
            <a:ext cx="780502" cy="518265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wrap="square" lIns="45720" rIns="45720" rtlCol="0" anchor="ctr" anchorCtr="1">
            <a:normAutofit fontScale="70000" lnSpcReduction="20000"/>
          </a:bodyPr>
          <a:lstStyle/>
          <a:p>
            <a:pPr algn="ctr"/>
            <a:r>
              <a:rPr lang="en-US" cap="small" dirty="0" smtClean="0"/>
              <a:t>projected FCI 2024*</a:t>
            </a:r>
            <a:endParaRPr lang="en-US" cap="small" dirty="0"/>
          </a:p>
        </p:txBody>
      </p:sp>
      <p:sp>
        <p:nvSpPr>
          <p:cNvPr id="17" name="Rectangle 16"/>
          <p:cNvSpPr/>
          <p:nvPr/>
        </p:nvSpPr>
        <p:spPr>
          <a:xfrm>
            <a:off x="347949" y="5902806"/>
            <a:ext cx="20970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000" dirty="0">
                <a:latin typeface="Myriad Pro" pitchFamily="34" charset="0"/>
              </a:rPr>
              <a:t>Source:  TDSB Planning Department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" y="6158817"/>
            <a:ext cx="86491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000" kern="0" cap="small" dirty="0">
                <a:solidFill>
                  <a:srgbClr val="000000"/>
                </a:solidFill>
              </a:rPr>
              <a:t>*these FCI projections are based on the most recent ministry FCI data and reflect the current (2014) status of </a:t>
            </a:r>
            <a:r>
              <a:rPr lang="en-US" sz="1000" kern="0" cap="small" dirty="0" err="1">
                <a:solidFill>
                  <a:srgbClr val="000000"/>
                </a:solidFill>
              </a:rPr>
              <a:t>tdsb’s</a:t>
            </a:r>
            <a:r>
              <a:rPr lang="en-US" sz="1000" kern="0" cap="small" dirty="0">
                <a:solidFill>
                  <a:srgbClr val="000000"/>
                </a:solidFill>
              </a:rPr>
              <a:t> infrastructure.</a:t>
            </a:r>
          </a:p>
        </p:txBody>
      </p:sp>
    </p:spTree>
    <p:extLst>
      <p:ext uri="{BB962C8B-B14F-4D97-AF65-F5344CB8AC3E}">
        <p14:creationId xmlns:p14="http://schemas.microsoft.com/office/powerpoint/2010/main" val="14036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609601"/>
            <a:ext cx="8260672" cy="838200"/>
          </a:xfrm>
        </p:spPr>
        <p:txBody>
          <a:bodyPr>
            <a:normAutofit/>
          </a:bodyPr>
          <a:lstStyle/>
          <a:p>
            <a:r>
              <a:rPr lang="en-US" sz="3600" b="1" dirty="0"/>
              <a:t>The Growth </a:t>
            </a:r>
            <a:r>
              <a:rPr lang="en-US" sz="3600" b="1" dirty="0" smtClean="0"/>
              <a:t>Challenge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26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52400" y="1221221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  <a:buClr>
                <a:srgbClr val="000000"/>
              </a:buClr>
            </a:pPr>
            <a:r>
              <a:rPr lang="en-US" sz="2400" b="1" dirty="0">
                <a:solidFill>
                  <a:srgbClr val="000000"/>
                </a:solidFill>
                <a:latin typeface="Myriad Pro"/>
              </a:rPr>
              <a:t>City of Toronto P</a:t>
            </a:r>
            <a:r>
              <a:rPr lang="en-US" sz="2400" b="1" dirty="0" smtClean="0">
                <a:solidFill>
                  <a:srgbClr val="000000"/>
                </a:solidFill>
                <a:latin typeface="Myriad Pro"/>
              </a:rPr>
              <a:t>opulation Projections</a:t>
            </a:r>
            <a:endParaRPr lang="en-CA" sz="2400" b="1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682886"/>
            <a:ext cx="8499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Clr>
                <a:srgbClr val="000000"/>
              </a:buClr>
              <a:tabLst>
                <a:tab pos="8458200" algn="r"/>
              </a:tabLst>
              <a:defRPr/>
            </a:pPr>
            <a:r>
              <a:rPr lang="en-US" sz="1400" b="1" i="1" dirty="0">
                <a:solidFill>
                  <a:srgbClr val="000000"/>
                </a:solidFill>
              </a:rPr>
              <a:t>By 2031, the City of Toronto will be home to 3.2 million people.</a:t>
            </a:r>
            <a:endParaRPr lang="en-US" sz="1400" b="1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9193" y="2150697"/>
            <a:ext cx="3913037" cy="3335703"/>
            <a:chOff x="372586" y="1408014"/>
            <a:chExt cx="4071939" cy="433266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86" y="1408014"/>
              <a:ext cx="4071939" cy="433266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756026" y="2463309"/>
              <a:ext cx="348195" cy="180049"/>
            </a:xfrm>
            <a:prstGeom prst="rect">
              <a:avLst/>
            </a:prstGeom>
            <a:noFill/>
            <a:ln w="3175" cmpd="sng">
              <a:noFill/>
            </a:ln>
          </p:spPr>
          <p:txBody>
            <a:bodyPr wrap="square" lIns="9144" tIns="9144" rIns="9144" bIns="9144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/>
                </a:rPr>
                <a:t>2014</a:t>
              </a:r>
            </a:p>
          </p:txBody>
        </p:sp>
        <p:sp>
          <p:nvSpPr>
            <p:cNvPr id="11" name="Flowchart: Connector 10"/>
            <p:cNvSpPr/>
            <p:nvPr/>
          </p:nvSpPr>
          <p:spPr>
            <a:xfrm flipH="1">
              <a:off x="2877349" y="2230559"/>
              <a:ext cx="105550" cy="103497"/>
            </a:xfrm>
            <a:prstGeom prst="flowChartConnector">
              <a:avLst/>
            </a:prstGeom>
            <a:solidFill>
              <a:srgbClr val="C70F0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675792" y="2115992"/>
            <a:ext cx="3172808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200" b="1" i="1" kern="0" dirty="0">
                <a:solidFill>
                  <a:srgbClr val="000000"/>
                </a:solidFill>
              </a:rPr>
              <a:t>A fast-growing city</a:t>
            </a:r>
          </a:p>
          <a:p>
            <a:pPr marL="57150"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</a:rPr>
              <a:t>2,615,060:  </a:t>
            </a:r>
            <a:r>
              <a:rPr lang="en-US" sz="1200" kern="0" dirty="0">
                <a:solidFill>
                  <a:srgbClr val="000000"/>
                </a:solidFill>
              </a:rPr>
              <a:t>Toronto population in 2011</a:t>
            </a:r>
          </a:p>
          <a:p>
            <a:pPr marL="57150"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</a:rPr>
              <a:t>7.8%</a:t>
            </a:r>
            <a:r>
              <a:rPr lang="en-US" sz="1200" kern="0" dirty="0">
                <a:solidFill>
                  <a:srgbClr val="000000"/>
                </a:solidFill>
              </a:rPr>
              <a:t> of Canada's total population </a:t>
            </a:r>
            <a:br>
              <a:rPr lang="en-US" sz="1200" kern="0" dirty="0">
                <a:solidFill>
                  <a:srgbClr val="000000"/>
                </a:solidFill>
              </a:rPr>
            </a:br>
            <a:r>
              <a:rPr lang="en-US" sz="1200" kern="0" dirty="0">
                <a:solidFill>
                  <a:srgbClr val="000000"/>
                </a:solidFill>
              </a:rPr>
              <a:t>(2011 Can. Census)</a:t>
            </a:r>
            <a:r>
              <a:rPr lang="en-US" sz="12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75792" y="3062566"/>
            <a:ext cx="3858609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i="1" dirty="0"/>
              <a:t>Growing much faster than before</a:t>
            </a:r>
          </a:p>
          <a:p>
            <a:pPr marL="6350"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685800" algn="l"/>
              </a:tabLst>
            </a:pPr>
            <a:r>
              <a:rPr lang="en-US" sz="1200" b="1" dirty="0">
                <a:solidFill>
                  <a:srgbClr val="000000"/>
                </a:solidFill>
              </a:rPr>
              <a:t>111,779:  </a:t>
            </a:r>
            <a:r>
              <a:rPr lang="en-US" sz="1200" dirty="0">
                <a:solidFill>
                  <a:srgbClr val="000000"/>
                </a:solidFill>
              </a:rPr>
              <a:t>Toronto’s population increase from  2006-11</a:t>
            </a:r>
          </a:p>
          <a:p>
            <a:pPr lvl="0" indent="635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000000"/>
                </a:solidFill>
              </a:rPr>
              <a:t>5</a:t>
            </a:r>
            <a:r>
              <a:rPr lang="en-US" sz="1200" dirty="0">
                <a:solidFill>
                  <a:srgbClr val="000000"/>
                </a:solidFill>
              </a:rPr>
              <a:t> times the </a:t>
            </a:r>
            <a:r>
              <a:rPr lang="en-US" sz="1200" dirty="0"/>
              <a:t>population growth rate during previous </a:t>
            </a:r>
            <a:br>
              <a:rPr lang="en-US" sz="1200" dirty="0"/>
            </a:br>
            <a:r>
              <a:rPr lang="en-US" sz="1200" dirty="0"/>
              <a:t>five-year period</a:t>
            </a:r>
            <a:endParaRPr lang="en-CA" sz="1200" dirty="0"/>
          </a:p>
        </p:txBody>
      </p:sp>
      <p:sp>
        <p:nvSpPr>
          <p:cNvPr id="14" name="Rectangle 13"/>
          <p:cNvSpPr/>
          <p:nvPr/>
        </p:nvSpPr>
        <p:spPr>
          <a:xfrm>
            <a:off x="4675792" y="4023327"/>
            <a:ext cx="3352800" cy="121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i="1" dirty="0">
                <a:solidFill>
                  <a:srgbClr val="000000"/>
                </a:solidFill>
              </a:rPr>
              <a:t>Growing much faster than GTA as a whole</a:t>
            </a:r>
          </a:p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/>
              <a:t>22.4% </a:t>
            </a:r>
            <a:r>
              <a:rPr lang="en-US" sz="1200" dirty="0"/>
              <a:t>of all the growth in the GTA from 2006-2011, </a:t>
            </a:r>
            <a:br>
              <a:rPr lang="en-US" sz="1200" dirty="0"/>
            </a:br>
            <a:r>
              <a:rPr lang="en-US" sz="1200" dirty="0"/>
              <a:t>up from just 4.6% during 2001-2006</a:t>
            </a:r>
          </a:p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/>
              <a:t>34.0%</a:t>
            </a:r>
            <a:r>
              <a:rPr lang="en-US" sz="1200" dirty="0"/>
              <a:t> of GTA increase in occupied dwelling units between 2006 and 2011.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8048" y="5638800"/>
            <a:ext cx="38329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Myriad Pro" pitchFamily="34" charset="0"/>
              </a:rPr>
              <a:t>Source:  </a:t>
            </a:r>
            <a:r>
              <a:rPr lang="en-US" sz="1000" dirty="0" err="1">
                <a:latin typeface="Myriad Pro" pitchFamily="34" charset="0"/>
              </a:rPr>
              <a:t>Flashforward</a:t>
            </a:r>
            <a:r>
              <a:rPr lang="en-US" sz="1000" dirty="0">
                <a:latin typeface="Myriad Pro" pitchFamily="34" charset="0"/>
              </a:rPr>
              <a:t>: Projecting Population and Employment to 2031 in a Mature Urban Area, Toronto Urban Development Services, June 2002</a:t>
            </a:r>
            <a:endParaRPr lang="en-CA" sz="1000" dirty="0">
              <a:latin typeface="Myriad Pro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61442" y="546782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Sources:  City of Toronto “Backgrounder”, Feb. 8, 2012; 2011 Canada Census, Population and Dwelling Counts</a:t>
            </a:r>
          </a:p>
          <a:p>
            <a:r>
              <a:rPr lang="en-US" sz="1000" dirty="0"/>
              <a:t>Note:  The above projections include adjustments for </a:t>
            </a:r>
            <a:r>
              <a:rPr lang="en-US" sz="1000" dirty="0" err="1"/>
              <a:t>undercoverage</a:t>
            </a:r>
            <a:r>
              <a:rPr lang="en-US" sz="1000" dirty="0"/>
              <a:t>. </a:t>
            </a:r>
            <a:r>
              <a:rPr lang="en-US" sz="1000" dirty="0" err="1"/>
              <a:t>Undercoverage</a:t>
            </a:r>
            <a:r>
              <a:rPr lang="en-US" sz="1000" dirty="0"/>
              <a:t> is the portion of the population that is not captured by </a:t>
            </a:r>
            <a:br>
              <a:rPr lang="en-US" sz="1000" dirty="0"/>
            </a:br>
            <a:r>
              <a:rPr lang="en-US" sz="1000" dirty="0"/>
              <a:t>the Census.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4514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609601"/>
            <a:ext cx="8260672" cy="838200"/>
          </a:xfrm>
        </p:spPr>
        <p:txBody>
          <a:bodyPr>
            <a:normAutofit/>
          </a:bodyPr>
          <a:lstStyle/>
          <a:p>
            <a:r>
              <a:rPr lang="en-US" sz="3600" b="1" dirty="0"/>
              <a:t>The Growth </a:t>
            </a:r>
            <a:r>
              <a:rPr lang="en-US" sz="3600" b="1" dirty="0" smtClean="0"/>
              <a:t>Challenge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27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2375725" y="1295400"/>
            <a:ext cx="4392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Planned Future Residential Development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457200" y="1839526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buClr>
                <a:srgbClr val="000000"/>
              </a:buClr>
              <a:defRPr/>
            </a:pPr>
            <a:r>
              <a:rPr lang="en-US" sz="1200" dirty="0">
                <a:solidFill>
                  <a:srgbClr val="000000"/>
                </a:solidFill>
              </a:rPr>
              <a:t>Current Active Development Project Applications expected to yield:</a:t>
            </a:r>
            <a:r>
              <a:rPr lang="en-US" sz="1200" b="1" dirty="0">
                <a:solidFill>
                  <a:srgbClr val="000000"/>
                </a:solidFill>
              </a:rPr>
              <a:t/>
            </a:r>
            <a:br>
              <a:rPr lang="en-US" sz="1200" b="1" dirty="0">
                <a:solidFill>
                  <a:srgbClr val="000000"/>
                </a:solidFill>
              </a:rPr>
            </a:br>
            <a:r>
              <a:rPr lang="en-US" sz="1200" b="1" dirty="0">
                <a:solidFill>
                  <a:srgbClr val="000000"/>
                </a:solidFill>
              </a:rPr>
              <a:t>275,000</a:t>
            </a:r>
            <a:r>
              <a:rPr lang="en-US" sz="1200" dirty="0">
                <a:solidFill>
                  <a:srgbClr val="000000"/>
                </a:solidFill>
              </a:rPr>
              <a:t> residential units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b="1" dirty="0">
                <a:solidFill>
                  <a:srgbClr val="000000"/>
                </a:solidFill>
              </a:rPr>
              <a:t>19,000</a:t>
            </a:r>
            <a:r>
              <a:rPr lang="en-US" sz="1200" dirty="0">
                <a:solidFill>
                  <a:srgbClr val="000000"/>
                </a:solidFill>
              </a:rPr>
              <a:t> projected elementary TDSB students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b="1" dirty="0">
                <a:solidFill>
                  <a:srgbClr val="000000"/>
                </a:solidFill>
              </a:rPr>
              <a:t>10,000</a:t>
            </a:r>
            <a:r>
              <a:rPr lang="en-US" sz="1200" dirty="0">
                <a:solidFill>
                  <a:srgbClr val="000000"/>
                </a:solidFill>
              </a:rPr>
              <a:t> projected secondary TDSB students </a:t>
            </a:r>
          </a:p>
        </p:txBody>
      </p:sp>
      <p:pic>
        <p:nvPicPr>
          <p:cNvPr id="8" name="Picture 2" descr="C:\Users\082237\Desktop\PlannedFutureResident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82" y="2895600"/>
            <a:ext cx="6046418" cy="3250220"/>
          </a:xfrm>
          <a:prstGeom prst="rect">
            <a:avLst/>
          </a:prstGeom>
          <a:noFill/>
          <a:effectLst>
            <a:glow rad="1270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:\TDSB Document Management\B (Buildings)\B01 (Accommodations Planning)\Capital Plan\Financing Capital Planning\Trustee Seminar 2015 01 19\Maps\P20150109  Current Application by Ward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6" t="82176" r="33805" b="5405"/>
          <a:stretch/>
        </p:blipFill>
        <p:spPr bwMode="auto">
          <a:xfrm>
            <a:off x="6763684" y="4055636"/>
            <a:ext cx="2224409" cy="93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:\TDSB Document Management\B (Buildings)\B01 (Accommodations Planning)\Capital Plan\Financing Capital Planning\Trustee Seminar 2015 01 19\Maps\P20150109  Current Application by Ward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8" t="83332" r="16520" b="4450"/>
          <a:stretch/>
        </p:blipFill>
        <p:spPr bwMode="auto">
          <a:xfrm>
            <a:off x="6746240" y="4985783"/>
            <a:ext cx="1878027" cy="97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8670" y="6069531"/>
            <a:ext cx="20970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>
                <a:latin typeface="Myriad Pro" pitchFamily="34" charset="0"/>
              </a:rPr>
              <a:t>Source:  TDSB Planning Department</a:t>
            </a:r>
            <a:endParaRPr lang="en-CA" sz="10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9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Growth </a:t>
            </a:r>
            <a:r>
              <a:rPr lang="en-US" sz="3600" b="1" dirty="0" smtClean="0"/>
              <a:t>Challenge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28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541443" y="136504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buClr>
                <a:srgbClr val="000000"/>
              </a:buClr>
            </a:pPr>
            <a:r>
              <a:rPr lang="en-US" b="1" dirty="0">
                <a:solidFill>
                  <a:srgbClr val="000000"/>
                </a:solidFill>
              </a:rPr>
              <a:t>Dispelling the Myth of Elementary Underutilization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98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" t="3583" r="1575" b="18599"/>
          <a:stretch>
            <a:fillRect/>
          </a:stretch>
        </p:blipFill>
        <p:spPr bwMode="auto">
          <a:xfrm>
            <a:off x="382074" y="1828799"/>
            <a:ext cx="4488182" cy="2362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8" name="Rectangle 7"/>
          <p:cNvSpPr/>
          <p:nvPr/>
        </p:nvSpPr>
        <p:spPr>
          <a:xfrm>
            <a:off x="3886200" y="3009899"/>
            <a:ext cx="792088" cy="523220"/>
          </a:xfrm>
          <a:prstGeom prst="rect">
            <a:avLst/>
          </a:prstGeom>
          <a:solidFill>
            <a:srgbClr val="92D050"/>
          </a:solidFill>
          <a:ln w="635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cap="small" dirty="0"/>
              <a:t>a</a:t>
            </a:r>
            <a:r>
              <a:rPr lang="en-US" sz="1400" b="1" cap="small" dirty="0" smtClean="0"/>
              <a:t>ctual </a:t>
            </a:r>
            <a:r>
              <a:rPr lang="en-US" sz="1400" b="1" dirty="0" smtClean="0"/>
              <a:t>2012</a:t>
            </a:r>
            <a:endParaRPr lang="en-US" sz="1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70256" y="3253034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6471" l="0" r="995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5" t="3112" r="1398" b="22547"/>
          <a:stretch>
            <a:fillRect/>
          </a:stretch>
        </p:blipFill>
        <p:spPr bwMode="auto">
          <a:xfrm>
            <a:off x="5119988" y="1828799"/>
            <a:ext cx="3780824" cy="1904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21587" y="3219694"/>
            <a:ext cx="792087" cy="513740"/>
          </a:xfrm>
          <a:prstGeom prst="rect">
            <a:avLst/>
          </a:prstGeom>
          <a:solidFill>
            <a:srgbClr val="FCFF23">
              <a:alpha val="88000"/>
            </a:srgbClr>
          </a:solidFill>
          <a:ln w="6350" cmpd="sng">
            <a:solidFill>
              <a:schemeClr val="tx1"/>
            </a:solidFill>
          </a:ln>
        </p:spPr>
        <p:txBody>
          <a:bodyPr wrap="square" lIns="0" rIns="0">
            <a:noAutofit/>
          </a:bodyPr>
          <a:lstStyle/>
          <a:p>
            <a:pPr algn="ctr"/>
            <a:r>
              <a:rPr lang="en-US" sz="1200" b="1" cap="small" dirty="0" smtClean="0">
                <a:solidFill>
                  <a:srgbClr val="000000"/>
                </a:solidFill>
              </a:rPr>
              <a:t>projected</a:t>
            </a:r>
            <a:br>
              <a:rPr lang="en-US" sz="1200" b="1" cap="small" dirty="0" smtClean="0">
                <a:solidFill>
                  <a:srgbClr val="000000"/>
                </a:solidFill>
              </a:rPr>
            </a:br>
            <a:r>
              <a:rPr lang="en-US" sz="1200" b="1" cap="small" dirty="0" smtClean="0">
                <a:solidFill>
                  <a:srgbClr val="000000"/>
                </a:solidFill>
              </a:rPr>
              <a:t>2017</a:t>
            </a:r>
            <a:endParaRPr lang="en-US" sz="1200" b="1" cap="small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7852124" y="3931219"/>
            <a:ext cx="332601" cy="1588"/>
          </a:xfrm>
          <a:prstGeom prst="straightConnector1">
            <a:avLst/>
          </a:prstGeom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84" b="82401" l="1244" r="98702">
                        <a14:foregroundMark x1="49540" y1="76561" x2="50027" y2="81671"/>
                        <a14:foregroundMark x1="44673" y1="63747" x2="38021" y2="62936"/>
                        <a14:foregroundMark x1="45700" y1="64477" x2="46403" y2="68694"/>
                        <a14:foregroundMark x1="37642" y1="65856" x2="39048" y2="70560"/>
                        <a14:foregroundMark x1="40076" y1="72101" x2="46079" y2="71046"/>
                        <a14:foregroundMark x1="46079" y1="67964" x2="44997" y2="70560"/>
                        <a14:foregroundMark x1="49540" y1="67153" x2="46728" y2="71614"/>
                        <a14:foregroundMark x1="44456" y1="76318" x2="46566" y2="71614"/>
                        <a14:foregroundMark x1="52028" y1="67397" x2="50946" y2="7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0" t="2971" r="991" b="23455"/>
          <a:stretch>
            <a:fillRect/>
          </a:stretch>
        </p:blipFill>
        <p:spPr bwMode="auto">
          <a:xfrm>
            <a:off x="4784993" y="4135961"/>
            <a:ext cx="4115819" cy="205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5" name="Rectangle 14"/>
          <p:cNvSpPr/>
          <p:nvPr/>
        </p:nvSpPr>
        <p:spPr>
          <a:xfrm>
            <a:off x="7620000" y="5603504"/>
            <a:ext cx="1080120" cy="584775"/>
          </a:xfrm>
          <a:prstGeom prst="rect">
            <a:avLst/>
          </a:prstGeom>
          <a:solidFill>
            <a:srgbClr val="FCB028"/>
          </a:solidFill>
          <a:ln w="635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cap="small" dirty="0"/>
              <a:t>p</a:t>
            </a:r>
            <a:r>
              <a:rPr lang="en-US" sz="1600" b="1" cap="small" dirty="0" smtClean="0"/>
              <a:t>rojected 2032</a:t>
            </a:r>
            <a:endParaRPr lang="en-US" sz="1600" b="1" cap="small" dirty="0"/>
          </a:p>
        </p:txBody>
      </p:sp>
      <p:sp>
        <p:nvSpPr>
          <p:cNvPr id="16" name="TextBox 15"/>
          <p:cNvSpPr txBox="1"/>
          <p:nvPr/>
        </p:nvSpPr>
        <p:spPr>
          <a:xfrm>
            <a:off x="431305" y="4121899"/>
            <a:ext cx="2362200" cy="2209800"/>
          </a:xfrm>
          <a:prstGeom prst="rect">
            <a:avLst/>
          </a:prstGeom>
          <a:noFill/>
          <a:ln w="3175" cmpd="sng"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</a:rPr>
              <a:t>projected elementary space requirements  2012–2032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5" t="85213" r="5264"/>
          <a:stretch>
            <a:fillRect/>
          </a:stretch>
        </p:blipFill>
        <p:spPr bwMode="auto">
          <a:xfrm>
            <a:off x="382074" y="4548725"/>
            <a:ext cx="2372794" cy="1233372"/>
          </a:xfrm>
          <a:prstGeom prst="rect">
            <a:avLst/>
          </a:prstGeom>
          <a:noFill/>
          <a:ln w="3175" cmpd="sng">
            <a:noFill/>
          </a:ln>
          <a:effectLst/>
          <a:extLst/>
        </p:spPr>
      </p:pic>
      <p:sp>
        <p:nvSpPr>
          <p:cNvPr id="18" name="TextBox 17"/>
          <p:cNvSpPr txBox="1"/>
          <p:nvPr/>
        </p:nvSpPr>
        <p:spPr>
          <a:xfrm>
            <a:off x="423960" y="6063232"/>
            <a:ext cx="2194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latin typeface="Myriad Pro" pitchFamily="34" charset="0"/>
              </a:rPr>
              <a:t>Source:  TDSB Planning Department</a:t>
            </a:r>
          </a:p>
          <a:p>
            <a:endParaRPr lang="en-CA" sz="10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3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609601"/>
            <a:ext cx="8260672" cy="761999"/>
          </a:xfrm>
        </p:spPr>
        <p:txBody>
          <a:bodyPr>
            <a:normAutofit/>
          </a:bodyPr>
          <a:lstStyle/>
          <a:p>
            <a:r>
              <a:rPr lang="en-US" sz="3600" b="1" dirty="0"/>
              <a:t>The Growth </a:t>
            </a:r>
            <a:r>
              <a:rPr lang="en-US" sz="3600" b="1" dirty="0" smtClean="0"/>
              <a:t>Challenge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29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524000" y="12192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buClr>
                <a:srgbClr val="000000"/>
              </a:buClr>
            </a:pPr>
            <a:r>
              <a:rPr lang="en-US" b="1" dirty="0">
                <a:solidFill>
                  <a:srgbClr val="000000"/>
                </a:solidFill>
              </a:rPr>
              <a:t>Secondary Utilization:  A More Complex Picture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" b="78854" l="1251" r="995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571" r="1018" b="21608"/>
          <a:stretch/>
        </p:blipFill>
        <p:spPr bwMode="auto">
          <a:xfrm>
            <a:off x="32133" y="1588532"/>
            <a:ext cx="4311267" cy="2226896"/>
          </a:xfrm>
          <a:prstGeom prst="rect">
            <a:avLst/>
          </a:prstGeom>
          <a:ln>
            <a:noFill/>
          </a:ln>
          <a:effectLst>
            <a:glow rad="127000">
              <a:schemeClr val="bg1">
                <a:lumMod val="65000"/>
                <a:alpha val="40000"/>
              </a:schemeClr>
            </a:glo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3200400" y="2773199"/>
            <a:ext cx="820688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cap="small" dirty="0"/>
              <a:t>a</a:t>
            </a:r>
            <a:r>
              <a:rPr lang="en-US" sz="1600" b="1" cap="small" dirty="0" smtClean="0"/>
              <a:t>ctual</a:t>
            </a:r>
          </a:p>
          <a:p>
            <a:pPr algn="ctr"/>
            <a:r>
              <a:rPr lang="en-US" sz="1600" b="1" cap="small" dirty="0" smtClean="0"/>
              <a:t>2012</a:t>
            </a:r>
            <a:endParaRPr lang="en-US" sz="1600" b="1" cap="small" dirty="0"/>
          </a:p>
        </p:txBody>
      </p:sp>
      <p:sp>
        <p:nvSpPr>
          <p:cNvPr id="9" name="TextBox 8"/>
          <p:cNvSpPr txBox="1"/>
          <p:nvPr/>
        </p:nvSpPr>
        <p:spPr>
          <a:xfrm>
            <a:off x="4692735" y="1676400"/>
            <a:ext cx="4451265" cy="954107"/>
          </a:xfrm>
          <a:prstGeom prst="rect">
            <a:avLst/>
          </a:prstGeom>
          <a:noFill/>
        </p:spPr>
        <p:txBody>
          <a:bodyPr wrap="square" lIns="45720" rIns="45720" rtlCol="0" anchor="ctr" anchorCtr="0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400" dirty="0" smtClean="0">
                <a:latin typeface="Myriad Pro"/>
              </a:rPr>
              <a:t>Secondary numbers expected to return to 2013 levels by 2038.</a:t>
            </a:r>
            <a:br>
              <a:rPr lang="en-US" sz="1400" dirty="0" smtClean="0">
                <a:latin typeface="Myriad Pro"/>
              </a:rPr>
            </a:br>
            <a:r>
              <a:rPr lang="en-US" sz="1400" b="1" dirty="0" smtClean="0">
                <a:latin typeface="Myriad Pro"/>
              </a:rPr>
              <a:t>BUT</a:t>
            </a:r>
            <a:r>
              <a:rPr lang="en-US" sz="1400" dirty="0" smtClean="0">
                <a:latin typeface="Myriad Pro"/>
              </a:rPr>
              <a:t> other factors will affect actual capacity, including:</a:t>
            </a:r>
          </a:p>
          <a:p>
            <a:pPr marL="0" lvl="1"/>
            <a:r>
              <a:rPr lang="en-US" sz="1400" dirty="0" smtClean="0">
                <a:latin typeface="Myriad Pro"/>
              </a:rPr>
              <a:t>- Transit expansion   - Unpredictable policy changes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4" b="78788" l="1781" r="99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" t="2779" r="1413" b="21203"/>
          <a:stretch/>
        </p:blipFill>
        <p:spPr bwMode="auto">
          <a:xfrm>
            <a:off x="4419601" y="2630507"/>
            <a:ext cx="4343399" cy="2172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1" name="TextBox 10"/>
          <p:cNvSpPr txBox="1"/>
          <p:nvPr/>
        </p:nvSpPr>
        <p:spPr>
          <a:xfrm>
            <a:off x="7696201" y="3941322"/>
            <a:ext cx="1086997" cy="5909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cap="small" dirty="0" smtClean="0"/>
              <a:t>projected 2032</a:t>
            </a:r>
            <a:endParaRPr lang="en-US" sz="1600" b="1" cap="small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46" b="81851" l="1179" r="997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1" t="2878" r="1666" b="22311"/>
          <a:stretch/>
        </p:blipFill>
        <p:spPr bwMode="auto">
          <a:xfrm>
            <a:off x="2688182" y="4754601"/>
            <a:ext cx="3665146" cy="1805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8" b="817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5" t="3199" r="1281" b="21164"/>
          <a:stretch/>
        </p:blipFill>
        <p:spPr bwMode="auto">
          <a:xfrm>
            <a:off x="3672" y="3959763"/>
            <a:ext cx="3346735" cy="1561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4" name="TextBox 13"/>
          <p:cNvSpPr txBox="1"/>
          <p:nvPr/>
        </p:nvSpPr>
        <p:spPr>
          <a:xfrm>
            <a:off x="1112656" y="5420758"/>
            <a:ext cx="791474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cap="small" dirty="0" smtClean="0"/>
              <a:t>projected 2017</a:t>
            </a:r>
            <a:endParaRPr lang="en-US" sz="1100" b="1" cap="small" dirty="0"/>
          </a:p>
        </p:txBody>
      </p:sp>
      <p:sp>
        <p:nvSpPr>
          <p:cNvPr id="15" name="TextBox 14"/>
          <p:cNvSpPr txBox="1"/>
          <p:nvPr/>
        </p:nvSpPr>
        <p:spPr>
          <a:xfrm>
            <a:off x="5257800" y="5875472"/>
            <a:ext cx="840092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cap="small" dirty="0" smtClean="0"/>
              <a:t>projected</a:t>
            </a:r>
            <a:r>
              <a:rPr lang="en-US" sz="1400" b="1" cap="small" dirty="0" smtClean="0"/>
              <a:t>  2027</a:t>
            </a:r>
            <a:endParaRPr lang="en-US" sz="1400" b="1" cap="small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5" t="85213" r="5264"/>
          <a:stretch>
            <a:fillRect/>
          </a:stretch>
        </p:blipFill>
        <p:spPr bwMode="auto">
          <a:xfrm>
            <a:off x="6333130" y="4926457"/>
            <a:ext cx="2450068" cy="120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8228" y="6006788"/>
            <a:ext cx="2486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latin typeface="Myriad Pro" pitchFamily="34" charset="0"/>
              </a:rPr>
              <a:t>Source:  TDSB Planning </a:t>
            </a:r>
            <a:r>
              <a:rPr lang="en-CA" sz="1000" dirty="0" smtClean="0">
                <a:latin typeface="Myriad Pro" pitchFamily="34" charset="0"/>
              </a:rPr>
              <a:t>Department</a:t>
            </a:r>
            <a:endParaRPr lang="en-CA" sz="1000" dirty="0">
              <a:latin typeface="Myriad Pro" pitchFamily="34" charset="0"/>
            </a:endParaRPr>
          </a:p>
          <a:p>
            <a:endParaRPr lang="en-CA" sz="10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solidFill>
                  <a:prstClr val="black"/>
                </a:solidFill>
                <a:ea typeface="+mn-ea"/>
                <a:cs typeface="+mn-cs"/>
              </a:rPr>
              <a:t>The Years of Action 2013-2017</a:t>
            </a:r>
            <a:endParaRPr lang="en-C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Every Student, Every School, Every Day</a:t>
            </a:r>
          </a:p>
          <a:p>
            <a:endParaRPr lang="en-US" dirty="0"/>
          </a:p>
          <a:p>
            <a:r>
              <a:rPr lang="en-US" dirty="0" smtClean="0"/>
              <a:t>Five areas of focus</a:t>
            </a:r>
          </a:p>
          <a:p>
            <a:pPr lvl="1"/>
            <a:r>
              <a:rPr lang="en-US" dirty="0" smtClean="0"/>
              <a:t>Student Achievement &amp; Well-being</a:t>
            </a:r>
          </a:p>
          <a:p>
            <a:pPr lvl="1"/>
            <a:r>
              <a:rPr lang="en-US" dirty="0" smtClean="0"/>
              <a:t>Parent &amp; Community Engagement</a:t>
            </a:r>
          </a:p>
          <a:p>
            <a:pPr lvl="1"/>
            <a:r>
              <a:rPr lang="en-US" dirty="0" smtClean="0"/>
              <a:t>Staff Inspiration &amp; Support</a:t>
            </a:r>
          </a:p>
          <a:p>
            <a:pPr lvl="1"/>
            <a:r>
              <a:rPr lang="en-US" dirty="0" smtClean="0"/>
              <a:t>Fiscal Stability &amp; Accountability</a:t>
            </a:r>
          </a:p>
          <a:p>
            <a:pPr lvl="1"/>
            <a:r>
              <a:rPr lang="en-US" dirty="0" smtClean="0"/>
              <a:t>Education for Sustainable Development</a:t>
            </a:r>
          </a:p>
          <a:p>
            <a:endParaRPr lang="en-US" dirty="0" smtClean="0"/>
          </a:p>
          <a:p>
            <a:r>
              <a:rPr lang="en-US" dirty="0" smtClean="0"/>
              <a:t>We’ll have a balanced operating budget for 2015-2016 in March.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66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609601"/>
            <a:ext cx="8260672" cy="838200"/>
          </a:xfrm>
        </p:spPr>
        <p:txBody>
          <a:bodyPr>
            <a:normAutofit/>
          </a:bodyPr>
          <a:lstStyle/>
          <a:p>
            <a:r>
              <a:rPr lang="en-US" sz="3600" b="1" dirty="0"/>
              <a:t>Choosing the Right </a:t>
            </a:r>
            <a:r>
              <a:rPr lang="en-US" sz="3600" b="1" dirty="0" smtClean="0"/>
              <a:t>Approach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30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899"/>
            <a:ext cx="9144000" cy="6462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5297" y="2118911"/>
            <a:ext cx="788273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</a:rPr>
              <a:t>concept:</a:t>
            </a:r>
            <a:br>
              <a:rPr kumimoji="0" lang="en-CA" sz="20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</a:rPr>
            </a:b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</a:rPr>
              <a:t>TDSB must have the same access to Provincial funds to support enrolment growth as all other Ontario school</a:t>
            </a:r>
            <a:r>
              <a:rPr kumimoji="0" lang="en-CA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</a:rPr>
              <a:t> boards</a:t>
            </a:r>
            <a:r>
              <a:rPr kumimoji="0" lang="en-CA" sz="2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</a:rPr>
              <a:t>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297" y="3505360"/>
            <a:ext cx="8158647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cap="small" dirty="0">
                <a:solidFill>
                  <a:prstClr val="black"/>
                </a:solidFill>
                <a:latin typeface="Myriad Pro"/>
              </a:rPr>
              <a:t>comments</a:t>
            </a:r>
            <a:r>
              <a:rPr lang="en-US" sz="1600" b="1" cap="small" dirty="0" smtClean="0">
                <a:solidFill>
                  <a:prstClr val="black"/>
                </a:solidFill>
                <a:latin typeface="Myriad Pro"/>
              </a:rPr>
              <a:t>:</a:t>
            </a:r>
            <a:br>
              <a:rPr lang="en-US" sz="1600" b="1" cap="small" dirty="0" smtClean="0">
                <a:solidFill>
                  <a:prstClr val="black"/>
                </a:solidFill>
                <a:latin typeface="Myriad Pro"/>
              </a:rPr>
            </a:br>
            <a:endParaRPr lang="en-US" sz="1100" b="1" cap="small" dirty="0">
              <a:solidFill>
                <a:prstClr val="black"/>
              </a:solidFill>
              <a:latin typeface="Myriad Pro"/>
            </a:endParaRPr>
          </a:p>
          <a:p>
            <a:pPr marL="357188" indent="-342900">
              <a:buFont typeface="Arial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  <a:latin typeface="Myriad Pro"/>
              </a:rPr>
              <a:t>$2.4 B</a:t>
            </a:r>
            <a:r>
              <a:rPr lang="en-US" sz="1600" dirty="0" smtClean="0">
                <a:solidFill>
                  <a:prstClr val="black"/>
                </a:solidFill>
                <a:latin typeface="Myriad Pro"/>
              </a:rPr>
              <a:t> capital funding for Ontario school boards since 2008-2009</a:t>
            </a:r>
          </a:p>
          <a:p>
            <a:pPr marL="357188" indent="-342900">
              <a:buFont typeface="Arial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  <a:latin typeface="Myriad Pro"/>
              </a:rPr>
              <a:t>$ 107.3 M </a:t>
            </a:r>
            <a:r>
              <a:rPr lang="en-US" sz="1600" dirty="0" smtClean="0">
                <a:solidFill>
                  <a:prstClr val="black"/>
                </a:solidFill>
                <a:latin typeface="Myriad Pro"/>
              </a:rPr>
              <a:t>capital funding for TDSB since 2008-2009</a:t>
            </a:r>
          </a:p>
          <a:p>
            <a:pPr marL="342900" indent="-342900">
              <a:buFont typeface="Arial"/>
              <a:buChar char="•"/>
            </a:pPr>
            <a:endParaRPr lang="en-US" sz="1600" dirty="0" smtClean="0">
              <a:solidFill>
                <a:prstClr val="black"/>
              </a:solidFill>
              <a:latin typeface="Myriad Pro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1" dirty="0" smtClean="0">
                <a:solidFill>
                  <a:prstClr val="black"/>
                </a:solidFill>
                <a:latin typeface="Myriad Pro"/>
              </a:rPr>
              <a:t>12.6</a:t>
            </a:r>
            <a:r>
              <a:rPr lang="en-US" sz="1600" b="1" smtClean="0">
                <a:solidFill>
                  <a:prstClr val="black"/>
                </a:solidFill>
                <a:latin typeface="Myriad Pro"/>
              </a:rPr>
              <a:t>%</a:t>
            </a:r>
            <a:r>
              <a:rPr lang="en-US" sz="1600" smtClean="0">
                <a:solidFill>
                  <a:prstClr val="black"/>
                </a:solidFill>
                <a:latin typeface="Myriad Pro"/>
              </a:rPr>
              <a:t> TDSB </a:t>
            </a:r>
            <a:r>
              <a:rPr lang="en-US" sz="1600" dirty="0" smtClean="0">
                <a:solidFill>
                  <a:prstClr val="black"/>
                </a:solidFill>
                <a:latin typeface="Myriad Pro"/>
              </a:rPr>
              <a:t>percentage of Ontario students</a:t>
            </a:r>
          </a:p>
          <a:p>
            <a:pPr marL="342900" lvl="0" indent="-342900">
              <a:buFont typeface="Arial"/>
              <a:buChar char="•"/>
            </a:pPr>
            <a:r>
              <a:rPr lang="en-US" sz="1600" b="1" dirty="0" smtClean="0">
                <a:solidFill>
                  <a:prstClr val="black"/>
                </a:solidFill>
                <a:latin typeface="Myriad Pro"/>
              </a:rPr>
              <a:t>5.2%</a:t>
            </a:r>
            <a:r>
              <a:rPr lang="en-US" sz="1600" dirty="0" smtClean="0">
                <a:solidFill>
                  <a:prstClr val="black"/>
                </a:solidFill>
                <a:latin typeface="Myriad Pro"/>
              </a:rPr>
              <a:t> TDSB percentage of Provincial capital funding</a:t>
            </a:r>
            <a:endParaRPr lang="en-US" sz="1600" dirty="0">
              <a:solidFill>
                <a:prstClr val="black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7489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6115"/>
            <a:ext cx="8260672" cy="838200"/>
          </a:xfrm>
        </p:spPr>
        <p:txBody>
          <a:bodyPr>
            <a:normAutofit/>
          </a:bodyPr>
          <a:lstStyle/>
          <a:p>
            <a:r>
              <a:rPr lang="en-US" sz="3600" b="1" dirty="0"/>
              <a:t>Choosing the Right </a:t>
            </a:r>
            <a:r>
              <a:rPr lang="en-US" sz="3600" b="1" dirty="0" smtClean="0"/>
              <a:t>Approach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31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295400"/>
            <a:ext cx="8382000" cy="53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</a:rPr>
              <a:t>2. Education Development Charges (EDC)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4353" y="2010845"/>
            <a:ext cx="8181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2000" b="1" cap="small" dirty="0" smtClean="0">
                <a:solidFill>
                  <a:prstClr val="black"/>
                </a:solidFill>
                <a:latin typeface="Myriad Pro"/>
              </a:rPr>
              <a:t>concept:</a:t>
            </a:r>
            <a:br>
              <a:rPr lang="en-US" sz="2000" b="1" cap="small" dirty="0" smtClean="0">
                <a:solidFill>
                  <a:prstClr val="black"/>
                </a:solidFill>
                <a:latin typeface="Myriad Pro"/>
              </a:rPr>
            </a:br>
            <a:r>
              <a:rPr lang="en-US" sz="2000" dirty="0" smtClean="0">
                <a:solidFill>
                  <a:prstClr val="black"/>
                </a:solidFill>
                <a:latin typeface="Myriad Pro"/>
              </a:rPr>
              <a:t>Changes </a:t>
            </a:r>
            <a:r>
              <a:rPr lang="en-US" sz="2000" dirty="0">
                <a:solidFill>
                  <a:prstClr val="black"/>
                </a:solidFill>
                <a:latin typeface="Myriad Pro"/>
              </a:rPr>
              <a:t>needed to the </a:t>
            </a:r>
            <a:r>
              <a:rPr lang="en-US" sz="2000" b="1" i="1" dirty="0">
                <a:solidFill>
                  <a:prstClr val="black"/>
                </a:solidFill>
                <a:latin typeface="Myriad Pro"/>
              </a:rPr>
              <a:t>Education Development Charges </a:t>
            </a:r>
            <a:r>
              <a:rPr lang="en-US" sz="2000" b="1" i="1" dirty="0" smtClean="0">
                <a:solidFill>
                  <a:prstClr val="black"/>
                </a:solidFill>
                <a:latin typeface="Myriad Pro"/>
              </a:rPr>
              <a:t>Act.</a:t>
            </a:r>
            <a:endParaRPr lang="en-CA" sz="2000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4353" y="2819400"/>
            <a:ext cx="81586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600"/>
              </a:spcBef>
            </a:pPr>
            <a:r>
              <a:rPr lang="en-US" sz="1600" b="1" cap="small" dirty="0">
                <a:solidFill>
                  <a:prstClr val="black"/>
                </a:solidFill>
                <a:latin typeface="Myriad Pro"/>
              </a:rPr>
              <a:t>comments</a:t>
            </a:r>
            <a:r>
              <a:rPr lang="en-US" sz="1400" b="1" cap="small" dirty="0">
                <a:solidFill>
                  <a:prstClr val="black"/>
                </a:solidFill>
                <a:latin typeface="Myriad Pro"/>
              </a:rPr>
              <a:t>:</a:t>
            </a:r>
          </a:p>
          <a:p>
            <a:pPr marL="285750" lvl="0" indent="-28575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Myriad Pro"/>
              </a:rPr>
              <a:t>New development having a substantial impact on existing schools. </a:t>
            </a:r>
          </a:p>
          <a:p>
            <a:pPr marL="285750" lvl="0" indent="-28575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Myriad Pro"/>
              </a:rPr>
              <a:t>TDSB expected to use proceeds from site sales in other communities to finance growth needs. </a:t>
            </a:r>
          </a:p>
          <a:p>
            <a:pPr marL="285750" lvl="0" indent="-28575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Myriad Pro"/>
              </a:rPr>
              <a:t>EDC regulation does not take Toronto’s Official Plan for residential intensification into account. </a:t>
            </a:r>
            <a:r>
              <a:rPr lang="en-US" sz="1600" dirty="0">
                <a:solidFill>
                  <a:srgbClr val="000000"/>
                </a:solidFill>
                <a:latin typeface="Myriad Pro"/>
              </a:rPr>
              <a:t> Per O. </a:t>
            </a:r>
            <a:r>
              <a:rPr lang="en-US" sz="1600" dirty="0" err="1">
                <a:solidFill>
                  <a:srgbClr val="000000"/>
                </a:solidFill>
                <a:latin typeface="Myriad Pro"/>
              </a:rPr>
              <a:t>Reg</a:t>
            </a:r>
            <a:r>
              <a:rPr lang="en-US" sz="1600" dirty="0">
                <a:solidFill>
                  <a:srgbClr val="000000"/>
                </a:solidFill>
                <a:latin typeface="Myriad Pro"/>
              </a:rPr>
              <a:t> 20/98 </a:t>
            </a:r>
            <a:r>
              <a:rPr lang="en-US" sz="1600" dirty="0">
                <a:solidFill>
                  <a:prstClr val="black"/>
                </a:solidFill>
                <a:latin typeface="Myriad Pro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Myriad Pro"/>
              </a:rPr>
              <a:t>TDSB is ineligible due to projected excess capacity system-wide.   </a:t>
            </a:r>
          </a:p>
          <a:p>
            <a:pPr marL="285750" lvl="0" indent="-28575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Myriad Pro"/>
              </a:rPr>
              <a:t>With </a:t>
            </a:r>
            <a:r>
              <a:rPr lang="en-US" sz="1600" dirty="0" smtClean="0">
                <a:solidFill>
                  <a:srgbClr val="000000"/>
                </a:solidFill>
                <a:latin typeface="Myriad Pro"/>
              </a:rPr>
              <a:t>275,000 </a:t>
            </a:r>
            <a:r>
              <a:rPr lang="en-US" sz="1600" dirty="0">
                <a:solidFill>
                  <a:srgbClr val="000000"/>
                </a:solidFill>
                <a:latin typeface="Myriad Pro"/>
              </a:rPr>
              <a:t>additional residential units in process over the next few years, TDSB has the potential to generate nearly $300 million in revenues to help support urgent school infrastructure needs for a growing City population.  </a:t>
            </a:r>
          </a:p>
          <a:p>
            <a:endParaRPr lang="en-US" sz="2000" dirty="0">
              <a:solidFill>
                <a:prstClr val="black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92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609601"/>
            <a:ext cx="8260672" cy="762000"/>
          </a:xfrm>
        </p:spPr>
        <p:txBody>
          <a:bodyPr>
            <a:normAutofit/>
          </a:bodyPr>
          <a:lstStyle/>
          <a:p>
            <a:r>
              <a:rPr lang="en-US" sz="3600" b="1" dirty="0"/>
              <a:t>Choosing the Right </a:t>
            </a:r>
            <a:r>
              <a:rPr lang="en-US" sz="3600" b="1" dirty="0" smtClean="0"/>
              <a:t>Approach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32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887" y="1371600"/>
            <a:ext cx="8915400" cy="53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400" b="1" dirty="0">
                <a:solidFill>
                  <a:srgbClr val="000000"/>
                </a:solidFill>
                <a:latin typeface="Myriad Pro"/>
              </a:rPr>
              <a:t>3. Capital Levy on Property Taxes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911531"/>
            <a:ext cx="8181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cap="small" dirty="0" smtClean="0">
                <a:solidFill>
                  <a:prstClr val="black"/>
                </a:solidFill>
                <a:latin typeface="Myriad Pro"/>
              </a:rPr>
              <a:t>concept:</a:t>
            </a:r>
            <a:r>
              <a:rPr lang="en-US" sz="2000" b="1" cap="small" dirty="0">
                <a:solidFill>
                  <a:prstClr val="black"/>
                </a:solidFill>
                <a:latin typeface="Myriad Pro"/>
              </a:rPr>
              <a:t/>
            </a:r>
            <a:br>
              <a:rPr lang="en-US" sz="2000" b="1" cap="small" dirty="0">
                <a:solidFill>
                  <a:prstClr val="black"/>
                </a:solidFill>
                <a:latin typeface="Myriad Pro"/>
              </a:rPr>
            </a:br>
            <a:r>
              <a:rPr lang="en-US" sz="2000" dirty="0" smtClean="0">
                <a:solidFill>
                  <a:prstClr val="black"/>
                </a:solidFill>
                <a:latin typeface="Myriad Pro"/>
              </a:rPr>
              <a:t>Province </a:t>
            </a:r>
            <a:r>
              <a:rPr lang="en-US" sz="2000" dirty="0">
                <a:solidFill>
                  <a:prstClr val="black"/>
                </a:solidFill>
                <a:latin typeface="Myriad Pro"/>
              </a:rPr>
              <a:t>introduces an infrastructure levy.</a:t>
            </a:r>
            <a:endParaRPr lang="en-CA" sz="2000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895600"/>
            <a:ext cx="815864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1600" b="1" cap="small" dirty="0">
                <a:solidFill>
                  <a:prstClr val="black"/>
                </a:solidFill>
                <a:latin typeface="Myriad Pro"/>
              </a:rPr>
              <a:t>considerations</a:t>
            </a:r>
            <a:r>
              <a:rPr lang="en-US" sz="1600" b="1" cap="small" dirty="0" smtClean="0">
                <a:solidFill>
                  <a:prstClr val="black"/>
                </a:solidFill>
                <a:latin typeface="Myriad Pro"/>
              </a:rPr>
              <a:t>:</a:t>
            </a:r>
          </a:p>
          <a:p>
            <a:pPr lvl="0" defTabSz="914400"/>
            <a:endParaRPr lang="en-US" sz="1100" dirty="0">
              <a:solidFill>
                <a:prstClr val="black"/>
              </a:solidFill>
              <a:latin typeface="Myriad Pro"/>
            </a:endParaRPr>
          </a:p>
          <a:p>
            <a:pPr marL="342900" lvl="0" indent="-342900" defTabSz="914400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Myriad Pro"/>
              </a:rPr>
              <a:t>Potential public concern regarding increased taxes i.e. impact on cost of </a:t>
            </a:r>
            <a:r>
              <a:rPr lang="en-US" sz="1600" dirty="0" smtClean="0">
                <a:solidFill>
                  <a:prstClr val="black"/>
                </a:solidFill>
                <a:latin typeface="Myriad Pro"/>
              </a:rPr>
              <a:t/>
            </a:r>
            <a:br>
              <a:rPr lang="en-US" sz="1600" dirty="0" smtClean="0">
                <a:solidFill>
                  <a:prstClr val="black"/>
                </a:solidFill>
                <a:latin typeface="Myriad Pro"/>
              </a:rPr>
            </a:br>
            <a:r>
              <a:rPr lang="en-US" sz="1600" dirty="0" smtClean="0">
                <a:solidFill>
                  <a:prstClr val="black"/>
                </a:solidFill>
                <a:latin typeface="Myriad Pro"/>
              </a:rPr>
              <a:t>living </a:t>
            </a:r>
            <a:r>
              <a:rPr lang="en-US" sz="1600" dirty="0">
                <a:solidFill>
                  <a:prstClr val="black"/>
                </a:solidFill>
                <a:latin typeface="Myriad Pro"/>
              </a:rPr>
              <a:t>and doing business in Toronto.</a:t>
            </a:r>
          </a:p>
          <a:p>
            <a:pPr lvl="0" defTabSz="914400"/>
            <a:endParaRPr lang="en-US" sz="1600" b="1" cap="small" dirty="0">
              <a:solidFill>
                <a:prstClr val="black"/>
              </a:solidFill>
              <a:latin typeface="Myriad Pro"/>
            </a:endParaRPr>
          </a:p>
          <a:p>
            <a:pPr lvl="0" defTabSz="914400"/>
            <a:r>
              <a:rPr lang="en-US" sz="1600" b="1" cap="small" dirty="0">
                <a:solidFill>
                  <a:prstClr val="black"/>
                </a:solidFill>
                <a:latin typeface="Myriad Pro"/>
              </a:rPr>
              <a:t>comments</a:t>
            </a:r>
            <a:r>
              <a:rPr lang="en-US" sz="1600" b="1" cap="small" dirty="0" smtClean="0">
                <a:solidFill>
                  <a:prstClr val="black"/>
                </a:solidFill>
                <a:latin typeface="Myriad Pro"/>
              </a:rPr>
              <a:t>:</a:t>
            </a:r>
            <a:br>
              <a:rPr lang="en-US" sz="1600" b="1" cap="small" dirty="0" smtClean="0">
                <a:solidFill>
                  <a:prstClr val="black"/>
                </a:solidFill>
                <a:latin typeface="Myriad Pro"/>
              </a:rPr>
            </a:br>
            <a:endParaRPr lang="en-US" sz="1100" b="1" cap="small" dirty="0">
              <a:solidFill>
                <a:prstClr val="black"/>
              </a:solidFill>
              <a:latin typeface="Myriad Pro"/>
            </a:endParaRPr>
          </a:p>
          <a:p>
            <a:pPr marL="285750" lvl="0" indent="-285750" defTabSz="914400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Myriad Pro"/>
              </a:rPr>
              <a:t>Would help all school boards address infrastructure needs with sustainable </a:t>
            </a:r>
            <a:r>
              <a:rPr lang="en-US" sz="1600" dirty="0" smtClean="0">
                <a:solidFill>
                  <a:prstClr val="black"/>
                </a:solidFill>
                <a:latin typeface="Myriad Pro"/>
              </a:rPr>
              <a:t/>
            </a:r>
            <a:br>
              <a:rPr lang="en-US" sz="1600" dirty="0" smtClean="0">
                <a:solidFill>
                  <a:prstClr val="black"/>
                </a:solidFill>
                <a:latin typeface="Myriad Pro"/>
              </a:rPr>
            </a:br>
            <a:r>
              <a:rPr lang="en-US" sz="1600" dirty="0" smtClean="0">
                <a:solidFill>
                  <a:prstClr val="black"/>
                </a:solidFill>
                <a:latin typeface="Myriad Pro"/>
              </a:rPr>
              <a:t>annual </a:t>
            </a:r>
            <a:r>
              <a:rPr lang="en-US" sz="1600" dirty="0">
                <a:solidFill>
                  <a:prstClr val="black"/>
                </a:solidFill>
                <a:latin typeface="Myriad Pro"/>
              </a:rPr>
              <a:t>revenue.</a:t>
            </a:r>
          </a:p>
          <a:p>
            <a:endParaRPr lang="en-US" sz="2000" dirty="0">
              <a:solidFill>
                <a:prstClr val="black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6821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609601"/>
            <a:ext cx="8260672" cy="914400"/>
          </a:xfrm>
        </p:spPr>
        <p:txBody>
          <a:bodyPr>
            <a:normAutofit/>
          </a:bodyPr>
          <a:lstStyle/>
          <a:p>
            <a:r>
              <a:rPr lang="en-US" sz="3600" b="1" dirty="0"/>
              <a:t>Choosing the Right </a:t>
            </a:r>
            <a:r>
              <a:rPr lang="en-US" sz="3600" b="1" dirty="0" smtClean="0"/>
              <a:t>Approach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33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1482830"/>
            <a:ext cx="8382000" cy="53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400" b="1" dirty="0">
                <a:solidFill>
                  <a:srgbClr val="000000"/>
                </a:solidFill>
                <a:latin typeface="Myriad Pro"/>
              </a:rPr>
              <a:t>4. </a:t>
            </a:r>
            <a:r>
              <a:rPr lang="en-US" sz="2400" b="1" dirty="0" smtClean="0">
                <a:solidFill>
                  <a:srgbClr val="000000"/>
                </a:solidFill>
                <a:latin typeface="Myriad Pro"/>
              </a:rPr>
              <a:t>Innovative Partnerships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3361" y="2133600"/>
            <a:ext cx="7292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2000" b="1" cap="small" dirty="0">
                <a:solidFill>
                  <a:prstClr val="black"/>
                </a:solidFill>
                <a:latin typeface="Myriad Pro"/>
              </a:rPr>
              <a:t>concept:</a:t>
            </a:r>
          </a:p>
          <a:p>
            <a:pPr lvl="0" defTabSz="914400"/>
            <a:r>
              <a:rPr lang="en-US" sz="2000" dirty="0">
                <a:solidFill>
                  <a:prstClr val="black"/>
                </a:solidFill>
                <a:latin typeface="Myriad Pro"/>
              </a:rPr>
              <a:t>Development opportunities for TDSB are based on future development in Toronto. </a:t>
            </a:r>
            <a:endParaRPr lang="en-CA" sz="2000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460" y="3276600"/>
            <a:ext cx="815864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1600" b="1" cap="small" dirty="0">
                <a:solidFill>
                  <a:prstClr val="black"/>
                </a:solidFill>
                <a:latin typeface="Myriad Pro"/>
              </a:rPr>
              <a:t>comments</a:t>
            </a:r>
            <a:r>
              <a:rPr lang="en-US" sz="1600" b="1" cap="small" dirty="0" smtClean="0">
                <a:solidFill>
                  <a:prstClr val="black"/>
                </a:solidFill>
                <a:latin typeface="Myriad Pro"/>
              </a:rPr>
              <a:t>:</a:t>
            </a:r>
            <a:br>
              <a:rPr lang="en-US" sz="1600" b="1" cap="small" dirty="0" smtClean="0">
                <a:solidFill>
                  <a:prstClr val="black"/>
                </a:solidFill>
                <a:latin typeface="Myriad Pro"/>
              </a:rPr>
            </a:br>
            <a:endParaRPr lang="en-US" sz="1100" b="1" cap="small" dirty="0">
              <a:solidFill>
                <a:prstClr val="black"/>
              </a:solidFill>
              <a:latin typeface="Myriad Pro"/>
            </a:endParaRPr>
          </a:p>
          <a:p>
            <a:pPr marL="285750" lvl="0" indent="-285750" defTabSz="9144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Myriad Pro"/>
              </a:rPr>
              <a:t>Opportunity limited to sites in areas undergoing development pressures: </a:t>
            </a:r>
          </a:p>
          <a:p>
            <a:pPr marL="285750" lvl="0" indent="-285750" defTabSz="9144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Myriad Pro"/>
              </a:rPr>
              <a:t>Only about 25 possible viable projects.</a:t>
            </a:r>
          </a:p>
          <a:p>
            <a:pPr marL="285750" lvl="0" indent="-285750" defTabSz="9144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Myriad Pro"/>
              </a:rPr>
              <a:t>Complex and time-consuming Municipal Planning process</a:t>
            </a:r>
            <a:r>
              <a:rPr lang="en-US" sz="1600" dirty="0" smtClean="0">
                <a:solidFill>
                  <a:prstClr val="black"/>
                </a:solidFill>
                <a:latin typeface="Myriad Pro"/>
              </a:rPr>
              <a:t>.</a:t>
            </a:r>
          </a:p>
          <a:p>
            <a:endParaRPr lang="en-US" sz="2000" dirty="0">
              <a:solidFill>
                <a:prstClr val="black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0254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609601"/>
            <a:ext cx="8260672" cy="762000"/>
          </a:xfrm>
        </p:spPr>
        <p:txBody>
          <a:bodyPr>
            <a:normAutofit/>
          </a:bodyPr>
          <a:lstStyle/>
          <a:p>
            <a:r>
              <a:rPr lang="en-US" sz="3600" b="1" dirty="0"/>
              <a:t>Choosing the Right </a:t>
            </a:r>
            <a:r>
              <a:rPr lang="en-US" sz="3600" b="1" dirty="0" smtClean="0"/>
              <a:t>Approach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34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219329"/>
            <a:ext cx="9119314" cy="53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400" b="1" dirty="0">
                <a:solidFill>
                  <a:srgbClr val="000000"/>
                </a:solidFill>
                <a:latin typeface="Myriad Pro"/>
              </a:rPr>
              <a:t>5. </a:t>
            </a:r>
            <a:r>
              <a:rPr lang="en-US" sz="2400" b="1" dirty="0" smtClean="0">
                <a:solidFill>
                  <a:srgbClr val="000000"/>
                </a:solidFill>
                <a:latin typeface="Myriad Pro"/>
              </a:rPr>
              <a:t>Creating Community Hubs 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0502" y="1877969"/>
            <a:ext cx="7292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2000" b="1" cap="small" dirty="0">
                <a:solidFill>
                  <a:prstClr val="black"/>
                </a:solidFill>
                <a:latin typeface="Myriad Pro"/>
              </a:rPr>
              <a:t>concept:</a:t>
            </a:r>
          </a:p>
          <a:p>
            <a:pPr lvl="0" defTabSz="914400"/>
            <a:r>
              <a:rPr lang="en-US" sz="2000" dirty="0">
                <a:solidFill>
                  <a:prstClr val="black"/>
                </a:solidFill>
                <a:latin typeface="Myriad Pro"/>
              </a:rPr>
              <a:t>Encourage special service sector to relocate into underutilized public schools.</a:t>
            </a:r>
            <a:endParaRPr lang="en-CA" sz="2000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239" y="2971800"/>
            <a:ext cx="8158647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1600" b="1" cap="small" dirty="0">
                <a:solidFill>
                  <a:prstClr val="black"/>
                </a:solidFill>
                <a:latin typeface="Myriad Pro"/>
              </a:rPr>
              <a:t>comments</a:t>
            </a:r>
            <a:r>
              <a:rPr lang="en-US" sz="1600" b="1" cap="small" dirty="0" smtClean="0">
                <a:solidFill>
                  <a:prstClr val="black"/>
                </a:solidFill>
                <a:latin typeface="Myriad Pro"/>
              </a:rPr>
              <a:t>:</a:t>
            </a:r>
            <a:br>
              <a:rPr lang="en-US" sz="1600" b="1" cap="small" dirty="0" smtClean="0">
                <a:solidFill>
                  <a:prstClr val="black"/>
                </a:solidFill>
                <a:latin typeface="Myriad Pro"/>
              </a:rPr>
            </a:br>
            <a:endParaRPr lang="en-US" sz="1100" b="1" cap="small" dirty="0">
              <a:solidFill>
                <a:prstClr val="black"/>
              </a:solidFill>
              <a:latin typeface="Myriad Pro"/>
            </a:endParaRPr>
          </a:p>
          <a:p>
            <a:pPr marL="285750" lvl="0" indent="-285750" defTabSz="9144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Myriad Pro"/>
              </a:rPr>
              <a:t>Ministry of Education is encouraging the creation of community hubs.</a:t>
            </a:r>
          </a:p>
          <a:p>
            <a:pPr marL="285750" lvl="0" indent="-285750" defTabSz="9144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Myriad Pro"/>
              </a:rPr>
              <a:t>Service </a:t>
            </a:r>
            <a:r>
              <a:rPr lang="en-US" sz="1600" dirty="0">
                <a:solidFill>
                  <a:prstClr val="black"/>
                </a:solidFill>
                <a:latin typeface="Myriad Pro"/>
              </a:rPr>
              <a:t>supports to students would be conveniently located and easy to </a:t>
            </a:r>
            <a:r>
              <a:rPr lang="en-US" sz="1600" dirty="0" smtClean="0">
                <a:solidFill>
                  <a:prstClr val="black"/>
                </a:solidFill>
                <a:latin typeface="Myriad Pro"/>
              </a:rPr>
              <a:t>access. </a:t>
            </a:r>
            <a:endParaRPr lang="en-US" sz="1600" dirty="0">
              <a:solidFill>
                <a:prstClr val="black"/>
              </a:solidFill>
              <a:latin typeface="Myriad Pro"/>
            </a:endParaRPr>
          </a:p>
          <a:p>
            <a:pPr marL="285750" lvl="0" indent="-285750" defTabSz="9144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Myriad Pro"/>
              </a:rPr>
              <a:t>Service partners would need to fund any facility improvements specifically required for their </a:t>
            </a:r>
            <a:r>
              <a:rPr lang="en-US" sz="1600" dirty="0" smtClean="0">
                <a:solidFill>
                  <a:prstClr val="black"/>
                </a:solidFill>
                <a:latin typeface="Myriad Pro"/>
              </a:rPr>
              <a:t>operations. </a:t>
            </a:r>
            <a:endParaRPr lang="en-US" sz="1600" dirty="0">
              <a:solidFill>
                <a:prstClr val="black"/>
              </a:solidFill>
              <a:latin typeface="Myriad Pro"/>
            </a:endParaRPr>
          </a:p>
          <a:p>
            <a:pPr marL="285750" lvl="0" indent="-285750" defTabSz="9144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Myriad Pro"/>
              </a:rPr>
              <a:t>Requires complex operating </a:t>
            </a:r>
            <a:r>
              <a:rPr lang="en-US" sz="1600" dirty="0" smtClean="0">
                <a:solidFill>
                  <a:prstClr val="black"/>
                </a:solidFill>
                <a:latin typeface="Myriad Pro"/>
              </a:rPr>
              <a:t>agreements.</a:t>
            </a:r>
          </a:p>
          <a:p>
            <a:pPr marL="285750" lvl="0" indent="-285750" defTabSz="9144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Myriad Pro"/>
              </a:rPr>
              <a:t>Requires compatibility to ensure success for the school community and the organizations.</a:t>
            </a:r>
            <a:endParaRPr lang="en-US" sz="1600" dirty="0">
              <a:latin typeface="Myriad Pro"/>
            </a:endParaRPr>
          </a:p>
          <a:p>
            <a:endParaRPr lang="en-US" sz="2000" dirty="0">
              <a:solidFill>
                <a:prstClr val="black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10334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609601"/>
            <a:ext cx="8260672" cy="762000"/>
          </a:xfrm>
        </p:spPr>
        <p:txBody>
          <a:bodyPr>
            <a:normAutofit/>
          </a:bodyPr>
          <a:lstStyle/>
          <a:p>
            <a:r>
              <a:rPr lang="en-US" sz="3600" b="1" dirty="0"/>
              <a:t>Choosing the Right </a:t>
            </a:r>
            <a:r>
              <a:rPr lang="en-US" sz="3600" b="1" dirty="0" smtClean="0"/>
              <a:t>Approach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35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358" y="1295400"/>
            <a:ext cx="9119314" cy="53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400" b="1" dirty="0">
                <a:solidFill>
                  <a:srgbClr val="000000"/>
                </a:solidFill>
                <a:latin typeface="Myriad Pro"/>
              </a:rPr>
              <a:t>6. Reviewing </a:t>
            </a:r>
            <a:r>
              <a:rPr lang="en-US" sz="2400" b="1" dirty="0" smtClean="0">
                <a:solidFill>
                  <a:srgbClr val="000000"/>
                </a:solidFill>
                <a:latin typeface="Myriad Pro"/>
              </a:rPr>
              <a:t>School </a:t>
            </a:r>
            <a:r>
              <a:rPr lang="en-US" sz="2400" b="1" dirty="0">
                <a:solidFill>
                  <a:srgbClr val="000000"/>
                </a:solidFill>
                <a:latin typeface="Myriad Pro"/>
              </a:rPr>
              <a:t>Sites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297" y="1998179"/>
            <a:ext cx="7292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2000" b="1" cap="small" dirty="0">
                <a:solidFill>
                  <a:prstClr val="black"/>
                </a:solidFill>
                <a:latin typeface="Myriad Pro"/>
              </a:rPr>
              <a:t>concept:</a:t>
            </a:r>
          </a:p>
          <a:p>
            <a:pPr lvl="0" defTabSz="914400"/>
            <a:r>
              <a:rPr lang="en-US" sz="2000" dirty="0">
                <a:solidFill>
                  <a:prstClr val="black"/>
                </a:solidFill>
                <a:latin typeface="Myriad Pro"/>
              </a:rPr>
              <a:t>Consider program consolidations where student program can be enhanced.</a:t>
            </a:r>
            <a:endParaRPr lang="en-CA" sz="2000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297" y="3200400"/>
            <a:ext cx="8158647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1600" b="1" cap="small" dirty="0">
                <a:solidFill>
                  <a:prstClr val="black"/>
                </a:solidFill>
                <a:latin typeface="Myriad Pro"/>
              </a:rPr>
              <a:t>comments</a:t>
            </a:r>
            <a:r>
              <a:rPr lang="en-US" sz="1600" b="1" cap="small" dirty="0" smtClean="0">
                <a:solidFill>
                  <a:prstClr val="black"/>
                </a:solidFill>
                <a:latin typeface="Myriad Pro"/>
              </a:rPr>
              <a:t>:</a:t>
            </a:r>
            <a:br>
              <a:rPr lang="en-US" sz="1600" b="1" cap="small" dirty="0" smtClean="0">
                <a:solidFill>
                  <a:prstClr val="black"/>
                </a:solidFill>
                <a:latin typeface="Myriad Pro"/>
              </a:rPr>
            </a:br>
            <a:endParaRPr lang="en-US" sz="1100" b="1" cap="small" dirty="0">
              <a:solidFill>
                <a:prstClr val="black"/>
              </a:solidFill>
              <a:latin typeface="Myriad Pro"/>
            </a:endParaRPr>
          </a:p>
          <a:p>
            <a:pPr marL="285750" lvl="0" indent="-285750" defTabSz="9144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Myriad Pro"/>
              </a:rPr>
              <a:t>Would require careful </a:t>
            </a:r>
            <a:r>
              <a:rPr lang="en-US" sz="1600" dirty="0" smtClean="0">
                <a:solidFill>
                  <a:prstClr val="black"/>
                </a:solidFill>
                <a:latin typeface="Myriad Pro"/>
              </a:rPr>
              <a:t>consideration of program consolidations.</a:t>
            </a:r>
            <a:endParaRPr lang="en-US" sz="1600" dirty="0">
              <a:solidFill>
                <a:prstClr val="black"/>
              </a:solidFill>
              <a:latin typeface="Myriad Pro"/>
            </a:endParaRPr>
          </a:p>
          <a:p>
            <a:pPr marL="285750" lvl="0" indent="-285750" defTabSz="9144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Myriad Pro"/>
              </a:rPr>
              <a:t>May have long-term implications for the accommodation needs resulting </a:t>
            </a:r>
            <a:r>
              <a:rPr lang="en-US" sz="1600" dirty="0" smtClean="0">
                <a:solidFill>
                  <a:srgbClr val="000000"/>
                </a:solidFill>
                <a:latin typeface="Myriad Pro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Myriad Pro"/>
              </a:rPr>
            </a:br>
            <a:r>
              <a:rPr lang="en-US" sz="1600" dirty="0" smtClean="0">
                <a:solidFill>
                  <a:srgbClr val="000000"/>
                </a:solidFill>
                <a:latin typeface="Myriad Pro"/>
              </a:rPr>
              <a:t>from </a:t>
            </a:r>
            <a:r>
              <a:rPr lang="en-US" sz="1600" dirty="0">
                <a:solidFill>
                  <a:srgbClr val="000000"/>
                </a:solidFill>
                <a:latin typeface="Myriad Pro"/>
              </a:rPr>
              <a:t>future growth.</a:t>
            </a:r>
          </a:p>
          <a:p>
            <a:pPr marL="285750" lvl="0" indent="-285750" defTabSz="9144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Myriad Pro"/>
              </a:rPr>
              <a:t>Impact on community green spaces.</a:t>
            </a:r>
          </a:p>
          <a:p>
            <a:endParaRPr lang="en-US" sz="2000" dirty="0">
              <a:solidFill>
                <a:prstClr val="black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404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36</a:t>
            </a:fld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60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4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Profile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6400800" cy="46482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CA" sz="5100" dirty="0" smtClean="0"/>
              <a:t>246,000 students in 589 schools</a:t>
            </a:r>
          </a:p>
          <a:p>
            <a:pPr>
              <a:lnSpc>
                <a:spcPct val="120000"/>
              </a:lnSpc>
            </a:pPr>
            <a:r>
              <a:rPr lang="en-CA" sz="5100" dirty="0" smtClean="0"/>
              <a:t>Over 100,000 adult learners </a:t>
            </a:r>
          </a:p>
          <a:p>
            <a:pPr>
              <a:lnSpc>
                <a:spcPct val="120000"/>
              </a:lnSpc>
            </a:pPr>
            <a:r>
              <a:rPr lang="en-CA" sz="5100" dirty="0" smtClean="0"/>
              <a:t>56% of students home language other than English</a:t>
            </a:r>
          </a:p>
          <a:p>
            <a:pPr>
              <a:lnSpc>
                <a:spcPct val="120000"/>
              </a:lnSpc>
            </a:pPr>
            <a:r>
              <a:rPr lang="en-CA" sz="5100" dirty="0" smtClean="0"/>
              <a:t>Annual operating budget of $3.1B</a:t>
            </a:r>
          </a:p>
          <a:p>
            <a:pPr>
              <a:lnSpc>
                <a:spcPct val="120000"/>
              </a:lnSpc>
            </a:pPr>
            <a:r>
              <a:rPr lang="en-CA" sz="5100" dirty="0" smtClean="0"/>
              <a:t>Funding Sources: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n-CA" sz="5100" dirty="0" smtClean="0"/>
              <a:t>Provincial grants = $2.8B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n-CA" sz="5100" dirty="0" smtClean="0"/>
              <a:t>Other revenues =   $0.3B</a:t>
            </a:r>
          </a:p>
          <a:p>
            <a:pPr>
              <a:lnSpc>
                <a:spcPct val="120000"/>
              </a:lnSpc>
            </a:pPr>
            <a:r>
              <a:rPr lang="en-CA" sz="5100" dirty="0" smtClean="0"/>
              <a:t>Capital budget totaling $137M</a:t>
            </a:r>
          </a:p>
          <a:p>
            <a:pPr>
              <a:lnSpc>
                <a:spcPct val="120000"/>
              </a:lnSpc>
            </a:pPr>
            <a:r>
              <a:rPr lang="en-CA" sz="5100" dirty="0" smtClean="0"/>
              <a:t>29,000 school based and school support staff</a:t>
            </a:r>
          </a:p>
          <a:p>
            <a:pPr>
              <a:lnSpc>
                <a:spcPct val="120000"/>
              </a:lnSpc>
            </a:pPr>
            <a:r>
              <a:rPr lang="en-CA" sz="5100" dirty="0" smtClean="0"/>
              <a:t>1,200 central staff</a:t>
            </a:r>
          </a:p>
          <a:p>
            <a:pPr marL="114300" indent="0">
              <a:lnSpc>
                <a:spcPct val="160000"/>
              </a:lnSpc>
              <a:buNone/>
            </a:pPr>
            <a:endParaRPr lang="en-CA" sz="3400" dirty="0" smtClean="0"/>
          </a:p>
          <a:p>
            <a:endParaRPr lang="en-CA" sz="3400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4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7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Operating vs. Capital Budgets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Operating budget (March) and a Capital Plan &amp; Budget (May)</a:t>
            </a:r>
          </a:p>
          <a:p>
            <a:pPr marL="114300" indent="0">
              <a:buNone/>
            </a:pPr>
            <a:endParaRPr lang="en-CA" dirty="0" smtClean="0"/>
          </a:p>
          <a:p>
            <a:r>
              <a:rPr lang="en-CA" dirty="0" smtClean="0"/>
              <a:t>An Operating Budget represents the annual expenditure plan for the board, supporting student learning and board operations.</a:t>
            </a:r>
          </a:p>
          <a:p>
            <a:pPr marL="114300" indent="0">
              <a:buNone/>
            </a:pPr>
            <a:endParaRPr lang="en-CA" dirty="0" smtClean="0"/>
          </a:p>
          <a:p>
            <a:r>
              <a:rPr lang="en-CA" dirty="0" smtClean="0"/>
              <a:t>The Capital budget is a plan for addressing growth and retrofitting school facilities.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5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41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Simplified Budget Process for 2015-16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6</a:t>
            </a:fld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In March, the Board will vote on the full operating budget for the 2015-16 school year.</a:t>
            </a:r>
          </a:p>
          <a:p>
            <a:endParaRPr lang="en-US" dirty="0"/>
          </a:p>
          <a:p>
            <a:r>
              <a:rPr lang="en-CA" dirty="0" smtClean="0"/>
              <a:t>Similar process to the 2014-15 budget cycle.</a:t>
            </a:r>
          </a:p>
          <a:p>
            <a:pPr marL="114300" indent="0">
              <a:buNone/>
            </a:pPr>
            <a:endParaRPr lang="en-CA" dirty="0" smtClean="0"/>
          </a:p>
          <a:p>
            <a:r>
              <a:rPr lang="en-CA" dirty="0" smtClean="0"/>
              <a:t>Goal of new approach is to provide a complete financial plan for well in advance of the start of the school year.</a:t>
            </a:r>
            <a:endParaRPr lang="en-CA" dirty="0"/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23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/>
              <a:t>Enrolment Trends</a:t>
            </a:r>
            <a:endParaRPr lang="en-CA" sz="3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582397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7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54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CA" sz="3200" b="1" dirty="0" smtClean="0"/>
              <a:t>Elementary Day School Enrolment</a:t>
            </a:r>
            <a:br>
              <a:rPr lang="en-CA" sz="3200" b="1" dirty="0" smtClean="0"/>
            </a:br>
            <a:r>
              <a:rPr lang="en-CA" sz="3200" b="1" dirty="0" smtClean="0"/>
              <a:t> (Head Count)</a:t>
            </a:r>
            <a:endParaRPr lang="en-CA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8</a:t>
            </a:fld>
            <a:endParaRPr lang="en-CA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571493"/>
              </p:ext>
            </p:extLst>
          </p:nvPr>
        </p:nvGraphicFramePr>
        <p:xfrm>
          <a:off x="314325" y="2057400"/>
          <a:ext cx="840581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Worksheet" r:id="rId4" imgW="7924903" imgH="1552626" progId="Excel.Sheet.12">
                  <p:embed/>
                </p:oleObj>
              </mc:Choice>
              <mc:Fallback>
                <p:oleObj name="Worksheet" r:id="rId4" imgW="7924903" imgH="15526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4325" y="2057400"/>
                        <a:ext cx="8405813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92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/>
              <a:t>Secondary Enrolment</a:t>
            </a:r>
            <a:endParaRPr lang="en-CA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30-D753-4E81-B9B3-D505EE818FB2}" type="slidenum">
              <a:rPr lang="en-CA" smtClean="0"/>
              <a:t>9</a:t>
            </a:fld>
            <a:endParaRPr lang="en-CA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022411"/>
              </p:ext>
            </p:extLst>
          </p:nvPr>
        </p:nvGraphicFramePr>
        <p:xfrm>
          <a:off x="533400" y="2057400"/>
          <a:ext cx="7852345" cy="3031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Worksheet" r:id="rId4" imgW="7515273" imgH="1743191" progId="Excel.Sheet.12">
                  <p:embed/>
                </p:oleObj>
              </mc:Choice>
              <mc:Fallback>
                <p:oleObj name="Worksheet" r:id="rId4" imgW="7515273" imgH="17431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2057400"/>
                        <a:ext cx="7852345" cy="3031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70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DSB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TDSB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6296</TotalTime>
  <Words>1393</Words>
  <Application>Microsoft Office PowerPoint</Application>
  <PresentationFormat>On-screen Show (4:3)</PresentationFormat>
  <Paragraphs>361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TDSB</vt:lpstr>
      <vt:lpstr>Worksheet</vt:lpstr>
      <vt:lpstr>  Balancing the 2015-2016 Operating Budget  Ward Forum Presentation </vt:lpstr>
      <vt:lpstr>Introduction</vt:lpstr>
      <vt:lpstr>The Years of Action 2013-2017</vt:lpstr>
      <vt:lpstr>Profile</vt:lpstr>
      <vt:lpstr>Operating vs. Capital Budgets</vt:lpstr>
      <vt:lpstr>Simplified Budget Process for 2015-16</vt:lpstr>
      <vt:lpstr>Enrolment Trends</vt:lpstr>
      <vt:lpstr>Elementary Day School Enrolment  (Head Count)</vt:lpstr>
      <vt:lpstr>Secondary Enrolment</vt:lpstr>
      <vt:lpstr>Operating Expenditure Plan</vt:lpstr>
      <vt:lpstr>Operating Expenditure Plan</vt:lpstr>
      <vt:lpstr>Budget Assumptions</vt:lpstr>
      <vt:lpstr>Budget Risks</vt:lpstr>
      <vt:lpstr>2015-2016 Projected Revenues Changes</vt:lpstr>
      <vt:lpstr>2015-2016 Projected Expenditures Changes</vt:lpstr>
      <vt:lpstr>Projected Financial Forecast</vt:lpstr>
      <vt:lpstr>2014-2015 Options to Balance</vt:lpstr>
      <vt:lpstr>Proposed Options to Balance for 2015-16</vt:lpstr>
      <vt:lpstr>Budget Reductions Required in Prior Years</vt:lpstr>
      <vt:lpstr>Operating Budget – Next Steps</vt:lpstr>
      <vt:lpstr> </vt:lpstr>
      <vt:lpstr>Overview – The Context </vt:lpstr>
      <vt:lpstr> </vt:lpstr>
      <vt:lpstr>Ageing Schools  Need for Renewal</vt:lpstr>
      <vt:lpstr>The Renewal Challenge</vt:lpstr>
      <vt:lpstr>The Growth Challenge</vt:lpstr>
      <vt:lpstr>The Growth Challenge</vt:lpstr>
      <vt:lpstr>The Growth Challenge</vt:lpstr>
      <vt:lpstr>The Growth Challenge</vt:lpstr>
      <vt:lpstr>Choosing the Right Approach</vt:lpstr>
      <vt:lpstr>Choosing the Right Approach</vt:lpstr>
      <vt:lpstr>Choosing the Right Approach</vt:lpstr>
      <vt:lpstr>Choosing the Right Approach</vt:lpstr>
      <vt:lpstr>Choosing the Right Approach</vt:lpstr>
      <vt:lpstr>Choosing the Right Approach</vt:lpstr>
      <vt:lpstr>Questions?</vt:lpstr>
      <vt:lpstr>PowerPoint Presentation</vt:lpstr>
    </vt:vector>
  </TitlesOfParts>
  <Company>Toronto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Balance 2013-14</dc:title>
  <dc:creator>eucuser</dc:creator>
  <cp:lastModifiedBy>Arias, Josellyn</cp:lastModifiedBy>
  <cp:revision>416</cp:revision>
  <cp:lastPrinted>2015-02-12T20:51:41Z</cp:lastPrinted>
  <dcterms:created xsi:type="dcterms:W3CDTF">2013-02-21T00:07:37Z</dcterms:created>
  <dcterms:modified xsi:type="dcterms:W3CDTF">2015-02-12T21:14:58Z</dcterms:modified>
</cp:coreProperties>
</file>