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handoutMasterIdLst>
    <p:handoutMasterId r:id="rId30"/>
  </p:handoutMasterIdLst>
  <p:sldIdLst>
    <p:sldId id="266" r:id="rId5"/>
    <p:sldId id="258" r:id="rId6"/>
    <p:sldId id="268" r:id="rId7"/>
    <p:sldId id="269" r:id="rId8"/>
    <p:sldId id="270" r:id="rId9"/>
    <p:sldId id="271"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67"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B60AF"/>
    <a:srgbClr val="F07B05"/>
    <a:srgbClr val="72C267"/>
    <a:srgbClr val="99FF66"/>
    <a:srgbClr val="CCFF99"/>
    <a:srgbClr val="FFCC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55" autoAdjust="0"/>
    <p:restoredTop sz="86402" autoAdjust="0"/>
  </p:normalViewPr>
  <p:slideViewPr>
    <p:cSldViewPr>
      <p:cViewPr varScale="1">
        <p:scale>
          <a:sx n="89" d="100"/>
          <a:sy n="89" d="100"/>
        </p:scale>
        <p:origin x="-1181" y="-67"/>
      </p:cViewPr>
      <p:guideLst>
        <p:guide orient="horz" pos="2160"/>
        <p:guide pos="2880"/>
      </p:guideLst>
    </p:cSldViewPr>
  </p:slideViewPr>
  <p:outlineViewPr>
    <p:cViewPr>
      <p:scale>
        <a:sx n="33" d="100"/>
        <a:sy n="33" d="100"/>
      </p:scale>
      <p:origin x="264" y="0"/>
    </p:cViewPr>
  </p:outlineViewPr>
  <p:notesTextViewPr>
    <p:cViewPr>
      <p:scale>
        <a:sx n="1" d="1"/>
        <a:sy n="1" d="1"/>
      </p:scale>
      <p:origin x="0" y="0"/>
    </p:cViewPr>
  </p:notesTextViewPr>
  <p:sorterViewPr>
    <p:cViewPr>
      <p:scale>
        <a:sx n="100" d="100"/>
        <a:sy n="100" d="100"/>
      </p:scale>
      <p:origin x="0" y="74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4899"/>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9" y="0"/>
            <a:ext cx="3038475" cy="464899"/>
          </a:xfrm>
          <a:prstGeom prst="rect">
            <a:avLst/>
          </a:prstGeom>
        </p:spPr>
        <p:txBody>
          <a:bodyPr vert="horz" lIns="91440" tIns="45720" rIns="91440" bIns="45720" rtlCol="0"/>
          <a:lstStyle>
            <a:lvl1pPr algn="r">
              <a:defRPr sz="1200"/>
            </a:lvl1pPr>
          </a:lstStyle>
          <a:p>
            <a:fld id="{E6D7E007-F693-48DD-A747-4CDC4856422C}" type="datetimeFigureOut">
              <a:rPr lang="en-CA" smtClean="0"/>
              <a:pPr/>
              <a:t>03/10/2016</a:t>
            </a:fld>
            <a:endParaRPr lang="en-CA"/>
          </a:p>
        </p:txBody>
      </p:sp>
      <p:sp>
        <p:nvSpPr>
          <p:cNvPr id="4" name="Footer Placeholder 3"/>
          <p:cNvSpPr>
            <a:spLocks noGrp="1"/>
          </p:cNvSpPr>
          <p:nvPr>
            <p:ph type="ftr" sz="quarter" idx="2"/>
          </p:nvPr>
        </p:nvSpPr>
        <p:spPr>
          <a:xfrm>
            <a:off x="0" y="8829930"/>
            <a:ext cx="3038475" cy="464899"/>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9" y="8829930"/>
            <a:ext cx="3038475" cy="464899"/>
          </a:xfrm>
          <a:prstGeom prst="rect">
            <a:avLst/>
          </a:prstGeom>
        </p:spPr>
        <p:txBody>
          <a:bodyPr vert="horz" lIns="91440" tIns="45720" rIns="91440" bIns="45720" rtlCol="0" anchor="b"/>
          <a:lstStyle>
            <a:lvl1pPr algn="r">
              <a:defRPr sz="1200"/>
            </a:lvl1pPr>
          </a:lstStyle>
          <a:p>
            <a:fld id="{B08A975D-7348-4162-9AFA-4B2C97BC8038}" type="slidenum">
              <a:rPr lang="en-CA" smtClean="0"/>
              <a:pPr/>
              <a:t>‹#›</a:t>
            </a:fld>
            <a:endParaRPr lang="en-CA"/>
          </a:p>
        </p:txBody>
      </p:sp>
    </p:spTree>
    <p:extLst>
      <p:ext uri="{BB962C8B-B14F-4D97-AF65-F5344CB8AC3E}">
        <p14:creationId xmlns:p14="http://schemas.microsoft.com/office/powerpoint/2010/main" val="2346221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49B59A5-4548-4B1B-B9D8-29AB22327989}" type="datetimeFigureOut">
              <a:rPr lang="en-CA" smtClean="0"/>
              <a:t>03/10/2016</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8F2D6C7-BEEF-4A64-BC46-79C361329772}" type="slidenum">
              <a:rPr lang="en-CA" smtClean="0"/>
              <a:t>‹#›</a:t>
            </a:fld>
            <a:endParaRPr lang="en-CA"/>
          </a:p>
        </p:txBody>
      </p:sp>
    </p:spTree>
    <p:extLst>
      <p:ext uri="{BB962C8B-B14F-4D97-AF65-F5344CB8AC3E}">
        <p14:creationId xmlns:p14="http://schemas.microsoft.com/office/powerpoint/2010/main" val="211975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a:srcRect/>
          <a:stretch>
            <a:fillRect/>
          </a:stretch>
        </p:blipFill>
        <p:spPr bwMode="auto">
          <a:xfrm>
            <a:off x="0" y="5715000"/>
            <a:ext cx="9144000" cy="152400"/>
          </a:xfrm>
          <a:prstGeom prst="rect">
            <a:avLst/>
          </a:prstGeom>
          <a:solidFill>
            <a:srgbClr val="FFCC00"/>
          </a:solidFill>
          <a:ln w="9525">
            <a:noFill/>
            <a:miter lim="800000"/>
            <a:headEnd/>
            <a:tailEnd/>
          </a:ln>
        </p:spPr>
      </p:pic>
      <p:sp>
        <p:nvSpPr>
          <p:cNvPr id="12" name="Rectangle 11"/>
          <p:cNvSpPr/>
          <p:nvPr userDrawn="1"/>
        </p:nvSpPr>
        <p:spPr>
          <a:xfrm>
            <a:off x="0" y="5791200"/>
            <a:ext cx="9144000" cy="1066800"/>
          </a:xfrm>
          <a:prstGeom prst="rect">
            <a:avLst/>
          </a:prstGeom>
          <a:solidFill>
            <a:srgbClr val="3B60AF"/>
          </a:solidFill>
          <a:ln>
            <a:noFill/>
          </a:ln>
          <a:scene3d>
            <a:camera prst="orthographicFront">
              <a:rot lat="0" lon="0" rev="0"/>
            </a:camera>
            <a:lightRig rig="glow" dir="tl">
              <a:rot lat="0" lon="0" rev="1800000"/>
            </a:lightRig>
          </a:scene3d>
          <a:sp3d prstMaterial="dkEdge">
            <a:extrusionClr>
              <a:schemeClr val="bg1"/>
            </a:extrusionClr>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0" y="0"/>
            <a:ext cx="9144000" cy="6477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DSB_Circle_Colour_shadow.png"/>
          <p:cNvPicPr>
            <a:picLocks noChangeAspect="1"/>
          </p:cNvPicPr>
          <p:nvPr userDrawn="1"/>
        </p:nvPicPr>
        <p:blipFill>
          <a:blip r:embed="rId3"/>
          <a:stretch>
            <a:fillRect/>
          </a:stretch>
        </p:blipFill>
        <p:spPr>
          <a:xfrm>
            <a:off x="2686516" y="1371600"/>
            <a:ext cx="3409484" cy="33528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5638800"/>
            <a:ext cx="9144000" cy="152400"/>
          </a:xfrm>
          <a:prstGeom prst="rect">
            <a:avLst/>
          </a:prstGeom>
          <a:solidFill>
            <a:srgbClr val="3B60AF"/>
          </a:solidFill>
          <a:ln>
            <a:noFill/>
          </a:ln>
          <a:scene3d>
            <a:camera prst="orthographicFront">
              <a:rot lat="0" lon="0" rev="0"/>
            </a:camera>
            <a:lightRig rig="glow" dir="tl">
              <a:rot lat="0" lon="0" rev="1800000"/>
            </a:lightRig>
          </a:scene3d>
          <a:sp3d prstMaterial="dkEdge">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0" y="0"/>
            <a:ext cx="9144000" cy="6477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2"/>
          <p:cNvSpPr>
            <a:spLocks noGrp="1"/>
          </p:cNvSpPr>
          <p:nvPr>
            <p:ph idx="1"/>
          </p:nvPr>
        </p:nvSpPr>
        <p:spPr>
          <a:xfrm>
            <a:off x="457200" y="1828800"/>
            <a:ext cx="8229600" cy="17525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itle Placeholder 1"/>
          <p:cNvSpPr>
            <a:spLocks noGrp="1"/>
          </p:cNvSpPr>
          <p:nvPr>
            <p:ph type="title"/>
          </p:nvPr>
        </p:nvSpPr>
        <p:spPr>
          <a:xfrm>
            <a:off x="426128" y="609600"/>
            <a:ext cx="8260672" cy="1039427"/>
          </a:xfrm>
          <a:prstGeom prst="rect">
            <a:avLst/>
          </a:prstGeom>
        </p:spPr>
        <p:txBody>
          <a:bodyPr vert="horz" lIns="91440" tIns="45720" rIns="91440" bIns="45720" rtlCol="0" anchor="ctr">
            <a:normAutofit/>
          </a:bodyPr>
          <a:lstStyle>
            <a:lvl1pPr>
              <a:defRPr cap="none" baseline="0"/>
            </a:lvl1pPr>
          </a:lstStyle>
          <a:p>
            <a:r>
              <a:rPr lang="en-US" smtClean="0"/>
              <a:t>Click to edit Master title style</a:t>
            </a:r>
            <a:endParaRPr lang="en-US" dirty="0"/>
          </a:p>
        </p:txBody>
      </p:sp>
      <p:pic>
        <p:nvPicPr>
          <p:cNvPr id="6" name="Picture 4"/>
          <p:cNvPicPr>
            <a:picLocks noChangeAspect="1"/>
          </p:cNvPicPr>
          <p:nvPr userDrawn="1"/>
        </p:nvPicPr>
        <p:blipFill>
          <a:blip r:embed="rId2"/>
          <a:srcRect/>
          <a:stretch>
            <a:fillRect/>
          </a:stretch>
        </p:blipFill>
        <p:spPr bwMode="auto">
          <a:xfrm>
            <a:off x="0" y="5715000"/>
            <a:ext cx="9144000" cy="1143000"/>
          </a:xfrm>
          <a:prstGeom prst="rect">
            <a:avLst/>
          </a:prstGeom>
          <a:solidFill>
            <a:srgbClr val="FFCC00"/>
          </a:solidFill>
          <a:ln w="9525">
            <a:noFill/>
            <a:miter lim="800000"/>
            <a:headEnd/>
            <a:tailEnd/>
          </a:ln>
        </p:spPr>
      </p:pic>
      <p:pic>
        <p:nvPicPr>
          <p:cNvPr id="7" name="Picture 6" descr="TDSB_Circle_Colour_shadow.png"/>
          <p:cNvPicPr>
            <a:picLocks noChangeAspect="1"/>
          </p:cNvPicPr>
          <p:nvPr userDrawn="1"/>
        </p:nvPicPr>
        <p:blipFill>
          <a:blip r:embed="rId3"/>
          <a:stretch>
            <a:fillRect/>
          </a:stretch>
        </p:blipFill>
        <p:spPr>
          <a:xfrm>
            <a:off x="4020565" y="5715000"/>
            <a:ext cx="1084835" cy="10668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a:off x="304800" y="228600"/>
            <a:ext cx="8534400" cy="381000"/>
          </a:xfrm>
          <a:prstGeom prst="rect">
            <a:avLst/>
          </a:prstGeom>
          <a:solidFill>
            <a:srgbClr val="3B60AF"/>
          </a:solidFill>
          <a:ln>
            <a:noFill/>
          </a:ln>
          <a:scene3d>
            <a:camera prst="orthographicFront">
              <a:rot lat="0" lon="0" rev="0"/>
            </a:camera>
            <a:lightRig rig="glow" dir="tl">
              <a:rot lat="0" lon="0" rev="1800000"/>
            </a:lightRig>
          </a:scene3d>
          <a:sp3d prstMaterial="dkEdge">
            <a:extrusionClr>
              <a:schemeClr val="bg1"/>
            </a:extrusionClr>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cap="none"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381000" y="6324600"/>
            <a:ext cx="609600" cy="304800"/>
          </a:xfrm>
        </p:spPr>
        <p:txBody>
          <a:bodyPr/>
          <a:lstStyle>
            <a:lvl1pPr algn="l">
              <a:defRPr>
                <a:solidFill>
                  <a:schemeClr val="bg1"/>
                </a:solidFill>
              </a:defRPr>
            </a:lvl1pPr>
          </a:lstStyle>
          <a:p>
            <a:fld id="{A313F930-D753-4E81-B9B3-D505EE818FB2}" type="slidenum">
              <a:rPr lang="en-CA" smtClean="0"/>
              <a:pPr/>
              <a:t>‹#›</a:t>
            </a:fld>
            <a:endParaRPr lang="en-CA" dirty="0"/>
          </a:p>
        </p:txBody>
      </p:sp>
      <p:sp>
        <p:nvSpPr>
          <p:cNvPr id="9" name="Content Placeholder 8"/>
          <p:cNvSpPr>
            <a:spLocks noGrp="1"/>
          </p:cNvSpPr>
          <p:nvPr>
            <p:ph sz="quarter" idx="13" hasCustomPrompt="1"/>
          </p:nvPr>
        </p:nvSpPr>
        <p:spPr>
          <a:xfrm>
            <a:off x="304800" y="228600"/>
            <a:ext cx="8077200" cy="304800"/>
          </a:xfrm>
        </p:spPr>
        <p:txBody>
          <a:bodyPr>
            <a:noAutofit/>
          </a:bodyPr>
          <a:lstStyle>
            <a:lvl1pPr marL="114300" indent="0">
              <a:buFontTx/>
              <a:buNone/>
              <a:defRPr sz="1600" b="1" i="0" baseline="0">
                <a:solidFill>
                  <a:schemeClr val="bg1"/>
                </a:solidFill>
              </a:defRPr>
            </a:lvl1pPr>
          </a:lstStyle>
          <a:p>
            <a:pPr lvl="0"/>
            <a:r>
              <a:rPr lang="en-US" dirty="0" smtClean="0"/>
              <a:t>Edit section info</a:t>
            </a:r>
            <a:endParaRPr lang="en-CA"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Rectangle 14"/>
          <p:cNvSpPr/>
          <p:nvPr userDrawn="1"/>
        </p:nvSpPr>
        <p:spPr>
          <a:xfrm>
            <a:off x="304800" y="228600"/>
            <a:ext cx="8534400" cy="381000"/>
          </a:xfrm>
          <a:prstGeom prst="rect">
            <a:avLst/>
          </a:prstGeom>
          <a:solidFill>
            <a:srgbClr val="72C267"/>
          </a:solidFill>
          <a:ln>
            <a:noFill/>
          </a:ln>
          <a:scene3d>
            <a:camera prst="orthographicFront">
              <a:rot lat="0" lon="0" rev="0"/>
            </a:camera>
            <a:lightRig rig="glow" dir="tl">
              <a:rot lat="0" lon="0" rev="1800000"/>
            </a:lightRig>
          </a:scene3d>
          <a:sp3d prstMaterial="dkEdge">
            <a:extrusionClr>
              <a:schemeClr val="bg1"/>
            </a:extrusionClr>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426128" y="609600"/>
            <a:ext cx="8260672" cy="1039427"/>
          </a:xfrm>
        </p:spPr>
        <p:txBody>
          <a:bodyPr/>
          <a:lstStyle>
            <a:lvl1pPr>
              <a:defRPr cap="none" baseline="0"/>
            </a:lvl1pPr>
          </a:lstStyle>
          <a:p>
            <a:r>
              <a:rPr lang="en-US" smtClean="0"/>
              <a:t>Click to edit Master title style</a:t>
            </a:r>
            <a:endParaRPr lang="en-US" dirty="0"/>
          </a:p>
        </p:txBody>
      </p:sp>
      <p:sp>
        <p:nvSpPr>
          <p:cNvPr id="10" name="Content Placeholder 2"/>
          <p:cNvSpPr>
            <a:spLocks noGrp="1"/>
          </p:cNvSpPr>
          <p:nvPr>
            <p:ph idx="1"/>
          </p:nvPr>
        </p:nvSpPr>
        <p:spPr>
          <a:xfrm>
            <a:off x="457200" y="1752601"/>
            <a:ext cx="396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2"/>
          <p:cNvSpPr>
            <a:spLocks noGrp="1"/>
          </p:cNvSpPr>
          <p:nvPr>
            <p:ph idx="13"/>
          </p:nvPr>
        </p:nvSpPr>
        <p:spPr>
          <a:xfrm>
            <a:off x="4720856" y="1752601"/>
            <a:ext cx="396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8"/>
          <p:cNvSpPr>
            <a:spLocks noGrp="1"/>
          </p:cNvSpPr>
          <p:nvPr>
            <p:ph sz="quarter" idx="14" hasCustomPrompt="1"/>
          </p:nvPr>
        </p:nvSpPr>
        <p:spPr>
          <a:xfrm>
            <a:off x="228600" y="228600"/>
            <a:ext cx="5715000" cy="304800"/>
          </a:xfrm>
        </p:spPr>
        <p:txBody>
          <a:bodyPr>
            <a:noAutofit/>
          </a:bodyPr>
          <a:lstStyle>
            <a:lvl1pPr marL="114300" indent="0">
              <a:buFontTx/>
              <a:buNone/>
              <a:defRPr sz="1600" b="1" i="0" baseline="0">
                <a:solidFill>
                  <a:schemeClr val="bg1"/>
                </a:solidFill>
              </a:defRPr>
            </a:lvl1pPr>
          </a:lstStyle>
          <a:p>
            <a:pPr lvl="0"/>
            <a:r>
              <a:rPr lang="en-US" dirty="0" smtClean="0"/>
              <a:t>Edit section info</a:t>
            </a:r>
            <a:endParaRPr lang="en-CA" dirty="0"/>
          </a:p>
        </p:txBody>
      </p:sp>
      <p:sp>
        <p:nvSpPr>
          <p:cNvPr id="14" name="Slide Number Placeholder 5"/>
          <p:cNvSpPr>
            <a:spLocks noGrp="1"/>
          </p:cNvSpPr>
          <p:nvPr>
            <p:ph type="sldNum" sz="quarter" idx="12"/>
          </p:nvPr>
        </p:nvSpPr>
        <p:spPr>
          <a:xfrm>
            <a:off x="381000" y="6324600"/>
            <a:ext cx="609600" cy="304800"/>
          </a:xfrm>
        </p:spPr>
        <p:txBody>
          <a:bodyPr/>
          <a:lstStyle>
            <a:lvl1pPr algn="l">
              <a:defRPr>
                <a:solidFill>
                  <a:schemeClr val="bg1"/>
                </a:solidFill>
              </a:defRPr>
            </a:lvl1pPr>
          </a:lstStyle>
          <a:p>
            <a:fld id="{A313F930-D753-4E81-B9B3-D505EE818FB2}" type="slidenum">
              <a:rPr lang="en-CA" smtClean="0"/>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426128" y="2590800"/>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381000" y="6324600"/>
            <a:ext cx="609600" cy="304800"/>
          </a:xfrm>
        </p:spPr>
        <p:txBody>
          <a:bodyPr/>
          <a:lstStyle>
            <a:lvl1pPr algn="l">
              <a:defRPr>
                <a:solidFill>
                  <a:schemeClr val="bg1"/>
                </a:solidFill>
              </a:defRPr>
            </a:lvl1pPr>
          </a:lstStyle>
          <a:p>
            <a:fld id="{A313F930-D753-4E81-B9B3-D505EE818FB2}" type="slidenum">
              <a:rPr lang="en-CA" smtClean="0"/>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a:off x="0" y="0"/>
            <a:ext cx="9144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12"/>
          </p:nvPr>
        </p:nvSpPr>
        <p:spPr>
          <a:xfrm>
            <a:off x="381000" y="6324600"/>
            <a:ext cx="609600" cy="304800"/>
          </a:xfrm>
        </p:spPr>
        <p:txBody>
          <a:bodyPr/>
          <a:lstStyle>
            <a:lvl1pPr algn="l">
              <a:defRPr>
                <a:solidFill>
                  <a:schemeClr val="bg1"/>
                </a:solidFill>
              </a:defRPr>
            </a:lvl1pPr>
          </a:lstStyle>
          <a:p>
            <a:fld id="{A313F930-D753-4E81-B9B3-D505EE818FB2}" type="slidenum">
              <a:rPr lang="en-CA" smtClean="0"/>
              <a:pPr/>
              <a:t>‹#›</a:t>
            </a:fld>
            <a:endParaRPr lang="en-CA"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No Foot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381000" y="6324600"/>
            <a:ext cx="609600" cy="304800"/>
          </a:xfrm>
        </p:spPr>
        <p:txBody>
          <a:bodyPr/>
          <a:lstStyle>
            <a:lvl1pPr algn="l">
              <a:defRPr>
                <a:solidFill>
                  <a:schemeClr val="tx1"/>
                </a:solidFill>
              </a:defRPr>
            </a:lvl1pPr>
          </a:lstStyle>
          <a:p>
            <a:fld id="{A313F930-D753-4E81-B9B3-D505EE818FB2}" type="slidenum">
              <a:rPr lang="en-CA" smtClean="0"/>
              <a:pPr/>
              <a:t>‹#›</a:t>
            </a:fld>
            <a:endParaRPr lang="en-CA" dirty="0"/>
          </a:p>
        </p:txBody>
      </p:sp>
    </p:spTree>
    <p:extLst>
      <p:ext uri="{BB962C8B-B14F-4D97-AF65-F5344CB8AC3E}">
        <p14:creationId xmlns:p14="http://schemas.microsoft.com/office/powerpoint/2010/main" val="33256180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0"/>
            <a:ext cx="9144000" cy="6858000"/>
          </a:xfrm>
          <a:prstGeom prst="rect">
            <a:avLst/>
          </a:prstGeom>
          <a:solidFill>
            <a:srgbClr val="3B60A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B60AC"/>
              </a:solidFill>
            </a:endParaRPr>
          </a:p>
        </p:txBody>
      </p:sp>
      <p:pic>
        <p:nvPicPr>
          <p:cNvPr id="5" name="Picture 4" descr="TDSB_Circle_Colour_shadow.png"/>
          <p:cNvPicPr>
            <a:picLocks noChangeAspect="1"/>
          </p:cNvPicPr>
          <p:nvPr userDrawn="1"/>
        </p:nvPicPr>
        <p:blipFill>
          <a:blip r:embed="rId2"/>
          <a:stretch>
            <a:fillRect/>
          </a:stretch>
        </p:blipFill>
        <p:spPr>
          <a:xfrm>
            <a:off x="3032541" y="1828800"/>
            <a:ext cx="2944554" cy="2895600"/>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82296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924800" y="152400"/>
            <a:ext cx="1066800" cy="329092"/>
          </a:xfrm>
          <a:prstGeom prst="rect">
            <a:avLst/>
          </a:prstGeom>
        </p:spPr>
        <p:txBody>
          <a:bodyPr vert="horz" lIns="91440" tIns="45720" rIns="91440" bIns="0" rtlCol="0" anchor="b" anchorCtr="1"/>
          <a:lstStyle>
            <a:lvl1pPr algn="r">
              <a:defRPr sz="1200" baseline="0">
                <a:solidFill>
                  <a:schemeClr val="tx1"/>
                </a:solidFill>
              </a:defRPr>
            </a:lvl1pPr>
          </a:lstStyle>
          <a:p>
            <a:fld id="{A313F930-D753-4E81-B9B3-D505EE818FB2}" type="slidenum">
              <a:rPr lang="en-CA" smtClean="0"/>
              <a:pPr/>
              <a:t>‹#›</a:t>
            </a:fld>
            <a:endParaRPr lang="en-CA" dirty="0"/>
          </a:p>
        </p:txBody>
      </p:sp>
      <p:sp>
        <p:nvSpPr>
          <p:cNvPr id="2" name="Title Placeholder 1"/>
          <p:cNvSpPr>
            <a:spLocks noGrp="1"/>
          </p:cNvSpPr>
          <p:nvPr>
            <p:ph type="title"/>
          </p:nvPr>
        </p:nvSpPr>
        <p:spPr>
          <a:xfrm>
            <a:off x="426128" y="609600"/>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8" name="Picture 7" descr="Footer_4CBar-01.png"/>
          <p:cNvPicPr>
            <a:picLocks noChangeAspect="1"/>
          </p:cNvPicPr>
          <p:nvPr userDrawn="1"/>
        </p:nvPicPr>
        <p:blipFill>
          <a:blip r:embed="rId10"/>
          <a:stretch>
            <a:fillRect/>
          </a:stretch>
        </p:blipFill>
        <p:spPr>
          <a:xfrm>
            <a:off x="106328" y="6096000"/>
            <a:ext cx="9037672" cy="7620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61" r:id="rId2"/>
    <p:sldLayoutId id="2147483662" r:id="rId3"/>
    <p:sldLayoutId id="2147483664" r:id="rId4"/>
    <p:sldLayoutId id="2147483663" r:id="rId5"/>
    <p:sldLayoutId id="2147483667" r:id="rId6"/>
    <p:sldLayoutId id="2147483672" r:id="rId7"/>
    <p:sldLayoutId id="2147483669" r:id="rId8"/>
  </p:sldLayoutIdLst>
  <p:timing>
    <p:tnLst>
      <p:par>
        <p:cTn id="1" dur="indefinite" restart="never" nodeType="tmRoot"/>
      </p:par>
    </p:tnLst>
  </p:timing>
  <p:hf sldNum="0" hdr="0" dt="0"/>
  <p:txStyles>
    <p:titleStyle>
      <a:lvl1pPr algn="ctr" defTabSz="914400" rtl="0" eaLnBrk="1" latinLnBrk="0" hangingPunct="1">
        <a:spcBef>
          <a:spcPct val="0"/>
        </a:spcBef>
        <a:buNone/>
        <a:defRPr sz="3500" kern="1200" cap="none" baseline="0">
          <a:solidFill>
            <a:schemeClr val="tx1"/>
          </a:solidFill>
          <a:latin typeface="+mj-lt"/>
          <a:ea typeface="+mj-ea"/>
          <a:cs typeface="+mj-cs"/>
        </a:defRPr>
      </a:lvl1pPr>
    </p:titleStyle>
    <p:bodyStyle>
      <a:lvl1pPr marL="342900" indent="-228600" algn="l" defTabSz="914400" rtl="0" eaLnBrk="1" latinLnBrk="0" hangingPunct="1">
        <a:spcBef>
          <a:spcPct val="20000"/>
        </a:spcBef>
        <a:buClr>
          <a:schemeClr val="tx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tx1"/>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tx1"/>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tx1"/>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dsb.on.ca/Community/Howtogetinvolved/Schoolcouncils.aspx"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oursite.tdsb.on.ca/org/DOM/pages/Grants.aspx" TargetMode="External"/><Relationship Id="rId2" Type="http://schemas.openxmlformats.org/officeDocument/2006/relationships/hyperlink" Target="http://www.edu.gov.on.ca/"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www.torontopiac.com/"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b="1" dirty="0" smtClean="0"/>
              <a:t/>
            </a:r>
            <a:br>
              <a:rPr lang="en-CA" b="1" dirty="0" smtClean="0"/>
            </a:br>
            <a:r>
              <a:rPr lang="en-CA" b="1" dirty="0"/>
              <a:t>W</a:t>
            </a:r>
            <a:r>
              <a:rPr lang="en-CA" b="1" dirty="0" smtClean="0"/>
              <a:t>ard 10 </a:t>
            </a:r>
            <a:r>
              <a:rPr lang="en-CA" sz="4000" b="1" i="1" dirty="0" smtClean="0"/>
              <a:t>School Council Presentation</a:t>
            </a:r>
            <a:r>
              <a:rPr lang="en-CA" i="1" dirty="0"/>
              <a:t/>
            </a:r>
            <a:br>
              <a:rPr lang="en-CA" i="1" dirty="0"/>
            </a:br>
            <a:endParaRPr lang="en-US" i="1" dirty="0"/>
          </a:p>
        </p:txBody>
      </p:sp>
      <p:sp>
        <p:nvSpPr>
          <p:cNvPr id="5" name="Content Placeholder 4"/>
          <p:cNvSpPr>
            <a:spLocks noGrp="1"/>
          </p:cNvSpPr>
          <p:nvPr>
            <p:ph idx="1"/>
          </p:nvPr>
        </p:nvSpPr>
        <p:spPr>
          <a:xfrm>
            <a:off x="457200" y="2514600"/>
            <a:ext cx="8229600" cy="1752599"/>
          </a:xfrm>
        </p:spPr>
        <p:txBody>
          <a:bodyPr>
            <a:normAutofit fontScale="77500" lnSpcReduction="20000"/>
          </a:bodyPr>
          <a:lstStyle/>
          <a:p>
            <a:pPr marL="114300" indent="0" algn="ctr">
              <a:buNone/>
            </a:pPr>
            <a:r>
              <a:rPr lang="fr-FR" dirty="0" smtClean="0"/>
              <a:t>Presented by: </a:t>
            </a:r>
          </a:p>
          <a:p>
            <a:pPr marL="114300" indent="0">
              <a:buNone/>
            </a:pPr>
            <a:endParaRPr lang="fr-FR" dirty="0" smtClean="0"/>
          </a:p>
          <a:p>
            <a:pPr marL="114300" indent="0">
              <a:buNone/>
            </a:pPr>
            <a:r>
              <a:rPr lang="fr-FR" dirty="0" smtClean="0"/>
              <a:t>Parent &amp; Community Engagement </a:t>
            </a:r>
            <a:r>
              <a:rPr lang="fr-FR" dirty="0"/>
              <a:t>Office (</a:t>
            </a:r>
            <a:r>
              <a:rPr lang="fr-FR" dirty="0" smtClean="0"/>
              <a:t>PCEO</a:t>
            </a:r>
            <a:r>
              <a:rPr lang="fr-FR" dirty="0"/>
              <a:t>) </a:t>
            </a:r>
          </a:p>
          <a:p>
            <a:pPr marL="114300" indent="0">
              <a:buNone/>
            </a:pPr>
            <a:r>
              <a:rPr lang="fr-FR" dirty="0">
                <a:hlinkClick r:id="rId2"/>
              </a:rPr>
              <a:t>http://</a:t>
            </a:r>
            <a:r>
              <a:rPr lang="fr-FR" dirty="0" smtClean="0">
                <a:hlinkClick r:id="rId2"/>
              </a:rPr>
              <a:t>www.tdsb.on.ca/Community/Howtogetinvolved/Schoolcouncils.aspx</a:t>
            </a:r>
            <a:r>
              <a:rPr lang="fr-FR" dirty="0" smtClean="0"/>
              <a:t>  </a:t>
            </a:r>
            <a:endParaRPr lang="fr-FR" dirty="0"/>
          </a:p>
          <a:p>
            <a:pPr marL="114300" indent="0">
              <a:buNone/>
            </a:pPr>
            <a:r>
              <a:rPr lang="fr-FR" dirty="0"/>
              <a:t>416 397-3529 </a:t>
            </a: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294573"/>
            <a:ext cx="2895600" cy="1295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4294573"/>
            <a:ext cx="3096651" cy="126728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200" kern="0" dirty="0">
                <a:solidFill>
                  <a:srgbClr val="000000"/>
                </a:solidFill>
                <a:latin typeface="+mn-lt"/>
                <a:cs typeface="Arial"/>
              </a:rPr>
              <a:t>By-laws</a:t>
            </a:r>
            <a:endParaRPr lang="en-CA" sz="3200" dirty="0">
              <a:latin typeface="+mn-lt"/>
            </a:endParaRPr>
          </a:p>
        </p:txBody>
      </p:sp>
      <p:sp>
        <p:nvSpPr>
          <p:cNvPr id="3" name="Content Placeholder 2"/>
          <p:cNvSpPr>
            <a:spLocks noGrp="1"/>
          </p:cNvSpPr>
          <p:nvPr>
            <p:ph idx="1"/>
          </p:nvPr>
        </p:nvSpPr>
        <p:spPr>
          <a:xfrm>
            <a:off x="457200" y="1752601"/>
            <a:ext cx="8229600" cy="3352799"/>
          </a:xfrm>
        </p:spPr>
        <p:txBody>
          <a:bodyPr/>
          <a:lstStyle/>
          <a:p>
            <a:pPr marL="361950" lvl="1" indent="-180975" eaLnBrk="0" fontAlgn="base" hangingPunct="0">
              <a:lnSpc>
                <a:spcPct val="90000"/>
              </a:lnSpc>
              <a:spcAft>
                <a:spcPct val="0"/>
              </a:spcAft>
              <a:buClrTx/>
              <a:buNone/>
            </a:pPr>
            <a:r>
              <a:rPr lang="en-CA" altLang="en-US" sz="2400" kern="0" dirty="0">
                <a:solidFill>
                  <a:srgbClr val="000000"/>
                </a:solidFill>
                <a:cs typeface="Arial"/>
              </a:rPr>
              <a:t>Each School Council </a:t>
            </a:r>
            <a:r>
              <a:rPr lang="en-CA" altLang="en-US" sz="2400" i="1" u="sng" kern="0" dirty="0">
                <a:solidFill>
                  <a:srgbClr val="000000"/>
                </a:solidFill>
                <a:cs typeface="Arial"/>
              </a:rPr>
              <a:t>shall</a:t>
            </a:r>
            <a:r>
              <a:rPr lang="en-CA" altLang="en-US" sz="2400" kern="0" dirty="0">
                <a:solidFill>
                  <a:srgbClr val="000000"/>
                </a:solidFill>
                <a:cs typeface="Arial"/>
              </a:rPr>
              <a:t> </a:t>
            </a:r>
            <a:r>
              <a:rPr lang="en-CA" altLang="en-US" sz="2400" i="1" u="sng" kern="0" dirty="0">
                <a:solidFill>
                  <a:srgbClr val="000000"/>
                </a:solidFill>
                <a:cs typeface="Arial"/>
              </a:rPr>
              <a:t>make</a:t>
            </a:r>
            <a:r>
              <a:rPr lang="en-CA" altLang="en-US" sz="2400" kern="0" dirty="0">
                <a:solidFill>
                  <a:srgbClr val="000000"/>
                </a:solidFill>
                <a:cs typeface="Arial"/>
              </a:rPr>
              <a:t> the following by-laws:</a:t>
            </a:r>
          </a:p>
          <a:p>
            <a:pPr marL="361950" lvl="1" indent="-180975" eaLnBrk="0" fontAlgn="base" hangingPunct="0">
              <a:lnSpc>
                <a:spcPct val="90000"/>
              </a:lnSpc>
              <a:spcAft>
                <a:spcPct val="0"/>
              </a:spcAft>
              <a:buClrTx/>
              <a:buFontTx/>
              <a:buChar char="•"/>
            </a:pPr>
            <a:r>
              <a:rPr lang="en-CA" altLang="en-US" sz="2400" kern="0" dirty="0">
                <a:solidFill>
                  <a:srgbClr val="000000"/>
                </a:solidFill>
                <a:cs typeface="Arial"/>
              </a:rPr>
              <a:t>One governing </a:t>
            </a:r>
            <a:r>
              <a:rPr lang="en-CA" altLang="en-US" sz="2400" b="1" kern="0" dirty="0">
                <a:solidFill>
                  <a:srgbClr val="000000"/>
                </a:solidFill>
                <a:cs typeface="Arial"/>
              </a:rPr>
              <a:t>election procedures</a:t>
            </a:r>
            <a:r>
              <a:rPr lang="en-CA" altLang="en-US" sz="2400" kern="0" dirty="0">
                <a:solidFill>
                  <a:srgbClr val="000000"/>
                </a:solidFill>
                <a:cs typeface="Arial"/>
              </a:rPr>
              <a:t> and </a:t>
            </a:r>
            <a:r>
              <a:rPr lang="en-CA" altLang="en-US" sz="2400" b="1" kern="0" dirty="0">
                <a:solidFill>
                  <a:srgbClr val="000000"/>
                </a:solidFill>
                <a:cs typeface="Arial"/>
              </a:rPr>
              <a:t>filling of</a:t>
            </a:r>
            <a:r>
              <a:rPr lang="en-CA" altLang="en-US" sz="2400" kern="0" dirty="0">
                <a:solidFill>
                  <a:srgbClr val="000000"/>
                </a:solidFill>
                <a:cs typeface="Arial"/>
              </a:rPr>
              <a:t> </a:t>
            </a:r>
            <a:r>
              <a:rPr lang="en-CA" altLang="en-US" sz="2400" b="1" kern="0" dirty="0">
                <a:solidFill>
                  <a:srgbClr val="000000"/>
                </a:solidFill>
                <a:cs typeface="Arial"/>
              </a:rPr>
              <a:t>vacancies</a:t>
            </a:r>
            <a:r>
              <a:rPr lang="en-CA" altLang="en-US" sz="2400" kern="0" dirty="0">
                <a:solidFill>
                  <a:srgbClr val="000000"/>
                </a:solidFill>
                <a:cs typeface="Arial"/>
              </a:rPr>
              <a:t> in the membership of council;</a:t>
            </a:r>
          </a:p>
          <a:p>
            <a:pPr marL="361950" lvl="1" indent="-180975" eaLnBrk="0" fontAlgn="base" hangingPunct="0">
              <a:lnSpc>
                <a:spcPct val="90000"/>
              </a:lnSpc>
              <a:spcAft>
                <a:spcPct val="0"/>
              </a:spcAft>
              <a:buClrTx/>
              <a:buFontTx/>
              <a:buChar char="•"/>
            </a:pPr>
            <a:r>
              <a:rPr lang="en-CA" altLang="en-US" sz="2400" kern="0" dirty="0">
                <a:solidFill>
                  <a:srgbClr val="000000"/>
                </a:solidFill>
                <a:cs typeface="Arial"/>
              </a:rPr>
              <a:t>One establishing rules regarding participation in cases of </a:t>
            </a:r>
            <a:r>
              <a:rPr lang="en-CA" altLang="en-US" sz="2400" b="1" kern="0" dirty="0">
                <a:solidFill>
                  <a:srgbClr val="000000"/>
                </a:solidFill>
                <a:cs typeface="Arial"/>
              </a:rPr>
              <a:t>conflict of interest</a:t>
            </a:r>
            <a:r>
              <a:rPr lang="en-CA" altLang="en-US" sz="2400" kern="0" dirty="0">
                <a:solidFill>
                  <a:srgbClr val="000000"/>
                </a:solidFill>
                <a:cs typeface="Arial"/>
              </a:rPr>
              <a:t>.</a:t>
            </a:r>
          </a:p>
          <a:p>
            <a:pPr marL="361950" lvl="1" indent="-180975" eaLnBrk="0" fontAlgn="base" hangingPunct="0">
              <a:lnSpc>
                <a:spcPct val="90000"/>
              </a:lnSpc>
              <a:spcAft>
                <a:spcPct val="0"/>
              </a:spcAft>
              <a:buClrTx/>
              <a:buFontTx/>
              <a:buChar char="•"/>
            </a:pPr>
            <a:r>
              <a:rPr lang="en-CA" altLang="en-US" sz="2400" kern="0" dirty="0">
                <a:solidFill>
                  <a:srgbClr val="000000"/>
                </a:solidFill>
                <a:cs typeface="Arial"/>
              </a:rPr>
              <a:t>One defining, in accordance with TDSB policies, a </a:t>
            </a:r>
            <a:r>
              <a:rPr lang="en-CA" altLang="en-US" sz="2400" b="1" kern="0" dirty="0">
                <a:solidFill>
                  <a:srgbClr val="000000"/>
                </a:solidFill>
                <a:cs typeface="Arial"/>
              </a:rPr>
              <a:t>conflict resolution</a:t>
            </a:r>
            <a:r>
              <a:rPr lang="en-CA" altLang="en-US" sz="2400" kern="0" dirty="0">
                <a:solidFill>
                  <a:srgbClr val="000000"/>
                </a:solidFill>
                <a:cs typeface="Arial"/>
              </a:rPr>
              <a:t> process for internal School Council disputes.</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pic>
        <p:nvPicPr>
          <p:cNvPr id="4098" name="Picture 2" descr="C:\Users\091951\AppData\Local\Microsoft\Windows\Temporary Internet Files\Content.IE5\G1HRWS45\Abogado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334000"/>
            <a:ext cx="27432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534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200" kern="0" dirty="0">
                <a:solidFill>
                  <a:srgbClr val="000000"/>
                </a:solidFill>
                <a:latin typeface="+mn-lt"/>
                <a:cs typeface="Arial"/>
              </a:rPr>
              <a:t>Elections</a:t>
            </a:r>
            <a:endParaRPr lang="en-CA" sz="3200" dirty="0">
              <a:latin typeface="+mn-lt"/>
            </a:endParaRPr>
          </a:p>
        </p:txBody>
      </p:sp>
      <p:sp>
        <p:nvSpPr>
          <p:cNvPr id="3" name="Content Placeholder 2"/>
          <p:cNvSpPr>
            <a:spLocks noGrp="1"/>
          </p:cNvSpPr>
          <p:nvPr>
            <p:ph idx="1"/>
          </p:nvPr>
        </p:nvSpPr>
        <p:spPr/>
        <p:txBody>
          <a:bodyPr>
            <a:normAutofit/>
          </a:bodyPr>
          <a:lstStyle/>
          <a:p>
            <a:pPr lvl="0" indent="-342900" eaLnBrk="0" fontAlgn="base" hangingPunct="0">
              <a:spcAft>
                <a:spcPct val="0"/>
              </a:spcAft>
              <a:buClrTx/>
              <a:buFontTx/>
              <a:buChar char="•"/>
            </a:pPr>
            <a:r>
              <a:rPr lang="en-CA" altLang="en-US" kern="0" dirty="0">
                <a:solidFill>
                  <a:srgbClr val="000000"/>
                </a:solidFill>
                <a:cs typeface="Arial"/>
              </a:rPr>
              <a:t>Election must be held within 30 days from the first school day in September.</a:t>
            </a:r>
          </a:p>
          <a:p>
            <a:pPr lvl="0" indent="-342900" eaLnBrk="0" fontAlgn="base" hangingPunct="0">
              <a:spcAft>
                <a:spcPct val="0"/>
              </a:spcAft>
              <a:buClrTx/>
              <a:buFontTx/>
              <a:buChar char="•"/>
            </a:pPr>
            <a:r>
              <a:rPr lang="en-CA" altLang="en-US" kern="0" dirty="0">
                <a:solidFill>
                  <a:srgbClr val="000000"/>
                </a:solidFill>
                <a:cs typeface="Arial"/>
              </a:rPr>
              <a:t>Principal shall notify the parent community 14 days before the election with details such as date, time and location.</a:t>
            </a:r>
          </a:p>
          <a:p>
            <a:pPr lvl="0" indent="-342900" eaLnBrk="0" fontAlgn="base" hangingPunct="0">
              <a:spcAft>
                <a:spcPct val="0"/>
              </a:spcAft>
              <a:buClrTx/>
              <a:buFontTx/>
              <a:buChar char="•"/>
            </a:pPr>
            <a:r>
              <a:rPr lang="en-CA" altLang="en-US" kern="0" dirty="0">
                <a:solidFill>
                  <a:srgbClr val="000000"/>
                </a:solidFill>
                <a:cs typeface="Arial"/>
              </a:rPr>
              <a:t>Election is to be done by secret ballot.</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pic>
        <p:nvPicPr>
          <p:cNvPr id="7170" name="Picture 2" descr="C:\Users\091951\AppData\Local\Microsoft\Windows\Temporary Internet Files\Content.IE5\4FCA0TED\VOT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267200"/>
            <a:ext cx="1911096" cy="2048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068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762000"/>
            <a:ext cx="8260672" cy="887027"/>
          </a:xfrm>
        </p:spPr>
        <p:txBody>
          <a:bodyPr>
            <a:normAutofit/>
          </a:bodyPr>
          <a:lstStyle/>
          <a:p>
            <a:r>
              <a:rPr lang="en-CA" sz="3200" dirty="0" smtClean="0">
                <a:latin typeface="+mn-lt"/>
              </a:rPr>
              <a:t>Minutes </a:t>
            </a:r>
            <a:endParaRPr lang="en-CA" sz="3200" dirty="0">
              <a:latin typeface="+mn-lt"/>
            </a:endParaRPr>
          </a:p>
        </p:txBody>
      </p:sp>
      <p:sp>
        <p:nvSpPr>
          <p:cNvPr id="3" name="Content Placeholder 2"/>
          <p:cNvSpPr>
            <a:spLocks noGrp="1"/>
          </p:cNvSpPr>
          <p:nvPr>
            <p:ph idx="1"/>
          </p:nvPr>
        </p:nvSpPr>
        <p:spPr/>
        <p:txBody>
          <a:bodyPr/>
          <a:lstStyle/>
          <a:p>
            <a:pPr lvl="0" indent="-342900" eaLnBrk="0" fontAlgn="base" hangingPunct="0">
              <a:spcAft>
                <a:spcPct val="0"/>
              </a:spcAft>
              <a:buClrTx/>
              <a:buFontTx/>
              <a:buChar char="•"/>
            </a:pPr>
            <a:r>
              <a:rPr lang="en-CA" altLang="en-US" kern="0" dirty="0">
                <a:solidFill>
                  <a:srgbClr val="000000"/>
                </a:solidFill>
                <a:latin typeface="Arial"/>
                <a:cs typeface="Arial"/>
              </a:rPr>
              <a:t>Minutes must be taken at each meeting.</a:t>
            </a:r>
          </a:p>
          <a:p>
            <a:pPr lvl="0" indent="-342900" eaLnBrk="0" fontAlgn="base" hangingPunct="0">
              <a:spcAft>
                <a:spcPct val="0"/>
              </a:spcAft>
              <a:buClrTx/>
              <a:buFontTx/>
              <a:buChar char="•"/>
            </a:pPr>
            <a:r>
              <a:rPr lang="en-CA" altLang="en-US" kern="0" dirty="0">
                <a:solidFill>
                  <a:srgbClr val="000000"/>
                </a:solidFill>
                <a:latin typeface="Arial"/>
                <a:cs typeface="Arial"/>
              </a:rPr>
              <a:t>Minutes must be available to everyone and stored in an accessible location.</a:t>
            </a:r>
          </a:p>
          <a:p>
            <a:pPr lvl="0" indent="-342900" eaLnBrk="0" fontAlgn="base" hangingPunct="0">
              <a:spcAft>
                <a:spcPct val="0"/>
              </a:spcAft>
              <a:buClrTx/>
              <a:buFontTx/>
              <a:buChar char="•"/>
            </a:pPr>
            <a:r>
              <a:rPr lang="en-CA" altLang="en-US" kern="0" dirty="0">
                <a:solidFill>
                  <a:srgbClr val="000000"/>
                </a:solidFill>
                <a:latin typeface="Arial"/>
                <a:cs typeface="Arial"/>
              </a:rPr>
              <a:t>Records must be maintained for 4 years.</a:t>
            </a:r>
          </a:p>
          <a:p>
            <a:pPr lvl="0" indent="-342900" eaLnBrk="0" fontAlgn="base" hangingPunct="0">
              <a:spcAft>
                <a:spcPct val="0"/>
              </a:spcAft>
              <a:buClrTx/>
              <a:buFontTx/>
              <a:buChar char="•"/>
            </a:pPr>
            <a:r>
              <a:rPr lang="en-US" altLang="en-US" kern="0" dirty="0">
                <a:solidFill>
                  <a:srgbClr val="000000"/>
                </a:solidFill>
                <a:latin typeface="Arial"/>
                <a:cs typeface="Arial"/>
              </a:rPr>
              <a:t>Parents should be informed of minutes location</a:t>
            </a:r>
            <a:endParaRPr lang="en-CA" altLang="en-US" kern="0" dirty="0">
              <a:solidFill>
                <a:srgbClr val="000000"/>
              </a:solidFill>
              <a:latin typeface="Arial"/>
              <a:cs typeface="Arial"/>
            </a:endParaRP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spTree>
    <p:extLst>
      <p:ext uri="{BB962C8B-B14F-4D97-AF65-F5344CB8AC3E}">
        <p14:creationId xmlns:p14="http://schemas.microsoft.com/office/powerpoint/2010/main" val="2783921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838200"/>
            <a:ext cx="8260672" cy="810827"/>
          </a:xfrm>
        </p:spPr>
        <p:txBody>
          <a:bodyPr>
            <a:normAutofit/>
          </a:bodyPr>
          <a:lstStyle/>
          <a:p>
            <a:r>
              <a:rPr lang="en-CA" sz="3200" dirty="0" smtClean="0">
                <a:latin typeface="+mn-lt"/>
              </a:rPr>
              <a:t>Reporting </a:t>
            </a:r>
            <a:endParaRPr lang="en-CA" sz="3200" dirty="0">
              <a:latin typeface="+mn-lt"/>
            </a:endParaRPr>
          </a:p>
        </p:txBody>
      </p:sp>
      <p:sp>
        <p:nvSpPr>
          <p:cNvPr id="3" name="Content Placeholder 2"/>
          <p:cNvSpPr>
            <a:spLocks noGrp="1"/>
          </p:cNvSpPr>
          <p:nvPr>
            <p:ph idx="1"/>
          </p:nvPr>
        </p:nvSpPr>
        <p:spPr/>
        <p:txBody>
          <a:bodyPr/>
          <a:lstStyle/>
          <a:p>
            <a:pPr lvl="0" indent="-342900" eaLnBrk="0" fontAlgn="base" hangingPunct="0">
              <a:lnSpc>
                <a:spcPct val="90000"/>
              </a:lnSpc>
              <a:spcAft>
                <a:spcPct val="0"/>
              </a:spcAft>
              <a:buClrTx/>
              <a:buFontTx/>
              <a:buChar char="•"/>
            </a:pPr>
            <a:r>
              <a:rPr lang="en-CA" altLang="en-US" kern="0" dirty="0">
                <a:solidFill>
                  <a:srgbClr val="000000"/>
                </a:solidFill>
                <a:cs typeface="Arial"/>
              </a:rPr>
              <a:t>School Councils need to submit an annual report on activities.</a:t>
            </a:r>
          </a:p>
          <a:p>
            <a:pPr lvl="0" indent="-342900" eaLnBrk="0" fontAlgn="base" hangingPunct="0">
              <a:lnSpc>
                <a:spcPct val="90000"/>
              </a:lnSpc>
              <a:spcAft>
                <a:spcPct val="0"/>
              </a:spcAft>
              <a:buClrTx/>
              <a:buFontTx/>
              <a:buChar char="•"/>
            </a:pPr>
            <a:r>
              <a:rPr lang="en-CA" altLang="en-US" kern="0" dirty="0">
                <a:solidFill>
                  <a:srgbClr val="000000"/>
                </a:solidFill>
                <a:cs typeface="Arial"/>
              </a:rPr>
              <a:t>Principal shares this report with the parent community and with the School Board.</a:t>
            </a:r>
          </a:p>
          <a:p>
            <a:pPr lvl="0" indent="-342900" eaLnBrk="0" fontAlgn="base" hangingPunct="0">
              <a:lnSpc>
                <a:spcPct val="90000"/>
              </a:lnSpc>
              <a:spcAft>
                <a:spcPct val="0"/>
              </a:spcAft>
              <a:buClrTx/>
              <a:buFontTx/>
              <a:buChar char="•"/>
            </a:pPr>
            <a:r>
              <a:rPr lang="en-CA" altLang="en-US" kern="0" dirty="0">
                <a:solidFill>
                  <a:srgbClr val="000000"/>
                </a:solidFill>
                <a:cs typeface="Arial"/>
              </a:rPr>
              <a:t>Financial reporting per Public Sector Accounting Board (PSAB) standards.</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spTree>
    <p:extLst>
      <p:ext uri="{BB962C8B-B14F-4D97-AF65-F5344CB8AC3E}">
        <p14:creationId xmlns:p14="http://schemas.microsoft.com/office/powerpoint/2010/main" val="3045783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smtClean="0"/>
              <a:t>Consultation</a:t>
            </a:r>
            <a:r>
              <a:rPr lang="en-CA" dirty="0" smtClean="0"/>
              <a:t> </a:t>
            </a:r>
            <a:endParaRPr lang="en-CA" dirty="0"/>
          </a:p>
        </p:txBody>
      </p:sp>
      <p:sp>
        <p:nvSpPr>
          <p:cNvPr id="3" name="Content Placeholder 2"/>
          <p:cNvSpPr>
            <a:spLocks noGrp="1"/>
          </p:cNvSpPr>
          <p:nvPr>
            <p:ph idx="1"/>
          </p:nvPr>
        </p:nvSpPr>
        <p:spPr/>
        <p:txBody>
          <a:bodyPr>
            <a:normAutofit/>
          </a:bodyPr>
          <a:lstStyle/>
          <a:p>
            <a:pPr marL="0" lvl="0" indent="0" eaLnBrk="0" fontAlgn="base" hangingPunct="0">
              <a:spcAft>
                <a:spcPct val="0"/>
              </a:spcAft>
              <a:buClrTx/>
              <a:buNone/>
            </a:pPr>
            <a:r>
              <a:rPr lang="en-CA" altLang="en-US" kern="0" dirty="0">
                <a:solidFill>
                  <a:srgbClr val="000000"/>
                </a:solidFill>
                <a:cs typeface="Arial"/>
              </a:rPr>
              <a:t>Must consult with parent community on issues being considered by School Council.</a:t>
            </a:r>
          </a:p>
          <a:p>
            <a:pPr marL="827088" lvl="1" indent="-285750" eaLnBrk="0" fontAlgn="base" hangingPunct="0">
              <a:spcAft>
                <a:spcPct val="0"/>
              </a:spcAft>
              <a:buClrTx/>
              <a:buFontTx/>
              <a:buChar char="•"/>
            </a:pPr>
            <a:r>
              <a:rPr lang="en-CA" altLang="en-US" sz="2400" kern="0" dirty="0">
                <a:solidFill>
                  <a:srgbClr val="000000"/>
                </a:solidFill>
                <a:cs typeface="Arial"/>
              </a:rPr>
              <a:t>Formal consultation on items such as dress code, code of conduct, school improvement plans, safe school plans, budget and issues with school-wide impact.</a:t>
            </a:r>
          </a:p>
          <a:p>
            <a:pPr marL="827088" lvl="1" indent="-285750" eaLnBrk="0" fontAlgn="base" hangingPunct="0">
              <a:spcAft>
                <a:spcPct val="0"/>
              </a:spcAft>
              <a:buClrTx/>
              <a:buFontTx/>
              <a:buChar char="•"/>
            </a:pPr>
            <a:r>
              <a:rPr lang="en-CA" altLang="en-US" sz="2400" kern="0" dirty="0">
                <a:solidFill>
                  <a:srgbClr val="000000"/>
                </a:solidFill>
                <a:cs typeface="Arial"/>
              </a:rPr>
              <a:t>Informal consultation on items such as expenditures of school council funds, field trips, lunchroom issues, change in entry times, or dismissal times.</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spTree>
    <p:extLst>
      <p:ext uri="{BB962C8B-B14F-4D97-AF65-F5344CB8AC3E}">
        <p14:creationId xmlns:p14="http://schemas.microsoft.com/office/powerpoint/2010/main" val="2230788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200" kern="0" dirty="0">
                <a:solidFill>
                  <a:srgbClr val="000000"/>
                </a:solidFill>
                <a:latin typeface="+mn-lt"/>
                <a:cs typeface="Arial"/>
              </a:rPr>
              <a:t>Consultation – How to do it?</a:t>
            </a:r>
            <a:endParaRPr lang="en-CA" sz="3200" dirty="0">
              <a:latin typeface="+mn-lt"/>
            </a:endParaRPr>
          </a:p>
        </p:txBody>
      </p:sp>
      <p:sp>
        <p:nvSpPr>
          <p:cNvPr id="3" name="Content Placeholder 2"/>
          <p:cNvSpPr>
            <a:spLocks noGrp="1"/>
          </p:cNvSpPr>
          <p:nvPr>
            <p:ph idx="1"/>
          </p:nvPr>
        </p:nvSpPr>
        <p:spPr/>
        <p:txBody>
          <a:bodyPr>
            <a:normAutofit/>
          </a:bodyPr>
          <a:lstStyle/>
          <a:p>
            <a:pPr lvl="0" indent="-342900" eaLnBrk="0" fontAlgn="base" hangingPunct="0">
              <a:spcAft>
                <a:spcPct val="0"/>
              </a:spcAft>
              <a:buClrTx/>
              <a:buFontTx/>
              <a:buChar char="•"/>
            </a:pPr>
            <a:r>
              <a:rPr lang="en-CA" altLang="en-US" kern="0" dirty="0">
                <a:solidFill>
                  <a:srgbClr val="000000"/>
                </a:solidFill>
                <a:cs typeface="Arial"/>
              </a:rPr>
              <a:t>Issue based meetings with votes or consensus</a:t>
            </a:r>
          </a:p>
          <a:p>
            <a:pPr lvl="0" indent="-342900" eaLnBrk="0" fontAlgn="base" hangingPunct="0">
              <a:spcAft>
                <a:spcPct val="0"/>
              </a:spcAft>
              <a:buClrTx/>
              <a:buFontTx/>
              <a:buChar char="•"/>
            </a:pPr>
            <a:r>
              <a:rPr lang="en-CA" altLang="en-US" kern="0" dirty="0">
                <a:solidFill>
                  <a:srgbClr val="000000"/>
                </a:solidFill>
                <a:cs typeface="Arial"/>
              </a:rPr>
              <a:t>Surveys</a:t>
            </a:r>
          </a:p>
          <a:p>
            <a:pPr lvl="0" indent="-342900" eaLnBrk="0" fontAlgn="base" hangingPunct="0">
              <a:spcAft>
                <a:spcPct val="0"/>
              </a:spcAft>
              <a:buClrTx/>
              <a:buFontTx/>
              <a:buChar char="•"/>
            </a:pPr>
            <a:r>
              <a:rPr lang="en-CA" altLang="en-US" kern="0" dirty="0">
                <a:solidFill>
                  <a:srgbClr val="000000"/>
                </a:solidFill>
                <a:cs typeface="Arial"/>
              </a:rPr>
              <a:t>Requests for opinions</a:t>
            </a:r>
          </a:p>
          <a:p>
            <a:pPr lvl="0" indent="-342900" eaLnBrk="0" fontAlgn="base" hangingPunct="0">
              <a:spcAft>
                <a:spcPct val="0"/>
              </a:spcAft>
              <a:buClrTx/>
              <a:buFontTx/>
              <a:buChar char="•"/>
            </a:pPr>
            <a:r>
              <a:rPr lang="en-CA" altLang="en-US" kern="0" dirty="0">
                <a:solidFill>
                  <a:srgbClr val="000000"/>
                </a:solidFill>
                <a:cs typeface="Arial"/>
              </a:rPr>
              <a:t>Focus groups</a:t>
            </a:r>
          </a:p>
          <a:p>
            <a:pPr lvl="0" indent="-342900" eaLnBrk="0" fontAlgn="base" hangingPunct="0">
              <a:spcAft>
                <a:spcPct val="0"/>
              </a:spcAft>
              <a:buClrTx/>
              <a:buFontTx/>
              <a:buChar char="•"/>
            </a:pPr>
            <a:r>
              <a:rPr lang="en-CA" altLang="en-US" kern="0" dirty="0">
                <a:solidFill>
                  <a:srgbClr val="000000"/>
                </a:solidFill>
                <a:cs typeface="Arial"/>
              </a:rPr>
              <a:t>Informal small group discussion</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pic>
        <p:nvPicPr>
          <p:cNvPr id="2050" name="Picture 2" descr="C:\Users\091951\AppData\Local\Microsoft\Windows\Temporary Internet Files\Content.IE5\4FCA0TED\debate_1397065157-300x2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0"/>
            <a:ext cx="2286000" cy="1607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418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Communication </a:t>
            </a:r>
            <a:endParaRPr lang="en-CA" sz="3200" dirty="0"/>
          </a:p>
        </p:txBody>
      </p:sp>
      <p:sp>
        <p:nvSpPr>
          <p:cNvPr id="3" name="Content Placeholder 2"/>
          <p:cNvSpPr>
            <a:spLocks noGrp="1"/>
          </p:cNvSpPr>
          <p:nvPr>
            <p:ph idx="1"/>
          </p:nvPr>
        </p:nvSpPr>
        <p:spPr>
          <a:xfrm>
            <a:off x="457200" y="1524000"/>
            <a:ext cx="8229600" cy="4495801"/>
          </a:xfrm>
        </p:spPr>
        <p:txBody>
          <a:bodyPr>
            <a:normAutofit/>
          </a:bodyPr>
          <a:lstStyle/>
          <a:p>
            <a:pPr marL="0" lvl="0" indent="0" eaLnBrk="0" fontAlgn="base" hangingPunct="0">
              <a:lnSpc>
                <a:spcPct val="90000"/>
              </a:lnSpc>
              <a:spcAft>
                <a:spcPct val="0"/>
              </a:spcAft>
              <a:buClrTx/>
              <a:buNone/>
            </a:pPr>
            <a:r>
              <a:rPr lang="en-CA" altLang="en-US" kern="0" dirty="0">
                <a:solidFill>
                  <a:srgbClr val="000000"/>
                </a:solidFill>
                <a:cs typeface="Arial"/>
              </a:rPr>
              <a:t>Develop a communication </a:t>
            </a:r>
            <a:r>
              <a:rPr lang="en-CA" altLang="en-US" kern="0" dirty="0" smtClean="0">
                <a:solidFill>
                  <a:srgbClr val="000000"/>
                </a:solidFill>
                <a:cs typeface="Arial"/>
              </a:rPr>
              <a:t>plan</a:t>
            </a:r>
          </a:p>
          <a:p>
            <a:pPr marL="0" lvl="0" indent="0" eaLnBrk="0" fontAlgn="base" hangingPunct="0">
              <a:lnSpc>
                <a:spcPct val="90000"/>
              </a:lnSpc>
              <a:spcAft>
                <a:spcPct val="0"/>
              </a:spcAft>
              <a:buClrTx/>
              <a:buNone/>
            </a:pPr>
            <a:r>
              <a:rPr lang="en-CA" altLang="en-US" kern="0" dirty="0" smtClean="0">
                <a:solidFill>
                  <a:srgbClr val="000000"/>
                </a:solidFill>
                <a:cs typeface="Arial"/>
              </a:rPr>
              <a:t>Use </a:t>
            </a:r>
            <a:r>
              <a:rPr lang="en-CA" altLang="en-US" kern="0" dirty="0">
                <a:solidFill>
                  <a:srgbClr val="000000"/>
                </a:solidFill>
                <a:cs typeface="Arial"/>
              </a:rPr>
              <a:t>different forms of communication:</a:t>
            </a:r>
          </a:p>
          <a:p>
            <a:pPr marL="742950" lvl="1" indent="-285750" eaLnBrk="0" fontAlgn="base" hangingPunct="0">
              <a:lnSpc>
                <a:spcPct val="90000"/>
              </a:lnSpc>
              <a:spcAft>
                <a:spcPct val="0"/>
              </a:spcAft>
              <a:buClrTx/>
              <a:buFontTx/>
              <a:buChar char="•"/>
            </a:pPr>
            <a:r>
              <a:rPr lang="en-CA" altLang="en-US" sz="2400" kern="0" dirty="0">
                <a:solidFill>
                  <a:srgbClr val="000000"/>
                </a:solidFill>
                <a:cs typeface="Arial"/>
              </a:rPr>
              <a:t>Monthly newsletters</a:t>
            </a:r>
          </a:p>
          <a:p>
            <a:pPr marL="742950" lvl="1" indent="-285750" eaLnBrk="0" fontAlgn="base" hangingPunct="0">
              <a:lnSpc>
                <a:spcPct val="90000"/>
              </a:lnSpc>
              <a:spcAft>
                <a:spcPct val="0"/>
              </a:spcAft>
              <a:buClrTx/>
              <a:buFontTx/>
              <a:buChar char="•"/>
            </a:pPr>
            <a:r>
              <a:rPr lang="en-CA" altLang="en-US" sz="2400" kern="0" dirty="0">
                <a:solidFill>
                  <a:srgbClr val="000000"/>
                </a:solidFill>
                <a:cs typeface="Arial"/>
              </a:rPr>
              <a:t>Pamphlets</a:t>
            </a:r>
          </a:p>
          <a:p>
            <a:pPr marL="742950" lvl="1" indent="-285750" eaLnBrk="0" fontAlgn="base" hangingPunct="0">
              <a:lnSpc>
                <a:spcPct val="90000"/>
              </a:lnSpc>
              <a:spcAft>
                <a:spcPct val="0"/>
              </a:spcAft>
              <a:buClrTx/>
              <a:buFontTx/>
              <a:buChar char="•"/>
            </a:pPr>
            <a:r>
              <a:rPr lang="en-CA" altLang="en-US" sz="2400" kern="0" dirty="0">
                <a:solidFill>
                  <a:srgbClr val="000000"/>
                </a:solidFill>
                <a:cs typeface="Arial"/>
              </a:rPr>
              <a:t>Attendance at school functions</a:t>
            </a:r>
          </a:p>
          <a:p>
            <a:pPr marL="742950" lvl="1" indent="-285750" eaLnBrk="0" fontAlgn="base" hangingPunct="0">
              <a:lnSpc>
                <a:spcPct val="90000"/>
              </a:lnSpc>
              <a:spcAft>
                <a:spcPct val="0"/>
              </a:spcAft>
              <a:buClrTx/>
              <a:buFontTx/>
              <a:buChar char="•"/>
            </a:pPr>
            <a:r>
              <a:rPr lang="en-CA" altLang="en-US" sz="2400" kern="0" dirty="0">
                <a:solidFill>
                  <a:srgbClr val="000000"/>
                </a:solidFill>
                <a:cs typeface="Arial"/>
              </a:rPr>
              <a:t>Email distribution lists</a:t>
            </a:r>
          </a:p>
          <a:p>
            <a:pPr marL="742950" lvl="1" indent="-285750" eaLnBrk="0" fontAlgn="base" hangingPunct="0">
              <a:lnSpc>
                <a:spcPct val="90000"/>
              </a:lnSpc>
              <a:spcAft>
                <a:spcPct val="0"/>
              </a:spcAft>
              <a:buClrTx/>
              <a:buFontTx/>
              <a:buChar char="•"/>
            </a:pPr>
            <a:r>
              <a:rPr lang="en-CA" altLang="en-US" sz="2400" kern="0" dirty="0">
                <a:solidFill>
                  <a:srgbClr val="000000"/>
                </a:solidFill>
                <a:cs typeface="Arial"/>
              </a:rPr>
              <a:t>Telephone trees,</a:t>
            </a:r>
          </a:p>
          <a:p>
            <a:pPr marL="742950" lvl="1" indent="-285750" eaLnBrk="0" fontAlgn="base" hangingPunct="0">
              <a:lnSpc>
                <a:spcPct val="90000"/>
              </a:lnSpc>
              <a:spcAft>
                <a:spcPct val="0"/>
              </a:spcAft>
              <a:buClrTx/>
              <a:buFontTx/>
              <a:buChar char="•"/>
            </a:pPr>
            <a:r>
              <a:rPr lang="en-CA" altLang="en-US" sz="2400" kern="0" dirty="0">
                <a:solidFill>
                  <a:srgbClr val="000000"/>
                </a:solidFill>
                <a:cs typeface="Arial"/>
              </a:rPr>
              <a:t>School council display in a central public location in school</a:t>
            </a:r>
            <a:r>
              <a:rPr lang="en-CA" altLang="en-US" sz="2400" kern="0" dirty="0" smtClean="0">
                <a:solidFill>
                  <a:srgbClr val="000000"/>
                </a:solidFill>
                <a:cs typeface="Arial"/>
              </a:rPr>
              <a:t>.</a:t>
            </a:r>
          </a:p>
          <a:p>
            <a:pPr marL="742950" lvl="1" indent="-285750" eaLnBrk="0" fontAlgn="base" hangingPunct="0">
              <a:lnSpc>
                <a:spcPct val="90000"/>
              </a:lnSpc>
              <a:spcAft>
                <a:spcPct val="0"/>
              </a:spcAft>
              <a:buClrTx/>
              <a:buFontTx/>
              <a:buChar char="•"/>
            </a:pPr>
            <a:r>
              <a:rPr lang="en-CA" altLang="en-US" sz="2400" kern="0" dirty="0" smtClean="0">
                <a:solidFill>
                  <a:srgbClr val="000000"/>
                </a:solidFill>
                <a:cs typeface="Arial"/>
              </a:rPr>
              <a:t>Social Media</a:t>
            </a:r>
          </a:p>
          <a:p>
            <a:pPr marL="742950" lvl="1" indent="-285750" eaLnBrk="0" fontAlgn="base" hangingPunct="0">
              <a:lnSpc>
                <a:spcPct val="90000"/>
              </a:lnSpc>
              <a:spcAft>
                <a:spcPct val="0"/>
              </a:spcAft>
              <a:buClrTx/>
              <a:buFontTx/>
              <a:buChar char="•"/>
            </a:pPr>
            <a:endParaRPr lang="en-CA" altLang="en-US" sz="2800" kern="0" dirty="0">
              <a:solidFill>
                <a:srgbClr val="000000"/>
              </a:solidFill>
              <a:latin typeface="Arial"/>
              <a:cs typeface="Arial"/>
            </a:endParaRP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spTree>
    <p:extLst>
      <p:ext uri="{BB962C8B-B14F-4D97-AF65-F5344CB8AC3E}">
        <p14:creationId xmlns:p14="http://schemas.microsoft.com/office/powerpoint/2010/main" val="58333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609601"/>
            <a:ext cx="8260672" cy="838200"/>
          </a:xfrm>
        </p:spPr>
        <p:txBody>
          <a:bodyPr>
            <a:normAutofit/>
          </a:bodyPr>
          <a:lstStyle/>
          <a:p>
            <a:r>
              <a:rPr lang="en-CA" sz="3200" dirty="0" smtClean="0"/>
              <a:t>Funds/Grants</a:t>
            </a:r>
            <a:endParaRPr lang="en-CA" sz="3200" dirty="0"/>
          </a:p>
        </p:txBody>
      </p:sp>
      <p:sp>
        <p:nvSpPr>
          <p:cNvPr id="3" name="Content Placeholder 2"/>
          <p:cNvSpPr>
            <a:spLocks noGrp="1"/>
          </p:cNvSpPr>
          <p:nvPr>
            <p:ph idx="1"/>
          </p:nvPr>
        </p:nvSpPr>
        <p:spPr>
          <a:xfrm>
            <a:off x="457200" y="1371600"/>
            <a:ext cx="8229600" cy="4648201"/>
          </a:xfrm>
        </p:spPr>
        <p:txBody>
          <a:bodyPr>
            <a:normAutofit/>
          </a:bodyPr>
          <a:lstStyle/>
          <a:p>
            <a:pPr lvl="0" indent="-342900" fontAlgn="base">
              <a:spcAft>
                <a:spcPct val="0"/>
              </a:spcAft>
              <a:buClrTx/>
              <a:buFontTx/>
              <a:buChar char="•"/>
            </a:pPr>
            <a:r>
              <a:rPr lang="en-US" altLang="en-US" kern="0" dirty="0">
                <a:solidFill>
                  <a:srgbClr val="000000"/>
                </a:solidFill>
                <a:cs typeface="Arial"/>
              </a:rPr>
              <a:t>Each year schools are allocated funds from the TDSB of $1.25/per pupil…minimum of $300.00 maximum of $100.00. Usage to be determined by council.</a:t>
            </a:r>
          </a:p>
          <a:p>
            <a:pPr lvl="0" indent="-342900" fontAlgn="base">
              <a:spcAft>
                <a:spcPct val="0"/>
              </a:spcAft>
              <a:buClrTx/>
              <a:buFontTx/>
              <a:buChar char="•"/>
            </a:pPr>
            <a:r>
              <a:rPr lang="en-US" altLang="en-US" kern="0" dirty="0">
                <a:solidFill>
                  <a:srgbClr val="000000"/>
                </a:solidFill>
                <a:cs typeface="Arial"/>
              </a:rPr>
              <a:t>Each year the MOE allocates each school $500.00 for parent engagement &amp; outreach. Usage to be determined by council </a:t>
            </a:r>
          </a:p>
          <a:p>
            <a:pPr lvl="0" indent="-342900" fontAlgn="base">
              <a:spcAft>
                <a:spcPct val="0"/>
              </a:spcAft>
              <a:buClrTx/>
              <a:buFontTx/>
              <a:buChar char="•"/>
            </a:pPr>
            <a:r>
              <a:rPr lang="en-US" altLang="en-US" kern="0" dirty="0">
                <a:solidFill>
                  <a:srgbClr val="000000"/>
                </a:solidFill>
                <a:cs typeface="Arial"/>
              </a:rPr>
              <a:t>Each year school councils  can apply for the Parent Reaching out grant for up to $1000.00.  Deadline is </a:t>
            </a:r>
            <a:r>
              <a:rPr lang="en-US" altLang="en-US" kern="0" dirty="0" smtClean="0">
                <a:solidFill>
                  <a:srgbClr val="000000"/>
                </a:solidFill>
                <a:cs typeface="Arial"/>
              </a:rPr>
              <a:t>Spring 2017. </a:t>
            </a:r>
            <a:r>
              <a:rPr lang="en-US" altLang="en-US" kern="0" dirty="0">
                <a:solidFill>
                  <a:srgbClr val="000000"/>
                </a:solidFill>
                <a:cs typeface="Arial"/>
              </a:rPr>
              <a:t>Visit </a:t>
            </a:r>
            <a:r>
              <a:rPr lang="en-US" altLang="en-US" kern="0" dirty="0">
                <a:solidFill>
                  <a:srgbClr val="000000"/>
                </a:solidFill>
                <a:cs typeface="Arial"/>
                <a:hlinkClick r:id="rId2"/>
              </a:rPr>
              <a:t>www.edu.gov.on.ca</a:t>
            </a:r>
            <a:r>
              <a:rPr lang="en-US" altLang="en-US" kern="0" dirty="0">
                <a:solidFill>
                  <a:srgbClr val="000000"/>
                </a:solidFill>
                <a:cs typeface="Arial"/>
              </a:rPr>
              <a:t> and select parents.  </a:t>
            </a:r>
          </a:p>
          <a:p>
            <a:pPr lvl="0" indent="-342900" fontAlgn="base">
              <a:spcAft>
                <a:spcPct val="0"/>
              </a:spcAft>
              <a:buClrTx/>
              <a:buFontTx/>
              <a:buChar char="•"/>
            </a:pPr>
            <a:r>
              <a:rPr lang="en-US" altLang="en-US" kern="0" dirty="0">
                <a:solidFill>
                  <a:srgbClr val="000000"/>
                </a:solidFill>
                <a:cs typeface="Arial"/>
              </a:rPr>
              <a:t>PSAB reports are due annually!</a:t>
            </a:r>
          </a:p>
          <a:p>
            <a:pPr lvl="0" indent="-342900" fontAlgn="base">
              <a:spcAft>
                <a:spcPct val="0"/>
              </a:spcAft>
              <a:buClrTx/>
              <a:buFontTx/>
              <a:buChar char="•"/>
            </a:pPr>
            <a:r>
              <a:rPr lang="en-US" altLang="en-US" kern="0" dirty="0">
                <a:solidFill>
                  <a:srgbClr val="000000"/>
                </a:solidFill>
                <a:cs typeface="Arial"/>
              </a:rPr>
              <a:t>Available grants can be accessed at:</a:t>
            </a:r>
            <a:r>
              <a:rPr lang="en-CA" altLang="en-US" u="sng" kern="0" dirty="0">
                <a:solidFill>
                  <a:srgbClr val="000000"/>
                </a:solidFill>
                <a:cs typeface="Arial"/>
                <a:hlinkClick r:id="rId3"/>
              </a:rPr>
              <a:t>https://oursite.tdsb.on.ca/org/DOM/pages/Grants.aspx</a:t>
            </a:r>
            <a:endParaRPr lang="en-CA" altLang="en-US" kern="0" dirty="0">
              <a:solidFill>
                <a:srgbClr val="000000"/>
              </a:solidFill>
              <a:cs typeface="Arial"/>
            </a:endParaRP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spTree>
    <p:extLst>
      <p:ext uri="{BB962C8B-B14F-4D97-AF65-F5344CB8AC3E}">
        <p14:creationId xmlns:p14="http://schemas.microsoft.com/office/powerpoint/2010/main" val="274217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latin typeface="+mn-lt"/>
              </a:rPr>
              <a:t>School Statement of Need (SSON)</a:t>
            </a:r>
            <a:endParaRPr lang="en-CA" sz="3200" dirty="0">
              <a:latin typeface="+mn-lt"/>
            </a:endParaRPr>
          </a:p>
        </p:txBody>
      </p:sp>
      <p:sp>
        <p:nvSpPr>
          <p:cNvPr id="3" name="Content Placeholder 2"/>
          <p:cNvSpPr>
            <a:spLocks noGrp="1"/>
          </p:cNvSpPr>
          <p:nvPr>
            <p:ph idx="1"/>
          </p:nvPr>
        </p:nvSpPr>
        <p:spPr/>
        <p:txBody>
          <a:bodyPr/>
          <a:lstStyle/>
          <a:p>
            <a:pPr lvl="0" indent="-342900" eaLnBrk="0" fontAlgn="base" hangingPunct="0">
              <a:spcAft>
                <a:spcPct val="0"/>
              </a:spcAft>
              <a:buClrTx/>
              <a:buFontTx/>
              <a:buChar char="•"/>
            </a:pPr>
            <a:r>
              <a:rPr lang="en-CA" altLang="en-US" kern="0" dirty="0">
                <a:solidFill>
                  <a:srgbClr val="000000"/>
                </a:solidFill>
                <a:cs typeface="Arial"/>
              </a:rPr>
              <a:t>SSON outlines the parent/community priorities for the school that the superintendent will use to identify a principal if one needs to be appointed.</a:t>
            </a:r>
            <a:r>
              <a:rPr lang="en-CA" altLang="en-US" i="1" kern="0" dirty="0">
                <a:solidFill>
                  <a:srgbClr val="000000"/>
                </a:solidFill>
                <a:cs typeface="Arial"/>
              </a:rPr>
              <a:t> </a:t>
            </a:r>
          </a:p>
          <a:p>
            <a:pPr lvl="0" indent="-342900" eaLnBrk="0" fontAlgn="base" hangingPunct="0">
              <a:spcAft>
                <a:spcPct val="0"/>
              </a:spcAft>
              <a:buClrTx/>
              <a:buFontTx/>
              <a:buChar char="•"/>
            </a:pPr>
            <a:r>
              <a:rPr lang="en-CA" altLang="en-US" kern="0" dirty="0">
                <a:solidFill>
                  <a:srgbClr val="000000"/>
                </a:solidFill>
                <a:cs typeface="Arial"/>
              </a:rPr>
              <a:t>The SSON form is completed by the school council/parent/guardian  representative and submitted to the Superintendent each fall/November. </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pic>
        <p:nvPicPr>
          <p:cNvPr id="8195" name="Picture 3" descr="C:\Users\091951\AppData\Local\Microsoft\Windows\Temporary Internet Files\Content.IE5\17QQ9TFC\priority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419600"/>
            <a:ext cx="30480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860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latin typeface="+mn-lt"/>
              </a:rPr>
              <a:t>SSON Cont’d…</a:t>
            </a:r>
            <a:endParaRPr lang="en-CA" sz="3200" dirty="0">
              <a:latin typeface="+mn-lt"/>
            </a:endParaRPr>
          </a:p>
        </p:txBody>
      </p:sp>
      <p:sp>
        <p:nvSpPr>
          <p:cNvPr id="3" name="Content Placeholder 2"/>
          <p:cNvSpPr>
            <a:spLocks noGrp="1"/>
          </p:cNvSpPr>
          <p:nvPr>
            <p:ph idx="1"/>
          </p:nvPr>
        </p:nvSpPr>
        <p:spPr/>
        <p:txBody>
          <a:bodyPr/>
          <a:lstStyle/>
          <a:p>
            <a:pPr lvl="0" indent="-342900" eaLnBrk="0" fontAlgn="base" hangingPunct="0">
              <a:spcAft>
                <a:spcPct val="0"/>
              </a:spcAft>
              <a:buClrTx/>
              <a:buFontTx/>
              <a:buChar char="•"/>
            </a:pPr>
            <a:r>
              <a:rPr lang="en-CA" altLang="en-US" kern="0" dirty="0">
                <a:solidFill>
                  <a:srgbClr val="000000"/>
                </a:solidFill>
                <a:cs typeface="Arial"/>
              </a:rPr>
              <a:t>This new form replaces the previous “Principal Profile” that school councils completed annually.</a:t>
            </a:r>
          </a:p>
          <a:p>
            <a:pPr lvl="0" indent="-342900" eaLnBrk="0" fontAlgn="base" hangingPunct="0">
              <a:spcAft>
                <a:spcPct val="0"/>
              </a:spcAft>
              <a:buClrTx/>
              <a:buFontTx/>
              <a:buChar char="•"/>
            </a:pPr>
            <a:r>
              <a:rPr lang="en-CA" altLang="en-US" kern="0" dirty="0">
                <a:solidFill>
                  <a:srgbClr val="000000"/>
                </a:solidFill>
                <a:cs typeface="Arial"/>
              </a:rPr>
              <a:t>Every school in the TDSB should complete the SSON and give it to their superintendent by October/November of each school year</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spTree>
    <p:extLst>
      <p:ext uri="{BB962C8B-B14F-4D97-AF65-F5344CB8AC3E}">
        <p14:creationId xmlns:p14="http://schemas.microsoft.com/office/powerpoint/2010/main" val="1246330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r>
              <a:rPr lang="en-CA" altLang="en-US" sz="3200" kern="0" dirty="0">
                <a:solidFill>
                  <a:srgbClr val="000000"/>
                </a:solidFill>
                <a:latin typeface="+mn-lt"/>
                <a:cs typeface="Arial"/>
              </a:rPr>
              <a:t>Agenda </a:t>
            </a:r>
            <a:endParaRPr lang="en-US" sz="3200" dirty="0">
              <a:latin typeface="+mn-lt"/>
            </a:endParaRPr>
          </a:p>
        </p:txBody>
      </p:sp>
      <p:sp>
        <p:nvSpPr>
          <p:cNvPr id="16" name="Content Placeholder 15"/>
          <p:cNvSpPr>
            <a:spLocks noGrp="1"/>
          </p:cNvSpPr>
          <p:nvPr>
            <p:ph idx="1"/>
          </p:nvPr>
        </p:nvSpPr>
        <p:spPr/>
        <p:txBody>
          <a:bodyPr/>
          <a:lstStyle/>
          <a:p>
            <a:pPr lvl="0" indent="-342900" eaLnBrk="0" fontAlgn="base" hangingPunct="0">
              <a:spcAft>
                <a:spcPct val="0"/>
              </a:spcAft>
              <a:buClrTx/>
              <a:buFontTx/>
              <a:buChar char="•"/>
            </a:pPr>
            <a:r>
              <a:rPr lang="en-CA" altLang="en-US" sz="2000" kern="0" dirty="0">
                <a:solidFill>
                  <a:srgbClr val="000000"/>
                </a:solidFill>
                <a:cs typeface="Arial"/>
              </a:rPr>
              <a:t>Welcome/Introductions</a:t>
            </a:r>
          </a:p>
          <a:p>
            <a:pPr lvl="0" indent="-342900" eaLnBrk="0" fontAlgn="base" hangingPunct="0">
              <a:spcAft>
                <a:spcPct val="0"/>
              </a:spcAft>
              <a:buClrTx/>
              <a:buFontTx/>
              <a:buChar char="•"/>
            </a:pPr>
            <a:r>
              <a:rPr lang="en-CA" altLang="en-US" sz="2000" kern="0" dirty="0">
                <a:solidFill>
                  <a:srgbClr val="000000"/>
                </a:solidFill>
                <a:cs typeface="Arial"/>
              </a:rPr>
              <a:t>Attributes of an Effective Council </a:t>
            </a:r>
          </a:p>
          <a:p>
            <a:pPr lvl="0" indent="-342900" eaLnBrk="0" fontAlgn="base" hangingPunct="0">
              <a:spcAft>
                <a:spcPct val="0"/>
              </a:spcAft>
              <a:buClrTx/>
              <a:buFontTx/>
              <a:buChar char="•"/>
            </a:pPr>
            <a:r>
              <a:rPr lang="en-US" altLang="en-US" sz="2000" kern="0" dirty="0">
                <a:solidFill>
                  <a:srgbClr val="000000"/>
                </a:solidFill>
                <a:cs typeface="Arial"/>
              </a:rPr>
              <a:t>Regulations 612 Overview </a:t>
            </a:r>
          </a:p>
          <a:p>
            <a:pPr lvl="0" indent="-342900" eaLnBrk="0" fontAlgn="base" hangingPunct="0">
              <a:spcAft>
                <a:spcPct val="0"/>
              </a:spcAft>
              <a:buClrTx/>
              <a:buFontTx/>
              <a:buChar char="•"/>
            </a:pPr>
            <a:r>
              <a:rPr lang="en-US" altLang="en-US" sz="2000" kern="0" dirty="0">
                <a:solidFill>
                  <a:srgbClr val="000000"/>
                </a:solidFill>
                <a:cs typeface="Arial"/>
              </a:rPr>
              <a:t>Funds &amp; Grants</a:t>
            </a:r>
          </a:p>
          <a:p>
            <a:pPr lvl="0" indent="-342900" eaLnBrk="0" fontAlgn="base" hangingPunct="0">
              <a:spcAft>
                <a:spcPct val="0"/>
              </a:spcAft>
              <a:buClrTx/>
              <a:buFontTx/>
              <a:buChar char="•"/>
            </a:pPr>
            <a:r>
              <a:rPr lang="en-US" altLang="en-US" sz="2000" kern="0" dirty="0">
                <a:solidFill>
                  <a:srgbClr val="000000"/>
                </a:solidFill>
                <a:cs typeface="Arial"/>
              </a:rPr>
              <a:t>School Statement of Needs (SSON)</a:t>
            </a:r>
          </a:p>
          <a:p>
            <a:pPr lvl="0" indent="-342900" eaLnBrk="0" fontAlgn="base" hangingPunct="0">
              <a:spcAft>
                <a:spcPct val="0"/>
              </a:spcAft>
              <a:buClrTx/>
              <a:buFontTx/>
              <a:buChar char="•"/>
            </a:pPr>
            <a:r>
              <a:rPr lang="en-US" altLang="en-US" sz="2000" kern="0" dirty="0">
                <a:solidFill>
                  <a:srgbClr val="000000"/>
                </a:solidFill>
                <a:cs typeface="Arial"/>
              </a:rPr>
              <a:t>School Committee Participation</a:t>
            </a:r>
          </a:p>
          <a:p>
            <a:pPr lvl="0" indent="-342900" eaLnBrk="0" fontAlgn="base" hangingPunct="0">
              <a:spcAft>
                <a:spcPct val="0"/>
              </a:spcAft>
              <a:buClrTx/>
              <a:buFontTx/>
              <a:buChar char="•"/>
            </a:pPr>
            <a:r>
              <a:rPr lang="en-US" altLang="en-US" sz="2000" kern="0" dirty="0">
                <a:solidFill>
                  <a:srgbClr val="000000"/>
                </a:solidFill>
                <a:cs typeface="Arial"/>
              </a:rPr>
              <a:t>PIAC</a:t>
            </a:r>
          </a:p>
          <a:p>
            <a:endParaRPr lang="en-US" dirty="0"/>
          </a:p>
        </p:txBody>
      </p:sp>
      <p:sp>
        <p:nvSpPr>
          <p:cNvPr id="17" name="Content Placeholder 16"/>
          <p:cNvSpPr>
            <a:spLocks noGrp="1"/>
          </p:cNvSpPr>
          <p:nvPr>
            <p:ph sz="quarter" idx="13"/>
          </p:nvPr>
        </p:nvSpPr>
        <p:spPr/>
        <p:txBody>
          <a:bodyPr/>
          <a:lstStyle/>
          <a:p>
            <a:r>
              <a:rPr lang="en-US" dirty="0" smtClean="0"/>
              <a:t>SC Overview </a:t>
            </a:r>
            <a:endParaRPr lang="en-US" dirty="0"/>
          </a:p>
        </p:txBody>
      </p:sp>
      <p:pic>
        <p:nvPicPr>
          <p:cNvPr id="5122" name="Picture 2" descr="C:\Users\091951\AppData\Local\Microsoft\Windows\Temporary Internet Files\Content.IE5\9QE025F1\Agend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724400"/>
            <a:ext cx="373380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latin typeface="+mn-lt"/>
              </a:rPr>
              <a:t>School Committee Participation </a:t>
            </a:r>
            <a:endParaRPr lang="en-CA" sz="3200" dirty="0">
              <a:latin typeface="+mn-lt"/>
            </a:endParaRPr>
          </a:p>
        </p:txBody>
      </p:sp>
      <p:sp>
        <p:nvSpPr>
          <p:cNvPr id="3" name="Content Placeholder 2"/>
          <p:cNvSpPr>
            <a:spLocks noGrp="1"/>
          </p:cNvSpPr>
          <p:nvPr>
            <p:ph idx="1"/>
          </p:nvPr>
        </p:nvSpPr>
        <p:spPr/>
        <p:txBody>
          <a:bodyPr>
            <a:normAutofit/>
          </a:bodyPr>
          <a:lstStyle/>
          <a:p>
            <a:pPr marL="0" lvl="0" indent="0" eaLnBrk="0" fontAlgn="base" hangingPunct="0">
              <a:spcAft>
                <a:spcPct val="0"/>
              </a:spcAft>
              <a:buClrTx/>
              <a:buNone/>
              <a:defRPr/>
            </a:pPr>
            <a:r>
              <a:rPr lang="en-CA" kern="0" dirty="0">
                <a:solidFill>
                  <a:srgbClr val="000000"/>
                </a:solidFill>
                <a:cs typeface="Arial"/>
              </a:rPr>
              <a:t>School council representatives and/or parents must participate on the:</a:t>
            </a:r>
          </a:p>
          <a:p>
            <a:pPr lvl="0" indent="-342900" eaLnBrk="0" fontAlgn="base" hangingPunct="0">
              <a:spcAft>
                <a:spcPct val="0"/>
              </a:spcAft>
              <a:buClrTx/>
              <a:buFontTx/>
              <a:buChar char="•"/>
              <a:defRPr/>
            </a:pPr>
            <a:r>
              <a:rPr lang="en-CA" kern="0" dirty="0">
                <a:solidFill>
                  <a:srgbClr val="000000"/>
                </a:solidFill>
                <a:cs typeface="Arial"/>
              </a:rPr>
              <a:t> Caring and Safe Schools Committee (PPM 144, 145 &amp; Operational Procedure PR. 703)</a:t>
            </a:r>
          </a:p>
          <a:p>
            <a:pPr lvl="0" indent="-342900" eaLnBrk="0" fontAlgn="base" hangingPunct="0">
              <a:spcAft>
                <a:spcPct val="0"/>
              </a:spcAft>
              <a:buClrTx/>
              <a:buFontTx/>
              <a:buChar char="•"/>
              <a:defRPr/>
            </a:pPr>
            <a:r>
              <a:rPr lang="en-CA" kern="0" dirty="0">
                <a:solidFill>
                  <a:srgbClr val="000000"/>
                </a:solidFill>
                <a:cs typeface="Arial"/>
              </a:rPr>
              <a:t>Staffing Committee (Board direction) </a:t>
            </a:r>
          </a:p>
          <a:p>
            <a:pPr lvl="0" indent="-342900" eaLnBrk="0" fontAlgn="base" hangingPunct="0">
              <a:spcAft>
                <a:spcPct val="0"/>
              </a:spcAft>
              <a:buClrTx/>
              <a:buFontTx/>
              <a:buChar char="•"/>
              <a:defRPr/>
            </a:pPr>
            <a:r>
              <a:rPr lang="en-CA" kern="0" dirty="0">
                <a:solidFill>
                  <a:srgbClr val="000000"/>
                </a:solidFill>
                <a:cs typeface="Arial"/>
              </a:rPr>
              <a:t>School Improvement Plan (SIP) (Reg. 612)</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4724400"/>
            <a:ext cx="1676400" cy="1611264"/>
          </a:xfrm>
          <a:prstGeom prst="rect">
            <a:avLst/>
          </a:prstGeom>
        </p:spPr>
      </p:pic>
    </p:spTree>
    <p:extLst>
      <p:ext uri="{BB962C8B-B14F-4D97-AF65-F5344CB8AC3E}">
        <p14:creationId xmlns:p14="http://schemas.microsoft.com/office/powerpoint/2010/main" val="41281687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Committees Cont’d…</a:t>
            </a:r>
            <a:endParaRPr lang="en-CA" sz="3200" dirty="0"/>
          </a:p>
        </p:txBody>
      </p:sp>
      <p:sp>
        <p:nvSpPr>
          <p:cNvPr id="3" name="Content Placeholder 2"/>
          <p:cNvSpPr>
            <a:spLocks noGrp="1"/>
          </p:cNvSpPr>
          <p:nvPr>
            <p:ph idx="1"/>
          </p:nvPr>
        </p:nvSpPr>
        <p:spPr/>
        <p:txBody>
          <a:bodyPr>
            <a:normAutofit/>
          </a:bodyPr>
          <a:lstStyle/>
          <a:p>
            <a:pPr lvl="0" indent="-342900" eaLnBrk="0" fontAlgn="base" hangingPunct="0">
              <a:spcAft>
                <a:spcPct val="0"/>
              </a:spcAft>
              <a:buClrTx/>
              <a:buFontTx/>
              <a:buChar char="•"/>
            </a:pPr>
            <a:r>
              <a:rPr lang="en-CA" altLang="en-US" kern="0" dirty="0">
                <a:solidFill>
                  <a:srgbClr val="000000"/>
                </a:solidFill>
                <a:cs typeface="Arial"/>
              </a:rPr>
              <a:t>Schools are also encouraged to establish a school budget committee and must include school council representatives in developing their expenditure plan. </a:t>
            </a:r>
          </a:p>
          <a:p>
            <a:pPr lvl="0" indent="-342900" eaLnBrk="0" fontAlgn="base" hangingPunct="0">
              <a:spcAft>
                <a:spcPct val="0"/>
              </a:spcAft>
              <a:buClrTx/>
              <a:buFontTx/>
              <a:buChar char="•"/>
            </a:pPr>
            <a:r>
              <a:rPr lang="en-CA" altLang="en-US" kern="0" dirty="0">
                <a:solidFill>
                  <a:srgbClr val="000000"/>
                </a:solidFill>
                <a:cs typeface="Arial"/>
              </a:rPr>
              <a:t>The plan should be reviewed with the school’s Superintendent to ensure that the curriculum objectives for the year are supported by the school’s expenditure plan.</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spTree>
    <p:extLst>
      <p:ext uri="{BB962C8B-B14F-4D97-AF65-F5344CB8AC3E}">
        <p14:creationId xmlns:p14="http://schemas.microsoft.com/office/powerpoint/2010/main" val="920468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685800"/>
            <a:ext cx="8260672" cy="963227"/>
          </a:xfrm>
        </p:spPr>
        <p:txBody>
          <a:bodyPr>
            <a:noAutofit/>
          </a:bodyPr>
          <a:lstStyle/>
          <a:p>
            <a:r>
              <a:rPr lang="en-CA" altLang="en-US" sz="3200" kern="0" dirty="0">
                <a:solidFill>
                  <a:srgbClr val="000000"/>
                </a:solidFill>
                <a:latin typeface="+mn-lt"/>
                <a:cs typeface="Arial"/>
              </a:rPr>
              <a:t>Parent Involvement Advisory Committee (PIAC)</a:t>
            </a:r>
            <a:endParaRPr lang="en-CA" sz="3200" dirty="0">
              <a:latin typeface="+mn-lt"/>
            </a:endParaRPr>
          </a:p>
        </p:txBody>
      </p:sp>
      <p:sp>
        <p:nvSpPr>
          <p:cNvPr id="3" name="Content Placeholder 2"/>
          <p:cNvSpPr>
            <a:spLocks noGrp="1"/>
          </p:cNvSpPr>
          <p:nvPr>
            <p:ph idx="1"/>
          </p:nvPr>
        </p:nvSpPr>
        <p:spPr/>
        <p:txBody>
          <a:bodyPr/>
          <a:lstStyle/>
          <a:p>
            <a:pPr lvl="0" indent="-342900" eaLnBrk="0" fontAlgn="base" hangingPunct="0">
              <a:spcAft>
                <a:spcPct val="0"/>
              </a:spcAft>
              <a:buClrTx/>
              <a:buFontTx/>
              <a:buChar char="•"/>
            </a:pPr>
            <a:r>
              <a:rPr lang="en-CA" altLang="en-US" kern="0" dirty="0">
                <a:solidFill>
                  <a:srgbClr val="000000"/>
                </a:solidFill>
                <a:cs typeface="Arial"/>
              </a:rPr>
              <a:t>PIAC is mandated to “support, encourage and enhance engagement at the board level to improve student achievement and well-being”. </a:t>
            </a:r>
          </a:p>
          <a:p>
            <a:pPr lvl="0" indent="-342900" eaLnBrk="0" fontAlgn="base" hangingPunct="0">
              <a:spcAft>
                <a:spcPct val="0"/>
              </a:spcAft>
              <a:buClrTx/>
              <a:buFontTx/>
              <a:buChar char="•"/>
            </a:pPr>
            <a:r>
              <a:rPr lang="en-CA" altLang="en-US" kern="0" dirty="0">
                <a:solidFill>
                  <a:srgbClr val="000000"/>
                </a:solidFill>
                <a:cs typeface="Arial"/>
              </a:rPr>
              <a:t>Membership is open to parents/guardians with a child in TDSB. </a:t>
            </a:r>
          </a:p>
          <a:p>
            <a:pPr lvl="0" indent="-342900" eaLnBrk="0" fontAlgn="base" hangingPunct="0">
              <a:spcAft>
                <a:spcPct val="0"/>
              </a:spcAft>
              <a:buClrTx/>
              <a:buFontTx/>
              <a:buChar char="•"/>
            </a:pPr>
            <a:r>
              <a:rPr lang="en-CA" altLang="en-US" kern="0" dirty="0">
                <a:solidFill>
                  <a:srgbClr val="000000"/>
                </a:solidFill>
                <a:cs typeface="Arial"/>
              </a:rPr>
              <a:t>For information visit: </a:t>
            </a:r>
            <a:r>
              <a:rPr lang="en-CA" altLang="en-US" kern="0" dirty="0">
                <a:solidFill>
                  <a:srgbClr val="000000"/>
                </a:solidFill>
                <a:cs typeface="Arial"/>
                <a:hlinkClick r:id="rId2"/>
              </a:rPr>
              <a:t>www.torontopiac.com</a:t>
            </a:r>
            <a:r>
              <a:rPr lang="en-CA" altLang="en-US" sz="3200" kern="0" dirty="0">
                <a:solidFill>
                  <a:srgbClr val="000000"/>
                </a:solidFill>
                <a:latin typeface="Arial"/>
                <a:cs typeface="Arial"/>
              </a:rPr>
              <a:t> </a:t>
            </a:r>
          </a:p>
          <a:p>
            <a:endParaRPr lang="en-CA" dirty="0"/>
          </a:p>
        </p:txBody>
      </p:sp>
      <p:sp>
        <p:nvSpPr>
          <p:cNvPr id="5" name="Content Placeholder 4"/>
          <p:cNvSpPr>
            <a:spLocks noGrp="1"/>
          </p:cNvSpPr>
          <p:nvPr>
            <p:ph sz="quarter" idx="13"/>
          </p:nvPr>
        </p:nvSpPr>
        <p:spPr/>
        <p:txBody>
          <a:bodyPr/>
          <a:lstStyle/>
          <a:p>
            <a:r>
              <a:rPr lang="en-CA" dirty="0" smtClean="0"/>
              <a:t>PIAC </a:t>
            </a:r>
            <a:endParaRPr lang="en-CA" dirty="0"/>
          </a:p>
        </p:txBody>
      </p:sp>
    </p:spTree>
    <p:extLst>
      <p:ext uri="{BB962C8B-B14F-4D97-AF65-F5344CB8AC3E}">
        <p14:creationId xmlns:p14="http://schemas.microsoft.com/office/powerpoint/2010/main" val="3196722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81000" y="5105400"/>
            <a:ext cx="2209800" cy="1219200"/>
          </a:xfrm>
        </p:spPr>
      </p:pic>
      <p:sp>
        <p:nvSpPr>
          <p:cNvPr id="6" name="Text Box 10"/>
          <p:cNvSpPr txBox="1">
            <a:spLocks noChangeArrowheads="1"/>
          </p:cNvSpPr>
          <p:nvPr/>
        </p:nvSpPr>
        <p:spPr bwMode="auto">
          <a:xfrm>
            <a:off x="1066800" y="2514600"/>
            <a:ext cx="7239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4400" b="0" i="0" u="none" strike="noStrike" kern="0" cap="none" spc="0" normalizeH="0" baseline="0" noProof="0" dirty="0" smtClean="0">
                <a:ln>
                  <a:noFill/>
                </a:ln>
                <a:solidFill>
                  <a:srgbClr val="000000"/>
                </a:solidFill>
                <a:effectLst/>
                <a:uLnTx/>
                <a:uFillTx/>
                <a:latin typeface="+mn-lt"/>
                <a:cs typeface="Arial" charset="0"/>
              </a:rPr>
              <a:t>Question &amp; Answers</a:t>
            </a:r>
            <a:endParaRPr kumimoji="0" lang="en-CA" altLang="en-US" sz="4400" b="0" i="0" u="none" strike="noStrike" kern="0" cap="none" spc="0" normalizeH="0" baseline="0" noProof="0" dirty="0" smtClean="0">
              <a:ln>
                <a:noFill/>
              </a:ln>
              <a:solidFill>
                <a:srgbClr val="000000"/>
              </a:solidFill>
              <a:effectLst/>
              <a:uLnTx/>
              <a:uFillTx/>
              <a:latin typeface="+mn-lt"/>
              <a:cs typeface="Arial"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685800"/>
            <a:ext cx="2236304" cy="1143000"/>
          </a:xfrm>
          <a:prstGeom prst="rect">
            <a:avLst/>
          </a:prstGeom>
        </p:spPr>
      </p:pic>
    </p:spTree>
    <p:extLst>
      <p:ext uri="{BB962C8B-B14F-4D97-AF65-F5344CB8AC3E}">
        <p14:creationId xmlns:p14="http://schemas.microsoft.com/office/powerpoint/2010/main" val="3974068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200" kern="0" dirty="0">
                <a:solidFill>
                  <a:srgbClr val="000000"/>
                </a:solidFill>
                <a:latin typeface="+mn-lt"/>
                <a:cs typeface="Arial"/>
              </a:rPr>
              <a:t>Attributes of an Effective </a:t>
            </a:r>
            <a:r>
              <a:rPr lang="en-CA" altLang="en-US" sz="3200" kern="0" dirty="0" smtClean="0">
                <a:solidFill>
                  <a:srgbClr val="000000"/>
                </a:solidFill>
                <a:latin typeface="+mn-lt"/>
                <a:cs typeface="Arial"/>
              </a:rPr>
              <a:t>Council</a:t>
            </a:r>
            <a:endParaRPr lang="en-CA" sz="3200" dirty="0">
              <a:latin typeface="+mn-lt"/>
            </a:endParaRPr>
          </a:p>
        </p:txBody>
      </p:sp>
      <p:sp>
        <p:nvSpPr>
          <p:cNvPr id="3" name="Content Placeholder 2"/>
          <p:cNvSpPr>
            <a:spLocks noGrp="1"/>
          </p:cNvSpPr>
          <p:nvPr>
            <p:ph idx="1"/>
          </p:nvPr>
        </p:nvSpPr>
        <p:spPr/>
        <p:txBody>
          <a:bodyPr/>
          <a:lstStyle/>
          <a:p>
            <a:pPr marL="2514600" lvl="0" indent="-704850" eaLnBrk="0" fontAlgn="base" hangingPunct="0">
              <a:lnSpc>
                <a:spcPct val="90000"/>
              </a:lnSpc>
              <a:spcAft>
                <a:spcPct val="0"/>
              </a:spcAft>
              <a:buClrTx/>
              <a:buFontTx/>
              <a:buChar char="•"/>
            </a:pPr>
            <a:endParaRPr lang="en-CA" altLang="en-US" sz="2000" kern="0" dirty="0" smtClean="0">
              <a:solidFill>
                <a:srgbClr val="000000"/>
              </a:solidFill>
              <a:latin typeface="Arial"/>
              <a:cs typeface="Arial"/>
            </a:endParaRPr>
          </a:p>
          <a:p>
            <a:pPr marL="2514600" lvl="0" indent="-704850" eaLnBrk="0" fontAlgn="base" hangingPunct="0">
              <a:lnSpc>
                <a:spcPct val="90000"/>
              </a:lnSpc>
              <a:spcAft>
                <a:spcPct val="0"/>
              </a:spcAft>
              <a:buClrTx/>
              <a:buFontTx/>
              <a:buChar char="•"/>
            </a:pPr>
            <a:endParaRPr lang="en-CA" altLang="en-US" sz="2000" kern="0" dirty="0">
              <a:solidFill>
                <a:srgbClr val="000000"/>
              </a:solidFill>
              <a:latin typeface="Arial"/>
              <a:cs typeface="Arial"/>
            </a:endParaRPr>
          </a:p>
          <a:p>
            <a:pPr marL="2514600" lvl="0" indent="-704850" eaLnBrk="0" fontAlgn="base" hangingPunct="0">
              <a:lnSpc>
                <a:spcPct val="90000"/>
              </a:lnSpc>
              <a:spcAft>
                <a:spcPct val="0"/>
              </a:spcAft>
              <a:buClrTx/>
              <a:buFontTx/>
              <a:buChar char="•"/>
            </a:pPr>
            <a:r>
              <a:rPr lang="en-CA" altLang="en-US" sz="2000" kern="0" dirty="0" smtClean="0">
                <a:solidFill>
                  <a:srgbClr val="000000"/>
                </a:solidFill>
                <a:latin typeface="Arial"/>
                <a:cs typeface="Arial"/>
              </a:rPr>
              <a:t>Accountability</a:t>
            </a:r>
            <a:endParaRPr lang="en-CA" altLang="en-US" sz="2000" kern="0" dirty="0">
              <a:solidFill>
                <a:srgbClr val="000000"/>
              </a:solidFill>
              <a:latin typeface="Arial"/>
              <a:cs typeface="Arial"/>
            </a:endParaRPr>
          </a:p>
          <a:p>
            <a:pPr marL="2514600" lvl="0" indent="-704850" eaLnBrk="0" fontAlgn="base" hangingPunct="0">
              <a:lnSpc>
                <a:spcPct val="90000"/>
              </a:lnSpc>
              <a:spcAft>
                <a:spcPct val="0"/>
              </a:spcAft>
              <a:buClrTx/>
              <a:buNone/>
            </a:pPr>
            <a:endParaRPr lang="en-CA" altLang="en-US" sz="2000" kern="0" dirty="0">
              <a:solidFill>
                <a:srgbClr val="000000"/>
              </a:solidFill>
              <a:latin typeface="Arial"/>
              <a:cs typeface="Arial"/>
            </a:endParaRPr>
          </a:p>
          <a:p>
            <a:pPr marL="2514600" lvl="0" indent="-704850" eaLnBrk="0" fontAlgn="base" hangingPunct="0">
              <a:lnSpc>
                <a:spcPct val="90000"/>
              </a:lnSpc>
              <a:spcAft>
                <a:spcPct val="0"/>
              </a:spcAft>
              <a:buClrTx/>
              <a:buFontTx/>
              <a:buChar char="•"/>
            </a:pPr>
            <a:r>
              <a:rPr lang="en-CA" altLang="en-US" sz="2000" kern="0" dirty="0">
                <a:solidFill>
                  <a:srgbClr val="000000"/>
                </a:solidFill>
                <a:latin typeface="Arial"/>
                <a:cs typeface="Arial"/>
              </a:rPr>
              <a:t> Transparency</a:t>
            </a:r>
          </a:p>
          <a:p>
            <a:pPr marL="2514600" lvl="0" indent="-704850" eaLnBrk="0" fontAlgn="base" hangingPunct="0">
              <a:lnSpc>
                <a:spcPct val="90000"/>
              </a:lnSpc>
              <a:spcAft>
                <a:spcPct val="0"/>
              </a:spcAft>
              <a:buClrTx/>
              <a:buFontTx/>
              <a:buChar char="•"/>
            </a:pPr>
            <a:endParaRPr lang="en-CA" altLang="en-US" sz="2000" kern="0" dirty="0">
              <a:solidFill>
                <a:srgbClr val="000000"/>
              </a:solidFill>
              <a:latin typeface="Arial"/>
              <a:cs typeface="Arial"/>
            </a:endParaRPr>
          </a:p>
          <a:p>
            <a:pPr marL="2514600" lvl="0" indent="-704850" eaLnBrk="0" fontAlgn="base" hangingPunct="0">
              <a:lnSpc>
                <a:spcPct val="90000"/>
              </a:lnSpc>
              <a:spcAft>
                <a:spcPct val="0"/>
              </a:spcAft>
              <a:buClrTx/>
              <a:buFontTx/>
              <a:buChar char="•"/>
            </a:pPr>
            <a:r>
              <a:rPr lang="en-CA" altLang="en-US" sz="2000" kern="0" dirty="0">
                <a:solidFill>
                  <a:srgbClr val="000000"/>
                </a:solidFill>
                <a:latin typeface="Arial"/>
                <a:cs typeface="Arial"/>
              </a:rPr>
              <a:t> Inclusiveness</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962400"/>
            <a:ext cx="2286000" cy="2255520"/>
          </a:xfrm>
          <a:prstGeom prst="rect">
            <a:avLst/>
          </a:prstGeom>
        </p:spPr>
      </p:pic>
    </p:spTree>
    <p:extLst>
      <p:ext uri="{BB962C8B-B14F-4D97-AF65-F5344CB8AC3E}">
        <p14:creationId xmlns:p14="http://schemas.microsoft.com/office/powerpoint/2010/main" val="2315157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200" kern="0" dirty="0">
                <a:solidFill>
                  <a:srgbClr val="000000"/>
                </a:solidFill>
                <a:latin typeface="+mn-lt"/>
                <a:cs typeface="Arial"/>
              </a:rPr>
              <a:t>School Council Regulations</a:t>
            </a:r>
            <a:endParaRPr lang="en-CA" sz="3200" dirty="0">
              <a:latin typeface="+mn-lt"/>
            </a:endParaRPr>
          </a:p>
        </p:txBody>
      </p:sp>
      <p:sp>
        <p:nvSpPr>
          <p:cNvPr id="3" name="Content Placeholder 2"/>
          <p:cNvSpPr>
            <a:spLocks noGrp="1"/>
          </p:cNvSpPr>
          <p:nvPr>
            <p:ph idx="1"/>
          </p:nvPr>
        </p:nvSpPr>
        <p:spPr/>
        <p:txBody>
          <a:bodyPr/>
          <a:lstStyle/>
          <a:p>
            <a:pPr lvl="0" indent="-342900" eaLnBrk="0" fontAlgn="base" hangingPunct="0">
              <a:spcAft>
                <a:spcPct val="0"/>
              </a:spcAft>
              <a:buClrTx/>
              <a:buFontTx/>
              <a:buChar char="•"/>
            </a:pPr>
            <a:r>
              <a:rPr lang="en-CA" altLang="en-US" kern="0" dirty="0">
                <a:solidFill>
                  <a:srgbClr val="000000"/>
                </a:solidFill>
                <a:cs typeface="Arial"/>
              </a:rPr>
              <a:t>School councils are governed by the regulations outlined in the Education Act:  Ontario Regulation 612/00 and 613/00 (2001).</a:t>
            </a:r>
          </a:p>
          <a:p>
            <a:pPr lvl="0" indent="-342900" eaLnBrk="0" fontAlgn="base" hangingPunct="0">
              <a:spcAft>
                <a:spcPct val="0"/>
              </a:spcAft>
              <a:buClrTx/>
              <a:buFontTx/>
              <a:buChar char="•"/>
            </a:pPr>
            <a:r>
              <a:rPr lang="en-CA" altLang="en-US" kern="0" dirty="0">
                <a:solidFill>
                  <a:srgbClr val="000000"/>
                </a:solidFill>
                <a:cs typeface="Arial"/>
              </a:rPr>
              <a:t>Toronto District School Board policies such as Equity, Parent and Community Involvement, Fundraising, etc.</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029200"/>
            <a:ext cx="3017837"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786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200" kern="0" dirty="0" smtClean="0">
                <a:solidFill>
                  <a:srgbClr val="000000"/>
                </a:solidFill>
                <a:latin typeface="+mn-lt"/>
                <a:cs typeface="Arial"/>
              </a:rPr>
              <a:t>Purpose</a:t>
            </a:r>
            <a:endParaRPr lang="en-CA" sz="3200" dirty="0">
              <a:latin typeface="+mn-lt"/>
            </a:endParaRPr>
          </a:p>
        </p:txBody>
      </p:sp>
      <p:sp>
        <p:nvSpPr>
          <p:cNvPr id="3" name="Content Placeholder 2"/>
          <p:cNvSpPr>
            <a:spLocks noGrp="1"/>
          </p:cNvSpPr>
          <p:nvPr>
            <p:ph idx="1"/>
          </p:nvPr>
        </p:nvSpPr>
        <p:spPr>
          <a:xfrm>
            <a:off x="457200" y="1752601"/>
            <a:ext cx="8229600" cy="3047999"/>
          </a:xfrm>
        </p:spPr>
        <p:txBody>
          <a:bodyPr>
            <a:normAutofit/>
          </a:bodyPr>
          <a:lstStyle/>
          <a:p>
            <a:pPr marL="0" lvl="0" indent="0" eaLnBrk="0" fontAlgn="base" hangingPunct="0">
              <a:lnSpc>
                <a:spcPct val="90000"/>
              </a:lnSpc>
              <a:spcAft>
                <a:spcPct val="0"/>
              </a:spcAft>
              <a:buClrTx/>
              <a:buNone/>
              <a:tabLst>
                <a:tab pos="4667250" algn="l"/>
              </a:tabLst>
            </a:pPr>
            <a:endParaRPr lang="en-CA" altLang="en-US" kern="0" dirty="0" smtClean="0">
              <a:solidFill>
                <a:srgbClr val="000000"/>
              </a:solidFill>
              <a:cs typeface="Arial"/>
            </a:endParaRPr>
          </a:p>
          <a:p>
            <a:pPr marL="0" lvl="0" indent="0" eaLnBrk="0" fontAlgn="base" hangingPunct="0">
              <a:lnSpc>
                <a:spcPct val="90000"/>
              </a:lnSpc>
              <a:spcAft>
                <a:spcPct val="0"/>
              </a:spcAft>
              <a:buClrTx/>
              <a:buNone/>
              <a:tabLst>
                <a:tab pos="4667250" algn="l"/>
              </a:tabLst>
            </a:pPr>
            <a:r>
              <a:rPr lang="en-CA" altLang="en-US" kern="0" dirty="0" smtClean="0">
                <a:solidFill>
                  <a:srgbClr val="000000"/>
                </a:solidFill>
                <a:cs typeface="Arial"/>
              </a:rPr>
              <a:t>The </a:t>
            </a:r>
            <a:r>
              <a:rPr lang="en-CA" altLang="en-US" kern="0" dirty="0">
                <a:solidFill>
                  <a:srgbClr val="000000"/>
                </a:solidFill>
                <a:cs typeface="Arial"/>
              </a:rPr>
              <a:t>purpose of a school council, is through the active participation of parents, to improve pupil achievement and enhance the accountability of the education system to parents.</a:t>
            </a:r>
          </a:p>
          <a:p>
            <a:pPr marL="0" lvl="0" indent="0" eaLnBrk="0" fontAlgn="base" hangingPunct="0">
              <a:lnSpc>
                <a:spcPct val="90000"/>
              </a:lnSpc>
              <a:spcAft>
                <a:spcPct val="0"/>
              </a:spcAft>
              <a:buClrTx/>
              <a:buNone/>
              <a:tabLst>
                <a:tab pos="4667250" algn="l"/>
              </a:tabLst>
            </a:pPr>
            <a:r>
              <a:rPr lang="en-CA" altLang="en-US" kern="0" dirty="0">
                <a:solidFill>
                  <a:srgbClr val="000000"/>
                </a:solidFill>
                <a:cs typeface="Arial"/>
              </a:rPr>
              <a:t>	</a:t>
            </a:r>
            <a:r>
              <a:rPr lang="en-CA" altLang="en-US" i="1" kern="0" dirty="0">
                <a:solidFill>
                  <a:srgbClr val="000000"/>
                </a:solidFill>
                <a:cs typeface="Arial"/>
              </a:rPr>
              <a:t>Reg. 612/2.1</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953000"/>
            <a:ext cx="2514600" cy="1371600"/>
          </a:xfrm>
          <a:prstGeom prst="rect">
            <a:avLst/>
          </a:prstGeom>
        </p:spPr>
      </p:pic>
    </p:spTree>
    <p:extLst>
      <p:ext uri="{BB962C8B-B14F-4D97-AF65-F5344CB8AC3E}">
        <p14:creationId xmlns:p14="http://schemas.microsoft.com/office/powerpoint/2010/main" val="2688482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200" kern="0" dirty="0" smtClean="0">
                <a:solidFill>
                  <a:srgbClr val="000000"/>
                </a:solidFill>
                <a:latin typeface="+mn-lt"/>
                <a:cs typeface="Arial"/>
              </a:rPr>
              <a:t>Role</a:t>
            </a:r>
            <a:endParaRPr lang="en-CA" sz="3200" dirty="0">
              <a:latin typeface="+mn-lt"/>
            </a:endParaRPr>
          </a:p>
        </p:txBody>
      </p:sp>
      <p:sp>
        <p:nvSpPr>
          <p:cNvPr id="3" name="Content Placeholder 2"/>
          <p:cNvSpPr>
            <a:spLocks noGrp="1"/>
          </p:cNvSpPr>
          <p:nvPr>
            <p:ph idx="1"/>
          </p:nvPr>
        </p:nvSpPr>
        <p:spPr/>
        <p:txBody>
          <a:bodyPr>
            <a:normAutofit/>
          </a:bodyPr>
          <a:lstStyle/>
          <a:p>
            <a:pPr lvl="0" indent="-342900" eaLnBrk="0" fontAlgn="base" hangingPunct="0">
              <a:spcAft>
                <a:spcPct val="0"/>
              </a:spcAft>
              <a:buClrTx/>
              <a:buFontTx/>
              <a:buChar char="•"/>
            </a:pPr>
            <a:r>
              <a:rPr lang="en-CA" altLang="en-US" kern="0" dirty="0">
                <a:solidFill>
                  <a:srgbClr val="000000"/>
                </a:solidFill>
                <a:cs typeface="Arial"/>
              </a:rPr>
              <a:t>A School Council is an advisory group.</a:t>
            </a:r>
          </a:p>
          <a:p>
            <a:pPr marL="4038600" lvl="4" indent="-266700" eaLnBrk="0" fontAlgn="base" hangingPunct="0">
              <a:spcAft>
                <a:spcPct val="0"/>
              </a:spcAft>
              <a:buClrTx/>
              <a:buFontTx/>
              <a:buChar char="•"/>
            </a:pPr>
            <a:r>
              <a:rPr lang="en-CA" altLang="en-US" sz="2400" i="1" kern="0" dirty="0">
                <a:solidFill>
                  <a:srgbClr val="000000"/>
                </a:solidFill>
                <a:cs typeface="Arial"/>
              </a:rPr>
              <a:t>Reg. 612/3.8</a:t>
            </a:r>
          </a:p>
          <a:p>
            <a:pPr lvl="0" indent="-342900" eaLnBrk="0" fontAlgn="base" hangingPunct="0">
              <a:spcAft>
                <a:spcPct val="0"/>
              </a:spcAft>
              <a:buClrTx/>
              <a:buFontTx/>
              <a:buChar char="•"/>
            </a:pPr>
            <a:endParaRPr lang="en-CA" altLang="en-US" i="1" kern="0" dirty="0">
              <a:solidFill>
                <a:srgbClr val="000000"/>
              </a:solidFill>
              <a:cs typeface="Arial"/>
            </a:endParaRPr>
          </a:p>
          <a:p>
            <a:pPr lvl="0" indent="-342900" eaLnBrk="0" fontAlgn="base" hangingPunct="0">
              <a:spcAft>
                <a:spcPct val="0"/>
              </a:spcAft>
              <a:buClrTx/>
              <a:buFontTx/>
              <a:buChar char="•"/>
            </a:pPr>
            <a:r>
              <a:rPr lang="en-CA" altLang="en-US" kern="0" dirty="0">
                <a:solidFill>
                  <a:srgbClr val="000000"/>
                </a:solidFill>
                <a:cs typeface="Arial"/>
              </a:rPr>
              <a:t>Provides advice to the school principal and or to the School Board on any matter.</a:t>
            </a:r>
          </a:p>
          <a:p>
            <a:pPr marL="4038600" lvl="4" indent="-266700" eaLnBrk="0" fontAlgn="base" hangingPunct="0">
              <a:spcAft>
                <a:spcPct val="0"/>
              </a:spcAft>
              <a:buClrTx/>
              <a:buFontTx/>
              <a:buChar char="•"/>
            </a:pPr>
            <a:r>
              <a:rPr lang="en-CA" altLang="en-US" sz="2400" i="1" kern="0" dirty="0">
                <a:solidFill>
                  <a:srgbClr val="000000"/>
                </a:solidFill>
                <a:cs typeface="Arial"/>
              </a:rPr>
              <a:t>Reg. 612/20</a:t>
            </a:r>
          </a:p>
          <a:p>
            <a:endParaRPr lang="en-CA" dirty="0"/>
          </a:p>
        </p:txBody>
      </p:sp>
      <p:pic>
        <p:nvPicPr>
          <p:cNvPr id="9" name="Content Placeholder 8"/>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04800" y="5105400"/>
            <a:ext cx="2438400" cy="1295400"/>
          </a:xfrm>
        </p:spPr>
      </p:pic>
    </p:spTree>
    <p:extLst>
      <p:ext uri="{BB962C8B-B14F-4D97-AF65-F5344CB8AC3E}">
        <p14:creationId xmlns:p14="http://schemas.microsoft.com/office/powerpoint/2010/main" val="1753841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200" kern="0" dirty="0">
                <a:solidFill>
                  <a:srgbClr val="000000"/>
                </a:solidFill>
                <a:latin typeface="+mn-lt"/>
                <a:cs typeface="Arial"/>
              </a:rPr>
              <a:t>Responsibilities of a School Council</a:t>
            </a:r>
            <a:endParaRPr lang="en-CA" sz="3200" dirty="0">
              <a:latin typeface="+mn-lt"/>
            </a:endParaRPr>
          </a:p>
        </p:txBody>
      </p:sp>
      <p:sp>
        <p:nvSpPr>
          <p:cNvPr id="3" name="Content Placeholder 2"/>
          <p:cNvSpPr>
            <a:spLocks noGrp="1"/>
          </p:cNvSpPr>
          <p:nvPr>
            <p:ph idx="1"/>
          </p:nvPr>
        </p:nvSpPr>
        <p:spPr>
          <a:xfrm>
            <a:off x="457200" y="2057399"/>
            <a:ext cx="8229600" cy="3962401"/>
          </a:xfrm>
        </p:spPr>
        <p:txBody>
          <a:bodyPr>
            <a:normAutofit/>
          </a:bodyPr>
          <a:lstStyle/>
          <a:p>
            <a:pPr marL="1076325" lvl="0" indent="-714375" eaLnBrk="0" fontAlgn="base" hangingPunct="0">
              <a:spcAft>
                <a:spcPct val="0"/>
              </a:spcAft>
              <a:buClrTx/>
              <a:buFontTx/>
              <a:buChar char="•"/>
            </a:pPr>
            <a:r>
              <a:rPr lang="en-CA" altLang="en-US" kern="0" dirty="0">
                <a:solidFill>
                  <a:srgbClr val="000000"/>
                </a:solidFill>
                <a:cs typeface="Arial"/>
              </a:rPr>
              <a:t>Constitution and by-laws</a:t>
            </a:r>
          </a:p>
          <a:p>
            <a:pPr marL="1076325" lvl="0" indent="-714375" eaLnBrk="0" fontAlgn="base" hangingPunct="0">
              <a:spcAft>
                <a:spcPct val="0"/>
              </a:spcAft>
              <a:buClrTx/>
              <a:buFontTx/>
              <a:buChar char="•"/>
            </a:pPr>
            <a:r>
              <a:rPr lang="en-CA" altLang="en-US" kern="0" dirty="0">
                <a:solidFill>
                  <a:srgbClr val="000000"/>
                </a:solidFill>
                <a:cs typeface="Arial"/>
              </a:rPr>
              <a:t>Recording</a:t>
            </a:r>
          </a:p>
          <a:p>
            <a:pPr marL="1076325" lvl="0" indent="-714375" eaLnBrk="0" fontAlgn="base" hangingPunct="0">
              <a:spcAft>
                <a:spcPct val="0"/>
              </a:spcAft>
              <a:buClrTx/>
              <a:buFontTx/>
              <a:buChar char="•"/>
            </a:pPr>
            <a:r>
              <a:rPr lang="en-CA" altLang="en-US" kern="0" dirty="0">
                <a:solidFill>
                  <a:srgbClr val="000000"/>
                </a:solidFill>
                <a:cs typeface="Arial"/>
              </a:rPr>
              <a:t>Reporting</a:t>
            </a:r>
          </a:p>
          <a:p>
            <a:pPr marL="1076325" lvl="0" indent="-714375" eaLnBrk="0" fontAlgn="base" hangingPunct="0">
              <a:spcAft>
                <a:spcPct val="0"/>
              </a:spcAft>
              <a:buClrTx/>
              <a:buFontTx/>
              <a:buChar char="•"/>
            </a:pPr>
            <a:r>
              <a:rPr lang="en-CA" altLang="en-US" kern="0" dirty="0">
                <a:solidFill>
                  <a:srgbClr val="000000"/>
                </a:solidFill>
                <a:cs typeface="Arial"/>
              </a:rPr>
              <a:t>Consultation</a:t>
            </a:r>
          </a:p>
          <a:p>
            <a:pPr marL="1076325" lvl="0" indent="-714375" eaLnBrk="0" fontAlgn="base" hangingPunct="0">
              <a:spcAft>
                <a:spcPct val="0"/>
              </a:spcAft>
              <a:buClrTx/>
              <a:buFontTx/>
              <a:buChar char="•"/>
            </a:pPr>
            <a:r>
              <a:rPr lang="en-CA" altLang="en-US" kern="0" dirty="0">
                <a:solidFill>
                  <a:srgbClr val="000000"/>
                </a:solidFill>
                <a:cs typeface="Arial"/>
              </a:rPr>
              <a:t>Communicating</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spTree>
    <p:extLst>
      <p:ext uri="{BB962C8B-B14F-4D97-AF65-F5344CB8AC3E}">
        <p14:creationId xmlns:p14="http://schemas.microsoft.com/office/powerpoint/2010/main" val="1503142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200" kern="0" dirty="0">
                <a:solidFill>
                  <a:srgbClr val="000000"/>
                </a:solidFill>
                <a:latin typeface="+mn-lt"/>
                <a:cs typeface="Arial"/>
              </a:rPr>
              <a:t>Responsibilities </a:t>
            </a:r>
            <a:r>
              <a:rPr lang="en-CA" altLang="en-US" sz="3200" kern="0" dirty="0" smtClean="0">
                <a:solidFill>
                  <a:srgbClr val="000000"/>
                </a:solidFill>
                <a:latin typeface="+mn-lt"/>
                <a:cs typeface="Arial"/>
              </a:rPr>
              <a:t>of Chair/Co-chair</a:t>
            </a:r>
            <a:endParaRPr lang="en-CA" sz="3200" dirty="0">
              <a:latin typeface="+mn-lt"/>
            </a:endParaRPr>
          </a:p>
        </p:txBody>
      </p:sp>
      <p:sp>
        <p:nvSpPr>
          <p:cNvPr id="3" name="Content Placeholder 2"/>
          <p:cNvSpPr>
            <a:spLocks noGrp="1"/>
          </p:cNvSpPr>
          <p:nvPr>
            <p:ph idx="1"/>
          </p:nvPr>
        </p:nvSpPr>
        <p:spPr>
          <a:xfrm>
            <a:off x="457200" y="2209799"/>
            <a:ext cx="8229600" cy="3810001"/>
          </a:xfrm>
        </p:spPr>
        <p:txBody>
          <a:bodyPr>
            <a:normAutofit/>
          </a:bodyPr>
          <a:lstStyle/>
          <a:p>
            <a:pPr lvl="0" indent="-342900" eaLnBrk="0" fontAlgn="base" hangingPunct="0">
              <a:lnSpc>
                <a:spcPct val="80000"/>
              </a:lnSpc>
              <a:spcAft>
                <a:spcPct val="0"/>
              </a:spcAft>
              <a:buClrTx/>
              <a:buFontTx/>
              <a:buChar char="•"/>
            </a:pPr>
            <a:r>
              <a:rPr lang="en-CA" altLang="en-US" kern="0" dirty="0">
                <a:solidFill>
                  <a:srgbClr val="000000"/>
                </a:solidFill>
                <a:cs typeface="Arial"/>
              </a:rPr>
              <a:t>Arrange and chair Council meetings.</a:t>
            </a:r>
          </a:p>
          <a:p>
            <a:pPr lvl="0" indent="-342900" eaLnBrk="0" fontAlgn="base" hangingPunct="0">
              <a:lnSpc>
                <a:spcPct val="80000"/>
              </a:lnSpc>
              <a:spcAft>
                <a:spcPct val="0"/>
              </a:spcAft>
              <a:buClrTx/>
              <a:buFontTx/>
              <a:buChar char="•"/>
            </a:pPr>
            <a:r>
              <a:rPr lang="en-CA" altLang="en-US" kern="0" dirty="0">
                <a:solidFill>
                  <a:srgbClr val="000000"/>
                </a:solidFill>
                <a:cs typeface="Arial"/>
              </a:rPr>
              <a:t>Prepare meeting agendas.</a:t>
            </a:r>
          </a:p>
          <a:p>
            <a:pPr lvl="0" indent="-342900" eaLnBrk="0" fontAlgn="base" hangingPunct="0">
              <a:lnSpc>
                <a:spcPct val="80000"/>
              </a:lnSpc>
              <a:spcAft>
                <a:spcPct val="0"/>
              </a:spcAft>
              <a:buClrTx/>
              <a:buFontTx/>
              <a:buChar char="•"/>
            </a:pPr>
            <a:r>
              <a:rPr lang="en-CA" altLang="en-US" kern="0" dirty="0">
                <a:solidFill>
                  <a:srgbClr val="000000"/>
                </a:solidFill>
                <a:cs typeface="Arial"/>
              </a:rPr>
              <a:t>Ensure minutes are recorded and maintained.</a:t>
            </a:r>
          </a:p>
          <a:p>
            <a:pPr lvl="0" indent="-342900" eaLnBrk="0" fontAlgn="base" hangingPunct="0">
              <a:lnSpc>
                <a:spcPct val="80000"/>
              </a:lnSpc>
              <a:spcAft>
                <a:spcPct val="0"/>
              </a:spcAft>
              <a:buClrTx/>
              <a:buFontTx/>
              <a:buChar char="•"/>
            </a:pPr>
            <a:r>
              <a:rPr lang="en-CA" altLang="en-US" kern="0" dirty="0">
                <a:solidFill>
                  <a:srgbClr val="000000"/>
                </a:solidFill>
                <a:cs typeface="Arial"/>
              </a:rPr>
              <a:t>Facilitate conflict resolution.</a:t>
            </a:r>
          </a:p>
          <a:p>
            <a:pPr lvl="0" indent="-342900" eaLnBrk="0" fontAlgn="base" hangingPunct="0">
              <a:lnSpc>
                <a:spcPct val="80000"/>
              </a:lnSpc>
              <a:spcAft>
                <a:spcPct val="0"/>
              </a:spcAft>
              <a:buClrTx/>
              <a:buFontTx/>
              <a:buChar char="•"/>
            </a:pPr>
            <a:r>
              <a:rPr lang="en-CA" altLang="en-US" kern="0" dirty="0">
                <a:solidFill>
                  <a:srgbClr val="000000"/>
                </a:solidFill>
                <a:cs typeface="Arial"/>
              </a:rPr>
              <a:t>Participate as ex-officio member on Council </a:t>
            </a:r>
          </a:p>
          <a:p>
            <a:pPr lvl="0" indent="-342900" eaLnBrk="0" fontAlgn="base" hangingPunct="0">
              <a:lnSpc>
                <a:spcPct val="80000"/>
              </a:lnSpc>
              <a:spcAft>
                <a:spcPct val="0"/>
              </a:spcAft>
              <a:buClrTx/>
              <a:buNone/>
            </a:pPr>
            <a:r>
              <a:rPr lang="en-CA" altLang="en-US" kern="0" dirty="0">
                <a:solidFill>
                  <a:srgbClr val="000000"/>
                </a:solidFill>
                <a:cs typeface="Arial"/>
              </a:rPr>
              <a:t>	sub-committees.</a:t>
            </a:r>
          </a:p>
          <a:p>
            <a:pPr lvl="0" indent="-342900" eaLnBrk="0" fontAlgn="base" hangingPunct="0">
              <a:lnSpc>
                <a:spcPct val="80000"/>
              </a:lnSpc>
              <a:spcAft>
                <a:spcPct val="0"/>
              </a:spcAft>
              <a:buClrTx/>
              <a:buFontTx/>
              <a:buChar char="•"/>
            </a:pPr>
            <a:r>
              <a:rPr lang="en-CA" altLang="en-US" kern="0" dirty="0">
                <a:solidFill>
                  <a:srgbClr val="000000"/>
                </a:solidFill>
                <a:cs typeface="Arial"/>
              </a:rPr>
              <a:t>Communicate with principal on behalf of Council.</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spTree>
    <p:extLst>
      <p:ext uri="{BB962C8B-B14F-4D97-AF65-F5344CB8AC3E}">
        <p14:creationId xmlns:p14="http://schemas.microsoft.com/office/powerpoint/2010/main" val="3907875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200" kern="0" dirty="0">
                <a:solidFill>
                  <a:srgbClr val="000000"/>
                </a:solidFill>
                <a:latin typeface="+mn-lt"/>
                <a:cs typeface="Arial"/>
              </a:rPr>
              <a:t>Responsibilities of the School Principal</a:t>
            </a:r>
            <a:endParaRPr lang="en-CA" sz="3200" dirty="0">
              <a:latin typeface="+mn-lt"/>
            </a:endParaRPr>
          </a:p>
        </p:txBody>
      </p:sp>
      <p:sp>
        <p:nvSpPr>
          <p:cNvPr id="3" name="Content Placeholder 2"/>
          <p:cNvSpPr>
            <a:spLocks noGrp="1"/>
          </p:cNvSpPr>
          <p:nvPr>
            <p:ph idx="1"/>
          </p:nvPr>
        </p:nvSpPr>
        <p:spPr>
          <a:xfrm>
            <a:off x="457200" y="1981199"/>
            <a:ext cx="8229600" cy="4038601"/>
          </a:xfrm>
        </p:spPr>
        <p:txBody>
          <a:bodyPr>
            <a:normAutofit/>
          </a:bodyPr>
          <a:lstStyle/>
          <a:p>
            <a:pPr lvl="0" indent="-342900" eaLnBrk="0" fontAlgn="base" hangingPunct="0">
              <a:lnSpc>
                <a:spcPct val="80000"/>
              </a:lnSpc>
              <a:spcAft>
                <a:spcPct val="0"/>
              </a:spcAft>
              <a:buClrTx/>
              <a:buFontTx/>
              <a:buChar char="•"/>
            </a:pPr>
            <a:r>
              <a:rPr lang="en-CA" altLang="en-US" kern="0" dirty="0">
                <a:solidFill>
                  <a:srgbClr val="000000"/>
                </a:solidFill>
                <a:cs typeface="Arial"/>
              </a:rPr>
              <a:t>Acts as a resource on laws, regulations and Board policies.</a:t>
            </a:r>
          </a:p>
          <a:p>
            <a:pPr lvl="0" indent="-342900" eaLnBrk="0" fontAlgn="base" hangingPunct="0">
              <a:lnSpc>
                <a:spcPct val="80000"/>
              </a:lnSpc>
              <a:spcAft>
                <a:spcPct val="0"/>
              </a:spcAft>
              <a:buClrTx/>
              <a:buFontTx/>
              <a:buChar char="•"/>
            </a:pPr>
            <a:r>
              <a:rPr lang="en-CA" altLang="en-US" kern="0" dirty="0">
                <a:solidFill>
                  <a:srgbClr val="000000"/>
                </a:solidFill>
                <a:cs typeface="Arial"/>
              </a:rPr>
              <a:t>Attends school council meetings.</a:t>
            </a:r>
          </a:p>
          <a:p>
            <a:pPr lvl="0" indent="-342900" eaLnBrk="0" fontAlgn="base" hangingPunct="0">
              <a:lnSpc>
                <a:spcPct val="80000"/>
              </a:lnSpc>
              <a:spcAft>
                <a:spcPct val="0"/>
              </a:spcAft>
              <a:buClrTx/>
              <a:buFontTx/>
              <a:buChar char="•"/>
            </a:pPr>
            <a:r>
              <a:rPr lang="en-CA" altLang="en-US" kern="0" dirty="0">
                <a:solidFill>
                  <a:srgbClr val="000000"/>
                </a:solidFill>
                <a:cs typeface="Arial"/>
              </a:rPr>
              <a:t>Considers advice and </a:t>
            </a:r>
            <a:r>
              <a:rPr lang="en-CA" altLang="en-US" i="1" u="sng" kern="0" dirty="0">
                <a:solidFill>
                  <a:srgbClr val="000000"/>
                </a:solidFill>
                <a:cs typeface="Arial"/>
              </a:rPr>
              <a:t>provides response </a:t>
            </a:r>
            <a:r>
              <a:rPr lang="en-CA" altLang="en-US" i="1" u="sng" kern="0" dirty="0" smtClean="0">
                <a:solidFill>
                  <a:srgbClr val="000000"/>
                </a:solidFill>
                <a:cs typeface="Arial"/>
              </a:rPr>
              <a:t>to the  </a:t>
            </a:r>
            <a:r>
              <a:rPr lang="en-CA" altLang="en-US" i="1" u="sng" kern="0" dirty="0">
                <a:solidFill>
                  <a:srgbClr val="000000"/>
                </a:solidFill>
                <a:cs typeface="Arial"/>
              </a:rPr>
              <a:t>advice</a:t>
            </a:r>
            <a:r>
              <a:rPr lang="en-CA" altLang="en-US" kern="0" dirty="0">
                <a:solidFill>
                  <a:srgbClr val="000000"/>
                </a:solidFill>
                <a:cs typeface="Arial"/>
              </a:rPr>
              <a:t>.</a:t>
            </a:r>
          </a:p>
          <a:p>
            <a:pPr lvl="0" indent="-342900" eaLnBrk="0" fontAlgn="base" hangingPunct="0">
              <a:lnSpc>
                <a:spcPct val="80000"/>
              </a:lnSpc>
              <a:spcAft>
                <a:spcPct val="0"/>
              </a:spcAft>
              <a:buClrTx/>
              <a:buFontTx/>
              <a:buChar char="•"/>
            </a:pPr>
            <a:r>
              <a:rPr lang="en-CA" altLang="en-US" kern="0" dirty="0">
                <a:solidFill>
                  <a:srgbClr val="000000"/>
                </a:solidFill>
                <a:cs typeface="Arial"/>
              </a:rPr>
              <a:t>Consults on items pertaining to school policies and guidelines related to student achievement, accountability of the system to parents and communication of these plans to the public.  (i.e. code of conduct, school improvement plan, EQAO results, etc.)</a:t>
            </a:r>
          </a:p>
          <a:p>
            <a:pPr lvl="0" indent="-342900" eaLnBrk="0" fontAlgn="base" hangingPunct="0">
              <a:lnSpc>
                <a:spcPct val="80000"/>
              </a:lnSpc>
              <a:spcAft>
                <a:spcPct val="0"/>
              </a:spcAft>
              <a:buClrTx/>
              <a:buFontTx/>
              <a:buChar char="•"/>
            </a:pPr>
            <a:r>
              <a:rPr lang="en-CA" altLang="en-US" kern="0" dirty="0">
                <a:solidFill>
                  <a:srgbClr val="000000"/>
                </a:solidFill>
                <a:cs typeface="Arial"/>
              </a:rPr>
              <a:t>Provides written notice of School Council elections to community at least 14 days before elections.</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spTree>
    <p:extLst>
      <p:ext uri="{BB962C8B-B14F-4D97-AF65-F5344CB8AC3E}">
        <p14:creationId xmlns:p14="http://schemas.microsoft.com/office/powerpoint/2010/main" val="38704107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DSB">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TDSB">
      <a:majorFont>
        <a:latin typeface="Myriad Pro"/>
        <a:ea typeface=""/>
        <a:cs typeface=""/>
      </a:majorFont>
      <a:minorFont>
        <a:latin typeface="Myriad Pro"/>
        <a:ea typeface=""/>
        <a:cs typeface=""/>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B9DA42389BCA469FFC619754B59623" ma:contentTypeVersion="0" ma:contentTypeDescription="Create a new document." ma:contentTypeScope="" ma:versionID="e5ebe332fd268b61095e2b55536f450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137C36-0533-48DB-8BA5-6B130FCE9B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3A85AE6-86CA-43D3-9C71-0BD15067AF54}">
  <ds:schemaRefs>
    <ds:schemaRef ds:uri="http://purl.org/dc/dcmitype/"/>
    <ds:schemaRef ds:uri="http://schemas.openxmlformats.org/package/2006/metadata/core-properties"/>
    <ds:schemaRef ds:uri="http://purl.org/dc/terms/"/>
    <ds:schemaRef ds:uri="http://www.w3.org/XML/1998/namespace"/>
    <ds:schemaRef ds:uri="http://schemas.microsoft.com/office/2006/documentManagement/typ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FA439248-2C53-4EF4-A52F-0345C92DBD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TDSB</Template>
  <TotalTime>3439</TotalTime>
  <Words>999</Words>
  <Application>Microsoft Office PowerPoint</Application>
  <PresentationFormat>On-screen Show (4:3)</PresentationFormat>
  <Paragraphs>138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TDSB</vt:lpstr>
      <vt:lpstr> Ward 10 School Council Presentation </vt:lpstr>
      <vt:lpstr>Agenda </vt:lpstr>
      <vt:lpstr>Attributes of an Effective Council</vt:lpstr>
      <vt:lpstr>School Council Regulations</vt:lpstr>
      <vt:lpstr>Purpose</vt:lpstr>
      <vt:lpstr>Role</vt:lpstr>
      <vt:lpstr>Responsibilities of a School Council</vt:lpstr>
      <vt:lpstr>Responsibilities of Chair/Co-chair</vt:lpstr>
      <vt:lpstr>Responsibilities of the School Principal</vt:lpstr>
      <vt:lpstr>By-laws</vt:lpstr>
      <vt:lpstr>Elections</vt:lpstr>
      <vt:lpstr>Minutes </vt:lpstr>
      <vt:lpstr>Reporting </vt:lpstr>
      <vt:lpstr>Consultation </vt:lpstr>
      <vt:lpstr>Consultation – How to do it?</vt:lpstr>
      <vt:lpstr>Communication </vt:lpstr>
      <vt:lpstr>Funds/Grants</vt:lpstr>
      <vt:lpstr>School Statement of Need (SSON)</vt:lpstr>
      <vt:lpstr>SSON Cont’d…</vt:lpstr>
      <vt:lpstr>School Committee Participation </vt:lpstr>
      <vt:lpstr>Committees Cont’d…</vt:lpstr>
      <vt:lpstr>Parent Involvement Advisory Committee (PIAC)</vt:lpstr>
      <vt:lpstr>PowerPoint Presentation</vt:lpstr>
      <vt:lpstr>PowerPoint Presentation</vt:lpstr>
    </vt:vector>
  </TitlesOfParts>
  <Company>Toronto District School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Balance 2013-14</dc:title>
  <dc:creator>eucuser</dc:creator>
  <cp:lastModifiedBy>Munroe, Michelle</cp:lastModifiedBy>
  <cp:revision>251</cp:revision>
  <cp:lastPrinted>2013-02-27T20:37:32Z</cp:lastPrinted>
  <dcterms:created xsi:type="dcterms:W3CDTF">2015-01-27T18:38:34Z</dcterms:created>
  <dcterms:modified xsi:type="dcterms:W3CDTF">2016-10-04T01:17:50Z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0x010100B3B9DA42389BCA469FFC619754B59623</vt:lpwstr>
  </property>
</Properties>
</file>