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20"/>
  </p:handoutMasterIdLst>
  <p:sldIdLst>
    <p:sldId id="258" r:id="rId5"/>
    <p:sldId id="268" r:id="rId6"/>
    <p:sldId id="270" r:id="rId7"/>
    <p:sldId id="272" r:id="rId8"/>
    <p:sldId id="280" r:id="rId9"/>
    <p:sldId id="274" r:id="rId10"/>
    <p:sldId id="275" r:id="rId11"/>
    <p:sldId id="276" r:id="rId12"/>
    <p:sldId id="277" r:id="rId13"/>
    <p:sldId id="278" r:id="rId14"/>
    <p:sldId id="282" r:id="rId15"/>
    <p:sldId id="283" r:id="rId16"/>
    <p:sldId id="284" r:id="rId17"/>
    <p:sldId id="285" r:id="rId18"/>
    <p:sldId id="281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B60AF"/>
    <a:srgbClr val="F07B05"/>
    <a:srgbClr val="72C267"/>
    <a:srgbClr val="99FF66"/>
    <a:srgbClr val="CCFF99"/>
    <a:srgbClr val="FFCC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06" autoAdjust="0"/>
    <p:restoredTop sz="97129" autoAdjust="0"/>
  </p:normalViewPr>
  <p:slideViewPr>
    <p:cSldViewPr>
      <p:cViewPr varScale="1">
        <p:scale>
          <a:sx n="114" d="100"/>
          <a:sy n="114" d="100"/>
        </p:scale>
        <p:origin x="-15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4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75" cy="4964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3" y="1"/>
            <a:ext cx="2946275" cy="4964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7E007-F693-48DD-A747-4CDC4856422C}" type="datetimeFigureOut">
              <a:rPr lang="en-CA" smtClean="0"/>
              <a:pPr/>
              <a:t>01/03/2016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45"/>
            <a:ext cx="2946275" cy="4964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3" y="9428545"/>
            <a:ext cx="2946275" cy="4964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A975D-7348-4162-9AFA-4B2C97BC80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6221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524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rgbClr val="3B60AF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0" y="0"/>
            <a:ext cx="9144000" cy="64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Official TDSB logo" title="TDSB apple logo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86516" y="1371600"/>
            <a:ext cx="3409484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5638800"/>
            <a:ext cx="9144000" cy="152400"/>
          </a:xfrm>
          <a:prstGeom prst="rect">
            <a:avLst/>
          </a:prstGeom>
          <a:solidFill>
            <a:srgbClr val="3B60AF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0" y="0"/>
            <a:ext cx="9144000" cy="64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752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itle Placeholder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Picture 6" descr="TDSB logo" title="TDSB logo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20565" y="5715000"/>
            <a:ext cx="1084835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04800" y="228600"/>
            <a:ext cx="8534400" cy="381000"/>
          </a:xfrm>
          <a:prstGeom prst="rect">
            <a:avLst/>
          </a:prstGeom>
          <a:solidFill>
            <a:srgbClr val="3B60AF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04800" y="228600"/>
            <a:ext cx="8077200" cy="304800"/>
          </a:xfrm>
        </p:spPr>
        <p:txBody>
          <a:bodyPr>
            <a:noAutofit/>
          </a:bodyPr>
          <a:lstStyle>
            <a:lvl1pPr marL="114300" indent="0">
              <a:buFontTx/>
              <a:buNone/>
              <a:defRPr sz="16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section info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304800" y="228600"/>
            <a:ext cx="8534400" cy="381000"/>
          </a:xfrm>
          <a:prstGeom prst="rect">
            <a:avLst/>
          </a:prstGeom>
          <a:solidFill>
            <a:srgbClr val="72C267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39624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720856" y="1752601"/>
            <a:ext cx="39624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228600" y="228600"/>
            <a:ext cx="5715000" cy="304800"/>
          </a:xfrm>
        </p:spPr>
        <p:txBody>
          <a:bodyPr>
            <a:noAutofit/>
          </a:bodyPr>
          <a:lstStyle>
            <a:lvl1pPr marL="114300" indent="0">
              <a:buFontTx/>
              <a:buNone/>
              <a:defRPr sz="16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section info</a:t>
            </a:r>
            <a:endParaRPr lang="en-CA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26128" y="25908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5618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B60A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B60AC"/>
              </a:solidFill>
            </a:endParaRPr>
          </a:p>
        </p:txBody>
      </p:sp>
      <p:pic>
        <p:nvPicPr>
          <p:cNvPr id="5" name="Picture 4" descr="TDSB logo" title="TDSB logo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32541" y="1828800"/>
            <a:ext cx="2944554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152400"/>
            <a:ext cx="1066800" cy="329092"/>
          </a:xfrm>
          <a:prstGeom prst="rect">
            <a:avLst/>
          </a:prstGeom>
        </p:spPr>
        <p:txBody>
          <a:bodyPr vert="horz" lIns="91440" tIns="45720" rIns="91440" bIns="0" rtlCol="0" anchor="b" anchorCtr="1"/>
          <a:lstStyle>
            <a:lvl1pPr algn="r">
              <a:defRPr sz="1200" baseline="0">
                <a:solidFill>
                  <a:schemeClr val="tx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TDSB footer graphic" title="tdsb.on.ca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6328" y="6096000"/>
            <a:ext cx="9037672" cy="76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1" r:id="rId2"/>
    <p:sldLayoutId id="2147483662" r:id="rId3"/>
    <p:sldLayoutId id="2147483664" r:id="rId4"/>
    <p:sldLayoutId id="2147483663" r:id="rId5"/>
    <p:sldLayoutId id="2147483667" r:id="rId6"/>
    <p:sldLayoutId id="2147483672" r:id="rId7"/>
    <p:sldLayoutId id="2147483669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60672" cy="1039427"/>
          </a:xfrm>
        </p:spPr>
        <p:txBody>
          <a:bodyPr>
            <a:normAutofit/>
          </a:bodyPr>
          <a:lstStyle/>
          <a:p>
            <a:r>
              <a:rPr lang="en-CA" sz="4400" dirty="0"/>
              <a:t>Ontario School Boards</a:t>
            </a:r>
            <a:endParaRPr lang="en-US" sz="44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pPr marL="114300" indent="0">
              <a:buNone/>
            </a:pPr>
            <a:endParaRPr lang="en-CA" sz="2000" dirty="0" smtClean="0"/>
          </a:p>
          <a:p>
            <a:r>
              <a:rPr lang="en-CA" sz="3200" dirty="0" smtClean="0"/>
              <a:t>72 </a:t>
            </a:r>
            <a:r>
              <a:rPr lang="en-CA" sz="3200" dirty="0"/>
              <a:t>district school boards in Ontario</a:t>
            </a:r>
          </a:p>
          <a:p>
            <a:r>
              <a:rPr lang="en-CA" sz="3200" dirty="0"/>
              <a:t>Approximately 4,900 schools</a:t>
            </a:r>
          </a:p>
          <a:p>
            <a:r>
              <a:rPr lang="en-CA" sz="3200" dirty="0"/>
              <a:t>TDSB presently operates </a:t>
            </a:r>
            <a:r>
              <a:rPr lang="en-CA" sz="3200" dirty="0" smtClean="0"/>
              <a:t>551 </a:t>
            </a:r>
            <a:r>
              <a:rPr lang="en-CA" sz="3200" dirty="0"/>
              <a:t>active schools</a:t>
            </a:r>
          </a:p>
          <a:p>
            <a:r>
              <a:rPr lang="en-CA" sz="3200" dirty="0"/>
              <a:t>Approximately </a:t>
            </a:r>
            <a:r>
              <a:rPr lang="en-CA" sz="3200" dirty="0" smtClean="0"/>
              <a:t>11.3% </a:t>
            </a:r>
            <a:r>
              <a:rPr lang="en-CA" sz="3200" dirty="0"/>
              <a:t>of provincial total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1</a:t>
            </a:fld>
            <a:endParaRPr lang="en-CA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dirty="0"/>
              <a:t>Heating Plants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Approximately 130 </a:t>
            </a:r>
            <a:r>
              <a:rPr lang="en-CA" sz="3200" dirty="0"/>
              <a:t>schools are heated by </a:t>
            </a:r>
            <a:r>
              <a:rPr lang="en-CA" sz="3200" dirty="0" smtClean="0"/>
              <a:t>steam </a:t>
            </a:r>
            <a:r>
              <a:rPr lang="en-CA" sz="3200" dirty="0"/>
              <a:t>boiler plants whose theoretical life cycle has been exceeded </a:t>
            </a:r>
            <a:r>
              <a:rPr lang="en-CA" sz="3200" dirty="0" smtClean="0"/>
              <a:t>on average by </a:t>
            </a:r>
            <a:r>
              <a:rPr lang="en-CA" sz="3200" dirty="0"/>
              <a:t>more than 25 years</a:t>
            </a:r>
          </a:p>
          <a:p>
            <a:r>
              <a:rPr lang="en-CA" sz="3200" dirty="0"/>
              <a:t>Estimated cost to replace steam plant with hot water plant is $2-3 million per school</a:t>
            </a:r>
          </a:p>
          <a:p>
            <a:r>
              <a:rPr lang="en-CA" sz="3200" dirty="0"/>
              <a:t>35 years to replace all existing steam plants at a rate of 3-4 projects ($10 million) per year</a:t>
            </a:r>
          </a:p>
          <a:p>
            <a:endParaRPr lang="en-CA" sz="320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10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5750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3600" dirty="0"/>
              <a:t>2015/16 EDU Renewal Needs Program Funding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/>
              <a:t>$112 million School Condition Improvement (SCI) funding</a:t>
            </a:r>
          </a:p>
          <a:p>
            <a:r>
              <a:rPr lang="en-CA" sz="2800" dirty="0"/>
              <a:t>80% (~$90 million) is restricted to addressing major building components and systems</a:t>
            </a:r>
          </a:p>
          <a:p>
            <a:r>
              <a:rPr lang="en-CA" sz="2800" dirty="0"/>
              <a:t>20% (~$22 million) can be used to address any locally identified renewal needs that are listed in the asset management database created by VFA </a:t>
            </a:r>
          </a:p>
          <a:p>
            <a:r>
              <a:rPr lang="en-CA" sz="2800" dirty="0"/>
              <a:t>~$44 million renewal needs grant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11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2676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/>
              <a:t>SCI Restricted Funding ($~90 Million)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Roofing						$30 million </a:t>
            </a:r>
          </a:p>
          <a:p>
            <a:r>
              <a:rPr lang="en-CA" dirty="0"/>
              <a:t>Boilers						$20 million</a:t>
            </a:r>
          </a:p>
          <a:p>
            <a:r>
              <a:rPr lang="en-CA" dirty="0"/>
              <a:t>Structural						$15 million</a:t>
            </a:r>
          </a:p>
          <a:p>
            <a:r>
              <a:rPr lang="en-CA" dirty="0"/>
              <a:t>Mechanical Ventilation			</a:t>
            </a:r>
            <a:r>
              <a:rPr lang="en-CA" dirty="0" smtClean="0"/>
              <a:t>              $</a:t>
            </a:r>
            <a:r>
              <a:rPr lang="en-CA" dirty="0"/>
              <a:t>10 million</a:t>
            </a:r>
          </a:p>
          <a:p>
            <a:r>
              <a:rPr lang="en-CA" dirty="0"/>
              <a:t>Windows			</a:t>
            </a:r>
            <a:r>
              <a:rPr lang="en-CA" dirty="0" smtClean="0"/>
              <a:t>                                           $ </a:t>
            </a:r>
            <a:r>
              <a:rPr lang="en-CA" dirty="0"/>
              <a:t>5 million</a:t>
            </a:r>
          </a:p>
          <a:p>
            <a:r>
              <a:rPr lang="en-CA" dirty="0"/>
              <a:t>Public Address Systems			</a:t>
            </a:r>
            <a:r>
              <a:rPr lang="en-CA" dirty="0" smtClean="0"/>
              <a:t>               $ </a:t>
            </a:r>
            <a:r>
              <a:rPr lang="en-CA" dirty="0"/>
              <a:t>5 million</a:t>
            </a:r>
          </a:p>
          <a:p>
            <a:r>
              <a:rPr lang="en-CA" dirty="0"/>
              <a:t>Fire Alarm Systems				</a:t>
            </a:r>
            <a:r>
              <a:rPr lang="en-CA" dirty="0" smtClean="0"/>
              <a:t>               $ </a:t>
            </a:r>
            <a:r>
              <a:rPr lang="en-CA" dirty="0"/>
              <a:t>3 million</a:t>
            </a:r>
          </a:p>
          <a:p>
            <a:r>
              <a:rPr lang="en-CA" dirty="0"/>
              <a:t>Electrical Systems				</a:t>
            </a:r>
            <a:r>
              <a:rPr lang="en-CA" dirty="0" smtClean="0"/>
              <a:t>               $ </a:t>
            </a:r>
            <a:r>
              <a:rPr lang="en-CA" dirty="0"/>
              <a:t>2 million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12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189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z="3600" dirty="0"/>
              <a:t>SCI Locally Identified Renewal Needs (~$22 Million)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sz="3200" dirty="0"/>
              <a:t>Barrier Free (per need)			</a:t>
            </a:r>
            <a:r>
              <a:rPr lang="en-CA" sz="3200" dirty="0">
                <a:solidFill>
                  <a:srgbClr val="FF0000"/>
                </a:solidFill>
              </a:rPr>
              <a:t>$5 million</a:t>
            </a:r>
          </a:p>
          <a:p>
            <a:r>
              <a:rPr lang="en-CA" sz="3200" dirty="0"/>
              <a:t>Parking Lots (per need)			$5 million</a:t>
            </a:r>
          </a:p>
          <a:p>
            <a:r>
              <a:rPr lang="en-CA" sz="3200" dirty="0"/>
              <a:t>Field Restoration (per need)		$4 million</a:t>
            </a:r>
          </a:p>
          <a:p>
            <a:r>
              <a:rPr lang="en-CA" sz="3200" dirty="0"/>
              <a:t>Interior (spread over 22 wards)		$3 million</a:t>
            </a:r>
          </a:p>
          <a:p>
            <a:r>
              <a:rPr lang="en-CA" sz="3200" dirty="0"/>
              <a:t>Fascia (spread over 22 wards)		$3 million</a:t>
            </a:r>
          </a:p>
          <a:p>
            <a:r>
              <a:rPr lang="en-CA" sz="3200" dirty="0"/>
              <a:t>Painting (spread over 22 wards)		$2 million </a:t>
            </a:r>
          </a:p>
          <a:p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13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2551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/>
              <a:t>Renewal Needs Grant (~$44 Million)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/>
              <a:t>Small projects to extend life of building component		$14 m</a:t>
            </a:r>
          </a:p>
          <a:p>
            <a:r>
              <a:rPr lang="en-CA" dirty="0"/>
              <a:t>Unplanned Renewal 					$12 m</a:t>
            </a:r>
          </a:p>
          <a:p>
            <a:r>
              <a:rPr lang="en-CA" dirty="0"/>
              <a:t>Planned programs (Standard &amp; Compliance, Urban Forest Management, Security, Energy Efficiency)			$ 7 m</a:t>
            </a:r>
          </a:p>
          <a:p>
            <a:r>
              <a:rPr lang="en-CA" dirty="0"/>
              <a:t>Emergency/Health &amp; Safety					$ 5 m</a:t>
            </a:r>
          </a:p>
          <a:p>
            <a:r>
              <a:rPr lang="en-CA" dirty="0"/>
              <a:t>Admin Costs							$ 3 m</a:t>
            </a:r>
          </a:p>
          <a:p>
            <a:r>
              <a:rPr lang="en-CA" dirty="0"/>
              <a:t>Data/Call Center						$ 2 m</a:t>
            </a:r>
          </a:p>
          <a:p>
            <a:r>
              <a:rPr lang="en-CA" dirty="0"/>
              <a:t>Soil Remediation	</a:t>
            </a:r>
            <a:r>
              <a:rPr lang="en-CA" dirty="0" smtClean="0"/>
              <a:t>                                                                              $ 1 m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14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5049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dirty="0" smtClean="0"/>
              <a:t>Renewal Summary</a:t>
            </a:r>
            <a:endParaRPr lang="en-CA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All health and Safety issues are dealt with</a:t>
            </a:r>
          </a:p>
          <a:p>
            <a:r>
              <a:rPr lang="en-CA" sz="3200" dirty="0" smtClean="0"/>
              <a:t>The ~$3.3 billion backlog is not due to lack of attention by TDSB but rather lack of appropriate funding</a:t>
            </a:r>
          </a:p>
          <a:p>
            <a:r>
              <a:rPr lang="en-CA" sz="3200" dirty="0" smtClean="0"/>
              <a:t>TDSB gets no capital funding for replacement of sports fields and play areas</a:t>
            </a:r>
            <a:endParaRPr lang="en-CA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15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003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dirty="0"/>
              <a:t>Condition Assessment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sz="3200" dirty="0" smtClean="0"/>
              <a:t>Initiated </a:t>
            </a:r>
            <a:r>
              <a:rPr lang="en-CA" sz="3200" dirty="0"/>
              <a:t>by Ministry of Education (EDU) for all school boards and authorities in Ontario</a:t>
            </a:r>
          </a:p>
          <a:p>
            <a:r>
              <a:rPr lang="en-CA" sz="3200" dirty="0"/>
              <a:t>Administered by VFA Canada Corp. (VFA)</a:t>
            </a:r>
          </a:p>
          <a:p>
            <a:r>
              <a:rPr lang="en-CA" sz="3200" dirty="0"/>
              <a:t>A Facility Condition Assessment </a:t>
            </a:r>
            <a:r>
              <a:rPr lang="en-CA" sz="3200" dirty="0" smtClean="0"/>
              <a:t> is conducted </a:t>
            </a:r>
            <a:r>
              <a:rPr lang="en-CA" sz="3200" dirty="0"/>
              <a:t>for every eligible school in </a:t>
            </a:r>
            <a:r>
              <a:rPr lang="en-CA" sz="3200" dirty="0" smtClean="0"/>
              <a:t>Ontario every 5 years</a:t>
            </a:r>
          </a:p>
          <a:p>
            <a:r>
              <a:rPr lang="en-CA" sz="3200" dirty="0"/>
              <a:t>Appendix A shows </a:t>
            </a:r>
            <a:r>
              <a:rPr lang="en-CA" sz="3200" dirty="0" smtClean="0"/>
              <a:t>a summary </a:t>
            </a:r>
            <a:r>
              <a:rPr lang="en-CA" sz="3200" dirty="0"/>
              <a:t>of estimated costs to address renewal needs by system component</a:t>
            </a:r>
          </a:p>
          <a:p>
            <a:endParaRPr lang="en-CA" sz="3200" dirty="0"/>
          </a:p>
          <a:p>
            <a:pPr marL="11430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2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296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dirty="0"/>
              <a:t>Appendix </a:t>
            </a:r>
            <a:r>
              <a:rPr lang="en-CA" sz="4400" dirty="0" smtClean="0"/>
              <a:t>A - </a:t>
            </a:r>
            <a:r>
              <a:rPr lang="en-CA" sz="4400" dirty="0"/>
              <a:t>YEAR </a:t>
            </a:r>
            <a:r>
              <a:rPr lang="en-CA" sz="4400" dirty="0" smtClean="0"/>
              <a:t>2014</a:t>
            </a:r>
            <a:endParaRPr lang="en-CA" sz="4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838402"/>
              </p:ext>
            </p:extLst>
          </p:nvPr>
        </p:nvGraphicFramePr>
        <p:xfrm>
          <a:off x="1297906" y="1752599"/>
          <a:ext cx="6548188" cy="4062276"/>
        </p:xfrm>
        <a:graphic>
          <a:graphicData uri="http://schemas.openxmlformats.org/drawingml/2006/table">
            <a:tbl>
              <a:tblPr firstRow="1" firstCol="1" lastCol="1" bandRow="1">
                <a:tableStyleId>{5C22544A-7EE6-4342-B048-85BDC9FD1C3A}</a:tableStyleId>
              </a:tblPr>
              <a:tblGrid>
                <a:gridCol w="1678322"/>
                <a:gridCol w="983765"/>
                <a:gridCol w="978072"/>
                <a:gridCol w="1046959"/>
                <a:gridCol w="882998"/>
                <a:gridCol w="978072"/>
              </a:tblGrid>
              <a:tr h="1655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SYSTEMS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solidFill>
                            <a:schemeClr val="tx1"/>
                          </a:solidFill>
                          <a:effectLst/>
                        </a:rPr>
                        <a:t>Urgent Priority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solidFill>
                            <a:schemeClr val="tx1"/>
                          </a:solidFill>
                          <a:effectLst/>
                        </a:rPr>
                        <a:t>High Priority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solidFill>
                            <a:schemeClr val="tx1"/>
                          </a:solidFill>
                          <a:effectLst/>
                        </a:rPr>
                        <a:t>Medium Priority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solidFill>
                            <a:schemeClr val="tx1"/>
                          </a:solidFill>
                          <a:effectLst/>
                        </a:rPr>
                        <a:t>Low Priority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Brick work/ Structure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$7,551,036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$108,609,044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$5,368,393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$6,511,041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$128,039,514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Roofing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$242,216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$26,158,388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$149,200,220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$15,242,791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$190,843,615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PA systems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$29,908,568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$6,654,682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$1,973,173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$38,536,423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Transformers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$4,701,192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$2,675,955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$753,087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$8,130,234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Switch Gears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$20,821,177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$12,604,324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$5,138,415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$38,563,915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Plumbing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$51,555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$81,435,978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$24,267,075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$10,462,378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$116,216,986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Plumbing Fixtures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solidFill>
                            <a:schemeClr val="tx1"/>
                          </a:solidFill>
                          <a:effectLst/>
                        </a:rPr>
                        <a:t>$30,185,540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$13,470,769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$4,448,208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$48,104,517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Parking and Roadway asphalt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$40,287,327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$6,664,519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$2,002,113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$48,953,959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Playing fields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$16,639,460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$5,835,271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$4,026,539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$26,501,270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Boilers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$64,519,349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$11,343,283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$5,328,765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$81,191,397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Ceilings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$88,985,474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$22,594,108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$9,738,768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$121,318,349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Elevators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$566,280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$4,542,140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$1,471,836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$6,580,256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Exterior Doors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$470,955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$33,837,912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$1,617,920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$35,926,787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Exterior Windows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$6,662,136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$69,847,525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$3,759,690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$80,269,351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Fire Alarm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$13,994,883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$5,264,596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$3,436,930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$22,696,409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Floor Finish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$82,428,204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$23,913,242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$9,945,836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$116,287,282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Gym Floor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$16,614,298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$3,548,090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solidFill>
                            <a:schemeClr val="tx1"/>
                          </a:solidFill>
                          <a:effectLst/>
                        </a:rPr>
                        <a:t>$3,096,822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$23,259,211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HVAC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$213,361,024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$337,032,966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$65,341,770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$45,976,740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$661,712,500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Interior Doors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$34,049,113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$21,449,090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$3,013,626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$58,511,829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Interior Stairs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$5,613,798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$4,683,680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$1,711,678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$12,009,156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Lighting and Branch Wiring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$250,068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$187,038,039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$85,017,029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$47,216,853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$319,521,990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Misc. Arch.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$144,214,635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$53,712,295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$17,475,916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$215,402,846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Other Site Work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$13,183,947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$4,155,957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$1,314,817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$18,654,721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900">
                          <a:solidFill>
                            <a:schemeClr val="tx1"/>
                          </a:solidFill>
                          <a:effectLst/>
                        </a:rPr>
                        <a:t>All Other Systems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$86,007,964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$91,862,854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$31,650,061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$22,347,159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>
                          <a:solidFill>
                            <a:schemeClr val="tx1"/>
                          </a:solidFill>
                          <a:effectLst/>
                        </a:rPr>
                        <a:t>$231,868,038</a:t>
                      </a:r>
                      <a:endParaRPr lang="en-CA" sz="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6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solidFill>
                            <a:schemeClr val="tx1"/>
                          </a:solidFill>
                          <a:effectLst/>
                        </a:rPr>
                        <a:t>$424,813,633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solidFill>
                            <a:schemeClr val="tx1"/>
                          </a:solidFill>
                          <a:effectLst/>
                        </a:rPr>
                        <a:t>$1,473,433,250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solidFill>
                            <a:schemeClr val="tx1"/>
                          </a:solidFill>
                          <a:effectLst/>
                        </a:rPr>
                        <a:t>$544,442,972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solidFill>
                            <a:schemeClr val="tx1"/>
                          </a:solidFill>
                          <a:effectLst/>
                        </a:rPr>
                        <a:t>$206,410,700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>
                          <a:solidFill>
                            <a:schemeClr val="tx1"/>
                          </a:solidFill>
                          <a:effectLst/>
                        </a:rPr>
                        <a:t>$2,649,100,555</a:t>
                      </a:r>
                      <a:endParaRPr lang="en-CA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749" marR="5674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6200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dirty="0"/>
              <a:t>Renewal Needs Backlog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3000" dirty="0"/>
              <a:t>TDSB’s Renewal Needs Backlog is presently </a:t>
            </a:r>
            <a:r>
              <a:rPr lang="en-CA" sz="3000" dirty="0" smtClean="0"/>
              <a:t>~$3.3 </a:t>
            </a:r>
            <a:r>
              <a:rPr lang="en-CA" sz="3000" dirty="0"/>
              <a:t>billion based on VFA’s latest validation </a:t>
            </a:r>
            <a:endParaRPr lang="en-CA" sz="3000" dirty="0" smtClean="0"/>
          </a:p>
          <a:p>
            <a:r>
              <a:rPr lang="en-CA" sz="3000" dirty="0" smtClean="0"/>
              <a:t>EDU </a:t>
            </a:r>
            <a:r>
              <a:rPr lang="en-CA" sz="3000" dirty="0"/>
              <a:t>funding increased to $75 million in 2014/15</a:t>
            </a:r>
          </a:p>
          <a:p>
            <a:r>
              <a:rPr lang="en-CA" sz="3000" dirty="0"/>
              <a:t>EDU funding </a:t>
            </a:r>
            <a:r>
              <a:rPr lang="en-CA" sz="3000" dirty="0" smtClean="0"/>
              <a:t>further increased </a:t>
            </a:r>
            <a:r>
              <a:rPr lang="en-CA" sz="3000" dirty="0"/>
              <a:t>to $156 million in 2015/16</a:t>
            </a:r>
          </a:p>
          <a:p>
            <a:r>
              <a:rPr lang="en-CA" sz="3000" dirty="0"/>
              <a:t>Despite the increase in funding it is still relatively inadequate to address TDSB’s renewal needs backlog</a:t>
            </a:r>
          </a:p>
          <a:p>
            <a:pPr marL="11430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5514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Facility Condition Index (FCI)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67200"/>
          </a:xfrm>
        </p:spPr>
        <p:txBody>
          <a:bodyPr/>
          <a:lstStyle/>
          <a:p>
            <a:r>
              <a:rPr lang="en-CA" dirty="0" smtClean="0"/>
              <a:t>FCI Rating is a building industry standard for calculating facility condition and is the ratio of a facility’s renewal needs divided by its replacement value, expressed as a percentage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5</a:t>
            </a:fld>
            <a:endParaRPr lang="en-C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80252245"/>
              </p:ext>
            </p:extLst>
          </p:nvPr>
        </p:nvGraphicFramePr>
        <p:xfrm>
          <a:off x="685800" y="3124200"/>
          <a:ext cx="7848600" cy="193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00"/>
                <a:gridCol w="2616200"/>
                <a:gridCol w="2616200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Ministry FCI Category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FCI Category Range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# of TDSB Schools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Good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FCI &lt; 10 %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35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Fair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 &lt; FCI &lt; 30 %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184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Poor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30 &lt; FCI &lt; 65 %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195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Critical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FCI &gt; 65%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137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5181600"/>
            <a:ext cx="80336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60 % of TDSB schools are in poor or critical </a:t>
            </a:r>
            <a:r>
              <a:rPr lang="en-CA" sz="2400" dirty="0" smtClean="0"/>
              <a:t>condition, including 19 with a FCI rating &gt; 100% and only 6.8 % are in good condition</a:t>
            </a:r>
            <a:endParaRPr lang="en-CA" sz="2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92467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000" dirty="0"/>
              <a:t>Report on American School Facilities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sz="3200" dirty="0" smtClean="0"/>
              <a:t>A report entitled Reversing </a:t>
            </a:r>
            <a:r>
              <a:rPr lang="en-CA" sz="3200" dirty="0"/>
              <a:t>the Cycle of Deterioration in the Nation’s Public School </a:t>
            </a:r>
            <a:r>
              <a:rPr lang="en-CA" sz="3200" dirty="0" smtClean="0"/>
              <a:t>Buildings </a:t>
            </a:r>
            <a:r>
              <a:rPr lang="en-CA" sz="3200" dirty="0"/>
              <a:t>(RCD) October, </a:t>
            </a:r>
            <a:r>
              <a:rPr lang="en-CA" sz="3200" dirty="0" smtClean="0"/>
              <a:t>2014, looked at the state of American schools</a:t>
            </a:r>
            <a:endParaRPr lang="en-CA" sz="3200" dirty="0"/>
          </a:p>
          <a:p>
            <a:r>
              <a:rPr lang="en-CA" sz="3200" dirty="0" smtClean="0"/>
              <a:t>A major </a:t>
            </a:r>
            <a:r>
              <a:rPr lang="en-CA" sz="3200" dirty="0"/>
              <a:t>finding of </a:t>
            </a:r>
            <a:r>
              <a:rPr lang="en-CA" sz="3200" dirty="0" smtClean="0"/>
              <a:t>the report </a:t>
            </a:r>
            <a:r>
              <a:rPr lang="en-CA" sz="3200" dirty="0"/>
              <a:t>is that financially squeezed school districts made economic decisions </a:t>
            </a:r>
            <a:r>
              <a:rPr lang="en-CA" sz="3200" dirty="0" smtClean="0"/>
              <a:t>that did </a:t>
            </a:r>
            <a:r>
              <a:rPr lang="en-CA" sz="3200" dirty="0"/>
              <a:t>not properly address the backlog of maintenance work which will actually increase the amount and frequency of much more expensive breakdown in the future</a:t>
            </a:r>
          </a:p>
          <a:p>
            <a:pPr marL="11430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123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en-CA" dirty="0" smtClean="0"/>
          </a:p>
          <a:p>
            <a:pPr marL="114300" indent="0">
              <a:buNone/>
            </a:pPr>
            <a:endParaRPr lang="en-CA" dirty="0"/>
          </a:p>
          <a:p>
            <a:pPr marL="114300" indent="0">
              <a:buNone/>
            </a:pPr>
            <a:endParaRPr lang="en-CA" dirty="0" smtClean="0"/>
          </a:p>
          <a:p>
            <a:pPr marL="114300" indent="0">
              <a:buNone/>
            </a:pPr>
            <a:endParaRPr lang="en-CA" dirty="0"/>
          </a:p>
          <a:p>
            <a:pPr marL="114300" indent="0">
              <a:buNone/>
            </a:pPr>
            <a:endParaRPr lang="en-CA" dirty="0" smtClean="0"/>
          </a:p>
          <a:p>
            <a:pPr marL="114300" indent="0">
              <a:buNone/>
            </a:pPr>
            <a:endParaRPr lang="en-CA" dirty="0"/>
          </a:p>
          <a:p>
            <a:pPr marL="114300" indent="0">
              <a:buNone/>
            </a:pPr>
            <a:endParaRPr lang="en-CA" dirty="0" smtClean="0"/>
          </a:p>
          <a:p>
            <a:pPr lvl="5"/>
            <a:endParaRPr lang="en-US" sz="1600" dirty="0" smtClean="0"/>
          </a:p>
          <a:p>
            <a:pPr lvl="5"/>
            <a:endParaRPr lang="en-US" sz="1600" dirty="0" smtClean="0"/>
          </a:p>
          <a:p>
            <a:pPr marL="1897380" lvl="5" indent="-342900"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For </a:t>
            </a:r>
            <a:r>
              <a:rPr lang="en-US" sz="1700" dirty="0">
                <a:solidFill>
                  <a:schemeClr val="tx1"/>
                </a:solidFill>
              </a:rPr>
              <a:t>the American Schools the data is based on 2010 </a:t>
            </a:r>
            <a:r>
              <a:rPr lang="en-US" sz="1700" dirty="0" smtClean="0">
                <a:solidFill>
                  <a:schemeClr val="tx1"/>
                </a:solidFill>
              </a:rPr>
              <a:t>statistics.</a:t>
            </a:r>
            <a:endParaRPr lang="en-CA" sz="1700" dirty="0">
              <a:solidFill>
                <a:schemeClr val="tx1"/>
              </a:solidFill>
            </a:endParaRPr>
          </a:p>
          <a:p>
            <a:pPr marL="1897380" lvl="5" indent="-342900"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Shown </a:t>
            </a:r>
            <a:r>
              <a:rPr lang="en-US" sz="1700" dirty="0">
                <a:solidFill>
                  <a:schemeClr val="tx1"/>
                </a:solidFill>
              </a:rPr>
              <a:t>in American </a:t>
            </a:r>
            <a:r>
              <a:rPr lang="en-US" sz="1700" dirty="0" smtClean="0">
                <a:solidFill>
                  <a:schemeClr val="tx1"/>
                </a:solidFill>
              </a:rPr>
              <a:t>dollars.</a:t>
            </a:r>
            <a:endParaRPr lang="en-CA" sz="1700" dirty="0">
              <a:solidFill>
                <a:schemeClr val="tx1"/>
              </a:solidFill>
            </a:endParaRPr>
          </a:p>
          <a:p>
            <a:pPr marL="1897380" lvl="5" indent="-342900"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Total Ontario renewal backlog (~15 B) - TDSB (~ 3.3 B)/Total Ontario student population (~2.1 M) – TDSB ~ (.25 M) </a:t>
            </a:r>
            <a:endParaRPr lang="en-CA" sz="1700" dirty="0">
              <a:solidFill>
                <a:schemeClr val="tx1"/>
              </a:solidFill>
            </a:endParaRPr>
          </a:p>
          <a:p>
            <a:pPr marL="1897380" lvl="5" indent="-342900"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The </a:t>
            </a:r>
            <a:r>
              <a:rPr lang="en-US" sz="1700" dirty="0">
                <a:solidFill>
                  <a:schemeClr val="tx1"/>
                </a:solidFill>
              </a:rPr>
              <a:t>TDSB has 51 schools that are older than 95 years, including 7 </a:t>
            </a:r>
            <a:r>
              <a:rPr lang="en-US" sz="1700" dirty="0" smtClean="0">
                <a:solidFill>
                  <a:schemeClr val="tx1"/>
                </a:solidFill>
              </a:rPr>
              <a:t>that were built before 1900.</a:t>
            </a:r>
          </a:p>
          <a:p>
            <a:pPr marL="1897380" lvl="5" indent="-342900">
              <a:buAutoNum type="arabicPeriod"/>
            </a:pPr>
            <a:r>
              <a:rPr lang="en-US" sz="1700" dirty="0" smtClean="0">
                <a:solidFill>
                  <a:schemeClr val="tx1"/>
                </a:solidFill>
              </a:rPr>
              <a:t>Based on Auditor General of Ontario report December, 2015</a:t>
            </a:r>
          </a:p>
          <a:p>
            <a:pPr marL="1897380" lvl="5" indent="-342900">
              <a:buAutoNum type="arabicPeriod" startAt="4"/>
            </a:pPr>
            <a:endParaRPr lang="en-US" sz="1700" dirty="0" smtClean="0"/>
          </a:p>
          <a:p>
            <a:pPr marL="1897380" lvl="5" indent="-342900">
              <a:buAutoNum type="arabicPeriod" startAt="4"/>
            </a:pPr>
            <a:endParaRPr lang="en-US" sz="1700" dirty="0" smtClean="0"/>
          </a:p>
          <a:p>
            <a:pPr marL="1897380" lvl="5" indent="-342900">
              <a:buAutoNum type="arabicPeriod" startAt="4"/>
            </a:pPr>
            <a:endParaRPr lang="en-CA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7</a:t>
            </a:fld>
            <a:endParaRPr lang="en-CA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82249"/>
              </p:ext>
            </p:extLst>
          </p:nvPr>
        </p:nvGraphicFramePr>
        <p:xfrm>
          <a:off x="1600199" y="1523999"/>
          <a:ext cx="5867402" cy="2209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1"/>
                <a:gridCol w="1524000"/>
                <a:gridCol w="1295400"/>
                <a:gridCol w="1371601"/>
              </a:tblGrid>
              <a:tr h="6096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Average for American Schools</a:t>
                      </a:r>
                      <a:r>
                        <a:rPr lang="en-US" sz="1200" baseline="30000" dirty="0">
                          <a:solidFill>
                            <a:schemeClr val="tx1"/>
                          </a:solidFill>
                          <a:effectLst/>
                        </a:rPr>
                        <a:t>1,2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TDSB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Average for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Other School Boards in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Ontario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48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Renewal/Deferred Maintenance Backlog Cost/Student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($)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4,883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13,299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~6,325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3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Average age of School Buildings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(Years)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r>
                        <a:rPr lang="en-US" sz="1200" baseline="30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Comparison of TDSB to Other School Boards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615332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dirty="0"/>
              <a:t>RCD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sz="3100" dirty="0" smtClean="0"/>
              <a:t>RCD report suggests that between 2% and 4% of the total replacement value of all schools should be set aside annually to replace capital systems and facilities</a:t>
            </a:r>
          </a:p>
          <a:p>
            <a:r>
              <a:rPr lang="en-CA" sz="3100" dirty="0" smtClean="0"/>
              <a:t>Total replacement value of the TDSB schools as determined by EDU is ~ $7.4 billion</a:t>
            </a:r>
          </a:p>
          <a:p>
            <a:r>
              <a:rPr lang="en-CA" sz="3100" dirty="0" smtClean="0"/>
              <a:t>3% of that replacement total is ~ $222 million</a:t>
            </a:r>
          </a:p>
          <a:p>
            <a:r>
              <a:rPr lang="en-CA" sz="3100" dirty="0" smtClean="0"/>
              <a:t>2015/16 shortfall is ~ $66 million (based on the $156 million funding provided by the EDU in 2015/16)</a:t>
            </a:r>
          </a:p>
          <a:p>
            <a:r>
              <a:rPr lang="en-CA" sz="3100" dirty="0" smtClean="0"/>
              <a:t>“The </a:t>
            </a:r>
            <a:r>
              <a:rPr lang="en-CA" sz="3100" dirty="0"/>
              <a:t>Ministry of Education estimated that it needs $1.4 billion a year to maintain schools in a state of good repair, based on industry averages. However, actual annual maintenance funding over the last five years has ranged from $150 million to $500 million</a:t>
            </a:r>
            <a:r>
              <a:rPr lang="en-CA" sz="3100" dirty="0" smtClean="0"/>
              <a:t>.” (Auditor General of Ontario December, 2015)</a:t>
            </a:r>
          </a:p>
          <a:p>
            <a:pPr marL="114300" indent="0">
              <a:buNone/>
            </a:pPr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8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7225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dirty="0"/>
              <a:t>Roofing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95801"/>
          </a:xfrm>
        </p:spPr>
        <p:txBody>
          <a:bodyPr>
            <a:normAutofit fontScale="55000" lnSpcReduction="20000"/>
          </a:bodyPr>
          <a:lstStyle/>
          <a:p>
            <a:endParaRPr lang="en-CA" sz="4100" dirty="0" smtClean="0"/>
          </a:p>
          <a:p>
            <a:r>
              <a:rPr lang="en-CA" sz="5500" dirty="0" smtClean="0"/>
              <a:t>TDSB maintains ~ 25 million sq. ft. of roofing</a:t>
            </a:r>
          </a:p>
          <a:p>
            <a:r>
              <a:rPr lang="en-CA" sz="5500" dirty="0" smtClean="0"/>
              <a:t>Area equivalent to 387 CFL football fields</a:t>
            </a:r>
          </a:p>
          <a:p>
            <a:r>
              <a:rPr lang="en-CA" sz="5500" dirty="0" smtClean="0"/>
              <a:t>During 2013/14 and first quarter of 2014/15 Facility Services has received 2208 notifications of school roof leaks</a:t>
            </a:r>
          </a:p>
          <a:p>
            <a:r>
              <a:rPr lang="en-CA" sz="5500" dirty="0" smtClean="0"/>
              <a:t>By end of 2015, ~ 40% of TDSB’s roof portfolio remains urgently in need of replacement</a:t>
            </a:r>
          </a:p>
          <a:p>
            <a:r>
              <a:rPr lang="en-CA" sz="5500" dirty="0" smtClean="0"/>
              <a:t>Require $30 million annually for the next 4-5 years</a:t>
            </a:r>
          </a:p>
          <a:p>
            <a:pPr marL="11430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9538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DSB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TDSB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B9DA42389BCA469FFC619754B59623" ma:contentTypeVersion="0" ma:contentTypeDescription="Create a new document." ma:contentTypeScope="" ma:versionID="e5ebe332fd268b61095e2b55536f450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A439248-2C53-4EF4-A52F-0345C92DBD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A85AE6-86CA-43D3-9C71-0BD15067AF54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B1137C36-0533-48DB-8BA5-6B130FCE9B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TDSB</Template>
  <TotalTime>3522</TotalTime>
  <Words>1168</Words>
  <Application>Microsoft Office PowerPoint</Application>
  <PresentationFormat>On-screen Show (4:3)</PresentationFormat>
  <Paragraphs>291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TDSB</vt:lpstr>
      <vt:lpstr>Ontario School Boards</vt:lpstr>
      <vt:lpstr>Condition Assessment Program</vt:lpstr>
      <vt:lpstr>Appendix A - YEAR 2014</vt:lpstr>
      <vt:lpstr>Renewal Needs Backlog</vt:lpstr>
      <vt:lpstr>Facility Condition Index (FCI)</vt:lpstr>
      <vt:lpstr>Report on American School Facilities</vt:lpstr>
      <vt:lpstr>Comparison of TDSB to Other School Boards</vt:lpstr>
      <vt:lpstr>RCD Report</vt:lpstr>
      <vt:lpstr>Roofing</vt:lpstr>
      <vt:lpstr>Heating Plants</vt:lpstr>
      <vt:lpstr>2015/16 EDU Renewal Needs Program Funding</vt:lpstr>
      <vt:lpstr>SCI Restricted Funding ($~90 Million)</vt:lpstr>
      <vt:lpstr>SCI Locally Identified Renewal Needs (~$22 Million)</vt:lpstr>
      <vt:lpstr>Renewal Needs Grant (~$44 Million)</vt:lpstr>
      <vt:lpstr>Renewal Summary</vt:lpstr>
    </vt:vector>
  </TitlesOfParts>
  <Company>Toronto District School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Balance 2013-14</dc:title>
  <dc:creator>eucuser</dc:creator>
  <cp:lastModifiedBy>Ion, Scott</cp:lastModifiedBy>
  <cp:revision>284</cp:revision>
  <cp:lastPrinted>2016-03-01T18:20:33Z</cp:lastPrinted>
  <dcterms:created xsi:type="dcterms:W3CDTF">2015-01-27T18:38:34Z</dcterms:created>
  <dcterms:modified xsi:type="dcterms:W3CDTF">2016-03-01T19:29:18Z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0x010100B3B9DA42389BCA469FFC619754B59623</vt:lpwstr>
  </property>
</Properties>
</file>