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3"/>
  </p:notesMasterIdLst>
  <p:handoutMasterIdLst>
    <p:handoutMasterId r:id="rId24"/>
  </p:handoutMasterIdLst>
  <p:sldIdLst>
    <p:sldId id="387" r:id="rId5"/>
    <p:sldId id="452" r:id="rId6"/>
    <p:sldId id="464" r:id="rId7"/>
    <p:sldId id="453" r:id="rId8"/>
    <p:sldId id="467" r:id="rId9"/>
    <p:sldId id="454" r:id="rId10"/>
    <p:sldId id="455" r:id="rId11"/>
    <p:sldId id="470" r:id="rId12"/>
    <p:sldId id="473" r:id="rId13"/>
    <p:sldId id="457" r:id="rId14"/>
    <p:sldId id="476" r:id="rId15"/>
    <p:sldId id="458" r:id="rId16"/>
    <p:sldId id="469" r:id="rId17"/>
    <p:sldId id="472" r:id="rId18"/>
    <p:sldId id="475" r:id="rId19"/>
    <p:sldId id="461" r:id="rId20"/>
    <p:sldId id="474" r:id="rId21"/>
    <p:sldId id="38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7B05"/>
    <a:srgbClr val="3D62AD"/>
    <a:srgbClr val="72C267"/>
    <a:srgbClr val="FFCC00"/>
    <a:srgbClr val="000000"/>
    <a:srgbClr val="99FF66"/>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7" autoAdjust="0"/>
    <p:restoredTop sz="75859" autoAdjust="0"/>
  </p:normalViewPr>
  <p:slideViewPr>
    <p:cSldViewPr>
      <p:cViewPr>
        <p:scale>
          <a:sx n="60" d="100"/>
          <a:sy n="60" d="100"/>
        </p:scale>
        <p:origin x="-594"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4899"/>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9" y="0"/>
            <a:ext cx="3038475" cy="464899"/>
          </a:xfrm>
          <a:prstGeom prst="rect">
            <a:avLst/>
          </a:prstGeom>
        </p:spPr>
        <p:txBody>
          <a:bodyPr vert="horz" lIns="91440" tIns="45720" rIns="91440" bIns="45720" rtlCol="0"/>
          <a:lstStyle>
            <a:lvl1pPr algn="r">
              <a:defRPr sz="1200"/>
            </a:lvl1pPr>
          </a:lstStyle>
          <a:p>
            <a:fld id="{E6D7E007-F693-48DD-A747-4CDC4856422C}" type="datetimeFigureOut">
              <a:rPr lang="en-CA" smtClean="0"/>
              <a:t>17/10/2016</a:t>
            </a:fld>
            <a:endParaRPr lang="en-CA" dirty="0"/>
          </a:p>
        </p:txBody>
      </p:sp>
      <p:sp>
        <p:nvSpPr>
          <p:cNvPr id="4" name="Footer Placeholder 3"/>
          <p:cNvSpPr>
            <a:spLocks noGrp="1"/>
          </p:cNvSpPr>
          <p:nvPr>
            <p:ph type="ftr" sz="quarter" idx="2"/>
          </p:nvPr>
        </p:nvSpPr>
        <p:spPr>
          <a:xfrm>
            <a:off x="0" y="8829930"/>
            <a:ext cx="3038475" cy="464899"/>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9" y="8829930"/>
            <a:ext cx="3038475" cy="464899"/>
          </a:xfrm>
          <a:prstGeom prst="rect">
            <a:avLst/>
          </a:prstGeom>
        </p:spPr>
        <p:txBody>
          <a:bodyPr vert="horz" lIns="91440" tIns="45720" rIns="91440" bIns="45720" rtlCol="0" anchor="b"/>
          <a:lstStyle>
            <a:lvl1pPr algn="r">
              <a:defRPr sz="1200"/>
            </a:lvl1pPr>
          </a:lstStyle>
          <a:p>
            <a:fld id="{B08A975D-7348-4162-9AFA-4B2C97BC8038}" type="slidenum">
              <a:rPr lang="en-CA" smtClean="0"/>
              <a:t>‹#›</a:t>
            </a:fld>
            <a:endParaRPr lang="en-CA" dirty="0"/>
          </a:p>
        </p:txBody>
      </p:sp>
    </p:spTree>
    <p:extLst>
      <p:ext uri="{BB962C8B-B14F-4D97-AF65-F5344CB8AC3E}">
        <p14:creationId xmlns:p14="http://schemas.microsoft.com/office/powerpoint/2010/main" val="2346221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EE243EA-18FD-462A-9DCF-CF4F622D2A5D}" type="datetimeFigureOut">
              <a:rPr lang="en-CA" smtClean="0"/>
              <a:t>17/10/2016</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4471C1B-2E5F-4FA5-8C86-3801026C0AC2}" type="slidenum">
              <a:rPr lang="en-CA" smtClean="0"/>
              <a:t>‹#›</a:t>
            </a:fld>
            <a:endParaRPr lang="en-CA" dirty="0"/>
          </a:p>
        </p:txBody>
      </p:sp>
    </p:spTree>
    <p:extLst>
      <p:ext uri="{BB962C8B-B14F-4D97-AF65-F5344CB8AC3E}">
        <p14:creationId xmlns:p14="http://schemas.microsoft.com/office/powerpoint/2010/main" val="4144273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A4471C1B-2E5F-4FA5-8C86-3801026C0AC2}" type="slidenum">
              <a:rPr lang="en-CA" smtClean="0"/>
              <a:t>1</a:t>
            </a:fld>
            <a:endParaRPr lang="en-CA" dirty="0"/>
          </a:p>
        </p:txBody>
      </p:sp>
    </p:spTree>
    <p:extLst>
      <p:ext uri="{BB962C8B-B14F-4D97-AF65-F5344CB8AC3E}">
        <p14:creationId xmlns:p14="http://schemas.microsoft.com/office/powerpoint/2010/main" val="1923899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1C1B-2E5F-4FA5-8C86-3801026C0AC2}" type="slidenum">
              <a:rPr lang="en-CA" smtClean="0"/>
              <a:t>10</a:t>
            </a:fld>
            <a:endParaRPr lang="en-CA" dirty="0"/>
          </a:p>
        </p:txBody>
      </p:sp>
    </p:spTree>
    <p:extLst>
      <p:ext uri="{BB962C8B-B14F-4D97-AF65-F5344CB8AC3E}">
        <p14:creationId xmlns:p14="http://schemas.microsoft.com/office/powerpoint/2010/main" val="1623685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1C1B-2E5F-4FA5-8C86-3801026C0AC2}" type="slidenum">
              <a:rPr lang="en-CA" smtClean="0"/>
              <a:t>12</a:t>
            </a:fld>
            <a:endParaRPr lang="en-CA" dirty="0"/>
          </a:p>
        </p:txBody>
      </p:sp>
    </p:spTree>
    <p:extLst>
      <p:ext uri="{BB962C8B-B14F-4D97-AF65-F5344CB8AC3E}">
        <p14:creationId xmlns:p14="http://schemas.microsoft.com/office/powerpoint/2010/main" val="2244965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05F72A8-EDB0-2449-A7AE-C4B43228CBCE}" type="slidenum">
              <a:rPr lang="en-US" smtClean="0"/>
              <a:t>13</a:t>
            </a:fld>
            <a:endParaRPr lang="en-US" dirty="0"/>
          </a:p>
        </p:txBody>
      </p:sp>
    </p:spTree>
    <p:extLst>
      <p:ext uri="{BB962C8B-B14F-4D97-AF65-F5344CB8AC3E}">
        <p14:creationId xmlns:p14="http://schemas.microsoft.com/office/powerpoint/2010/main" val="1698665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F72A8-EDB0-2449-A7AE-C4B43228CBCE}" type="slidenum">
              <a:rPr lang="en-US" smtClean="0"/>
              <a:t>14</a:t>
            </a:fld>
            <a:endParaRPr lang="en-US" dirty="0"/>
          </a:p>
        </p:txBody>
      </p:sp>
    </p:spTree>
    <p:extLst>
      <p:ext uri="{BB962C8B-B14F-4D97-AF65-F5344CB8AC3E}">
        <p14:creationId xmlns:p14="http://schemas.microsoft.com/office/powerpoint/2010/main" val="1685961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4471C1B-2E5F-4FA5-8C86-3801026C0AC2}" type="slidenum">
              <a:rPr lang="en-CA" smtClean="0"/>
              <a:t>15</a:t>
            </a:fld>
            <a:endParaRPr lang="en-CA" dirty="0"/>
          </a:p>
        </p:txBody>
      </p:sp>
    </p:spTree>
    <p:extLst>
      <p:ext uri="{BB962C8B-B14F-4D97-AF65-F5344CB8AC3E}">
        <p14:creationId xmlns:p14="http://schemas.microsoft.com/office/powerpoint/2010/main" val="525670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1C1B-2E5F-4FA5-8C86-3801026C0AC2}" type="slidenum">
              <a:rPr lang="en-CA" smtClean="0"/>
              <a:t>16</a:t>
            </a:fld>
            <a:endParaRPr lang="en-CA" dirty="0"/>
          </a:p>
        </p:txBody>
      </p:sp>
    </p:spTree>
    <p:extLst>
      <p:ext uri="{BB962C8B-B14F-4D97-AF65-F5344CB8AC3E}">
        <p14:creationId xmlns:p14="http://schemas.microsoft.com/office/powerpoint/2010/main" val="274842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4471C1B-2E5F-4FA5-8C86-3801026C0AC2}" type="slidenum">
              <a:rPr lang="en-CA" smtClean="0"/>
              <a:t>17</a:t>
            </a:fld>
            <a:endParaRPr lang="en-CA" dirty="0"/>
          </a:p>
        </p:txBody>
      </p:sp>
    </p:spTree>
    <p:extLst>
      <p:ext uri="{BB962C8B-B14F-4D97-AF65-F5344CB8AC3E}">
        <p14:creationId xmlns:p14="http://schemas.microsoft.com/office/powerpoint/2010/main" val="3455793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4471C1B-2E5F-4FA5-8C86-3801026C0AC2}" type="slidenum">
              <a:rPr lang="en-CA" smtClean="0"/>
              <a:t>18</a:t>
            </a:fld>
            <a:endParaRPr lang="en-CA" dirty="0"/>
          </a:p>
        </p:txBody>
      </p:sp>
    </p:spTree>
    <p:extLst>
      <p:ext uri="{BB962C8B-B14F-4D97-AF65-F5344CB8AC3E}">
        <p14:creationId xmlns:p14="http://schemas.microsoft.com/office/powerpoint/2010/main" val="316715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4471C1B-2E5F-4FA5-8C86-3801026C0AC2}" type="slidenum">
              <a:rPr lang="en-CA" smtClean="0"/>
              <a:t>2</a:t>
            </a:fld>
            <a:endParaRPr lang="en-CA" dirty="0"/>
          </a:p>
        </p:txBody>
      </p:sp>
    </p:spTree>
    <p:extLst>
      <p:ext uri="{BB962C8B-B14F-4D97-AF65-F5344CB8AC3E}">
        <p14:creationId xmlns:p14="http://schemas.microsoft.com/office/powerpoint/2010/main" val="342304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1C1B-2E5F-4FA5-8C86-3801026C0AC2}" type="slidenum">
              <a:rPr lang="en-CA" smtClean="0"/>
              <a:t>3</a:t>
            </a:fld>
            <a:endParaRPr lang="en-CA" dirty="0"/>
          </a:p>
        </p:txBody>
      </p:sp>
    </p:spTree>
    <p:extLst>
      <p:ext uri="{BB962C8B-B14F-4D97-AF65-F5344CB8AC3E}">
        <p14:creationId xmlns:p14="http://schemas.microsoft.com/office/powerpoint/2010/main" val="300629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4471C1B-2E5F-4FA5-8C86-3801026C0AC2}" type="slidenum">
              <a:rPr lang="en-CA" smtClean="0"/>
              <a:t>4</a:t>
            </a:fld>
            <a:endParaRPr lang="en-CA" dirty="0"/>
          </a:p>
        </p:txBody>
      </p:sp>
    </p:spTree>
    <p:extLst>
      <p:ext uri="{BB962C8B-B14F-4D97-AF65-F5344CB8AC3E}">
        <p14:creationId xmlns:p14="http://schemas.microsoft.com/office/powerpoint/2010/main" val="4256744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471C1B-2E5F-4FA5-8C86-3801026C0AC2}" type="slidenum">
              <a:rPr lang="en-CA" smtClean="0"/>
              <a:t>5</a:t>
            </a:fld>
            <a:endParaRPr lang="en-CA" dirty="0"/>
          </a:p>
        </p:txBody>
      </p:sp>
    </p:spTree>
    <p:extLst>
      <p:ext uri="{BB962C8B-B14F-4D97-AF65-F5344CB8AC3E}">
        <p14:creationId xmlns:p14="http://schemas.microsoft.com/office/powerpoint/2010/main" val="428822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471C1B-2E5F-4FA5-8C86-3801026C0AC2}" type="slidenum">
              <a:rPr lang="en-CA" smtClean="0"/>
              <a:t>6</a:t>
            </a:fld>
            <a:endParaRPr lang="en-CA" dirty="0"/>
          </a:p>
        </p:txBody>
      </p:sp>
    </p:spTree>
    <p:extLst>
      <p:ext uri="{BB962C8B-B14F-4D97-AF65-F5344CB8AC3E}">
        <p14:creationId xmlns:p14="http://schemas.microsoft.com/office/powerpoint/2010/main" val="122135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1C1B-2E5F-4FA5-8C86-3801026C0AC2}" type="slidenum">
              <a:rPr lang="en-CA" smtClean="0"/>
              <a:t>7</a:t>
            </a:fld>
            <a:endParaRPr lang="en-CA" dirty="0"/>
          </a:p>
        </p:txBody>
      </p:sp>
    </p:spTree>
    <p:extLst>
      <p:ext uri="{BB962C8B-B14F-4D97-AF65-F5344CB8AC3E}">
        <p14:creationId xmlns:p14="http://schemas.microsoft.com/office/powerpoint/2010/main" val="3288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4471C1B-2E5F-4FA5-8C86-3801026C0AC2}" type="slidenum">
              <a:rPr lang="en-CA" smtClean="0"/>
              <a:t>8</a:t>
            </a:fld>
            <a:endParaRPr lang="en-CA" dirty="0"/>
          </a:p>
        </p:txBody>
      </p:sp>
    </p:spTree>
    <p:extLst>
      <p:ext uri="{BB962C8B-B14F-4D97-AF65-F5344CB8AC3E}">
        <p14:creationId xmlns:p14="http://schemas.microsoft.com/office/powerpoint/2010/main" val="1973418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4471C1B-2E5F-4FA5-8C86-3801026C0AC2}" type="slidenum">
              <a:rPr lang="en-CA" smtClean="0"/>
              <a:t>9</a:t>
            </a:fld>
            <a:endParaRPr lang="en-CA" dirty="0"/>
          </a:p>
        </p:txBody>
      </p:sp>
    </p:spTree>
    <p:extLst>
      <p:ext uri="{BB962C8B-B14F-4D97-AF65-F5344CB8AC3E}">
        <p14:creationId xmlns:p14="http://schemas.microsoft.com/office/powerpoint/2010/main" val="4256744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6400800"/>
            <a:ext cx="9144000" cy="457200"/>
          </a:xfrm>
          <a:prstGeom prst="rect">
            <a:avLst/>
          </a:prstGeom>
          <a:solidFill>
            <a:srgbClr val="3B60A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 y="6172200"/>
            <a:ext cx="2209799" cy="152400"/>
          </a:xfrm>
          <a:prstGeom prst="rect">
            <a:avLst/>
          </a:prstGeom>
          <a:solidFill>
            <a:srgbClr val="72C1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Rectangle 12"/>
          <p:cNvSpPr/>
          <p:nvPr userDrawn="1"/>
        </p:nvSpPr>
        <p:spPr>
          <a:xfrm>
            <a:off x="2209800" y="6172200"/>
            <a:ext cx="2209800" cy="152400"/>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4" name="Rectangle 13"/>
          <p:cNvSpPr/>
          <p:nvPr userDrawn="1"/>
        </p:nvSpPr>
        <p:spPr>
          <a:xfrm>
            <a:off x="4419600" y="6172200"/>
            <a:ext cx="2514600" cy="152400"/>
          </a:xfrm>
          <a:prstGeom prst="rect">
            <a:avLst/>
          </a:prstGeom>
          <a:solidFill>
            <a:srgbClr val="3D62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5" name="Rectangle 14"/>
          <p:cNvSpPr/>
          <p:nvPr userDrawn="1"/>
        </p:nvSpPr>
        <p:spPr>
          <a:xfrm>
            <a:off x="6934200" y="6172200"/>
            <a:ext cx="2209800" cy="152400"/>
          </a:xfrm>
          <a:prstGeom prst="rect">
            <a:avLst/>
          </a:prstGeom>
          <a:solidFill>
            <a:srgbClr val="F07B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253724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2F1D0-C5CA-4E4D-984E-415069787450}" type="datetimeFigureOut">
              <a:rPr lang="en-US" smtClean="0"/>
              <a:t>10/17/2016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F70FA3-B145-324F-BC83-B9447BA9BE48}" type="slidenum">
              <a:rPr lang="en-US" smtClean="0"/>
              <a:t>‹#›</a:t>
            </a:fld>
            <a:endParaRPr lang="en-US" dirty="0"/>
          </a:p>
        </p:txBody>
      </p:sp>
      <p:sp>
        <p:nvSpPr>
          <p:cNvPr id="5" name="Rectangle 4"/>
          <p:cNvSpPr/>
          <p:nvPr userDrawn="1"/>
        </p:nvSpPr>
        <p:spPr>
          <a:xfrm>
            <a:off x="0" y="6400800"/>
            <a:ext cx="9144000" cy="457200"/>
          </a:xfrm>
          <a:prstGeom prst="rect">
            <a:avLst/>
          </a:prstGeom>
          <a:solidFill>
            <a:srgbClr val="3B60A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1" y="6172200"/>
            <a:ext cx="2209799" cy="152400"/>
          </a:xfrm>
          <a:prstGeom prst="rect">
            <a:avLst/>
          </a:prstGeom>
          <a:solidFill>
            <a:srgbClr val="72C1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7" name="Rectangle 6"/>
          <p:cNvSpPr/>
          <p:nvPr userDrawn="1"/>
        </p:nvSpPr>
        <p:spPr>
          <a:xfrm>
            <a:off x="2209800" y="6172200"/>
            <a:ext cx="2209800" cy="152400"/>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8" name="Rectangle 7"/>
          <p:cNvSpPr/>
          <p:nvPr userDrawn="1"/>
        </p:nvSpPr>
        <p:spPr>
          <a:xfrm>
            <a:off x="4419600" y="6172200"/>
            <a:ext cx="2514600" cy="152400"/>
          </a:xfrm>
          <a:prstGeom prst="rect">
            <a:avLst/>
          </a:prstGeom>
          <a:solidFill>
            <a:srgbClr val="3D62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9" name="Rectangle 8"/>
          <p:cNvSpPr/>
          <p:nvPr userDrawn="1"/>
        </p:nvSpPr>
        <p:spPr>
          <a:xfrm>
            <a:off x="6934200" y="6172200"/>
            <a:ext cx="2209800" cy="152400"/>
          </a:xfrm>
          <a:prstGeom prst="rect">
            <a:avLst/>
          </a:prstGeom>
          <a:solidFill>
            <a:srgbClr val="F07B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76109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a:solidFill>
            <a:srgbClr val="3D62AD"/>
          </a:solid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Rectangle 11"/>
          <p:cNvSpPr/>
          <p:nvPr userDrawn="1"/>
        </p:nvSpPr>
        <p:spPr>
          <a:xfrm>
            <a:off x="0" y="5638800"/>
            <a:ext cx="9144000" cy="152400"/>
          </a:xfrm>
          <a:prstGeom prst="rect">
            <a:avLst/>
          </a:prstGeom>
          <a:solidFill>
            <a:srgbClr val="3B60AF"/>
          </a:solidFill>
          <a:ln>
            <a:noFill/>
          </a:ln>
          <a:scene3d>
            <a:camera prst="orthographicFront">
              <a:rot lat="0" lon="0" rev="0"/>
            </a:camera>
            <a:lightRig rig="glow" dir="tl">
              <a:rot lat="0" lon="0" rev="1800000"/>
            </a:lightRig>
          </a:scene3d>
          <a:sp3d prstMaterial="dkEdge">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0" y="0"/>
            <a:ext cx="9144000" cy="647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p:cNvSpPr>
            <a:spLocks noGrp="1"/>
          </p:cNvSpPr>
          <p:nvPr>
            <p:ph idx="1"/>
          </p:nvPr>
        </p:nvSpPr>
        <p:spPr>
          <a:xfrm>
            <a:off x="457200" y="1828800"/>
            <a:ext cx="8229600" cy="1752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itle Placeholder 1"/>
          <p:cNvSpPr>
            <a:spLocks noGrp="1"/>
          </p:cNvSpPr>
          <p:nvPr>
            <p:ph type="title"/>
          </p:nvPr>
        </p:nvSpPr>
        <p:spPr>
          <a:xfrm>
            <a:off x="426128" y="609600"/>
            <a:ext cx="8260672" cy="1039427"/>
          </a:xfrm>
          <a:prstGeom prst="rect">
            <a:avLst/>
          </a:prstGeom>
        </p:spPr>
        <p:txBody>
          <a:bodyPr vert="horz" lIns="91440" tIns="45720" rIns="91440" bIns="45720" rtlCol="0" anchor="ctr">
            <a:normAutofit/>
          </a:bodyPr>
          <a:lstStyle>
            <a:lvl1pPr>
              <a:defRPr cap="none" baseline="0"/>
            </a:lvl1pPr>
          </a:lstStyle>
          <a:p>
            <a:r>
              <a:rPr lang="en-US" smtClean="0"/>
              <a:t>Click to edit Master title style</a:t>
            </a:r>
            <a:endParaRPr lang="en-US" dirty="0"/>
          </a:p>
        </p:txBody>
      </p:sp>
      <p:pic>
        <p:nvPicPr>
          <p:cNvPr id="6" name="Picture 4"/>
          <p:cNvPicPr>
            <a:picLocks noChangeAspect="1"/>
          </p:cNvPicPr>
          <p:nvPr userDrawn="1"/>
        </p:nvPicPr>
        <p:blipFill>
          <a:blip r:embed="rId2"/>
          <a:srcRect/>
          <a:stretch>
            <a:fillRect/>
          </a:stretch>
        </p:blipFill>
        <p:spPr bwMode="auto">
          <a:xfrm>
            <a:off x="0" y="5715000"/>
            <a:ext cx="9144000" cy="1143000"/>
          </a:xfrm>
          <a:prstGeom prst="rect">
            <a:avLst/>
          </a:prstGeom>
          <a:solidFill>
            <a:srgbClr val="FFCC00"/>
          </a:solidFill>
          <a:ln w="9525">
            <a:noFill/>
            <a:miter lim="800000"/>
            <a:headEnd/>
            <a:tailEnd/>
          </a:ln>
        </p:spPr>
      </p:pic>
      <p:pic>
        <p:nvPicPr>
          <p:cNvPr id="7" name="Picture 6" descr="TDSB_Circle_Colour_shadow.png"/>
          <p:cNvPicPr>
            <a:picLocks noChangeAspect="1"/>
          </p:cNvPicPr>
          <p:nvPr userDrawn="1"/>
        </p:nvPicPr>
        <p:blipFill>
          <a:blip r:embed="rId3"/>
          <a:stretch>
            <a:fillRect/>
          </a:stretch>
        </p:blipFill>
        <p:spPr>
          <a:xfrm>
            <a:off x="4020565" y="5715000"/>
            <a:ext cx="1084835" cy="1066800"/>
          </a:xfrm>
          <a:prstGeom prst="rect">
            <a:avLst/>
          </a:prstGeom>
        </p:spPr>
      </p:pic>
    </p:spTree>
    <p:extLst>
      <p:ext uri="{BB962C8B-B14F-4D97-AF65-F5344CB8AC3E}">
        <p14:creationId xmlns:p14="http://schemas.microsoft.com/office/powerpoint/2010/main" val="16078266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2F1D0-C5CA-4E4D-984E-415069787450}" type="datetimeFigureOut">
              <a:rPr lang="en-US" smtClean="0"/>
              <a:t>10/17/2016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70FA3-B145-324F-BC83-B9447BA9BE48}" type="slidenum">
              <a:rPr lang="en-US" smtClean="0"/>
              <a:t>‹#›</a:t>
            </a:fld>
            <a:endParaRPr lang="en-US" dirty="0"/>
          </a:p>
        </p:txBody>
      </p:sp>
    </p:spTree>
    <p:extLst>
      <p:ext uri="{BB962C8B-B14F-4D97-AF65-F5344CB8AC3E}">
        <p14:creationId xmlns:p14="http://schemas.microsoft.com/office/powerpoint/2010/main" val="3541135078"/>
      </p:ext>
    </p:extLst>
  </p:cSld>
  <p:clrMap bg1="lt1" tx1="dk1" bg2="lt2" tx2="dk2" accent1="accent1" accent2="accent2" accent3="accent3" accent4="accent4" accent5="accent5" accent6="accent6" hlink="hlink" folHlink="folHlink"/>
  <p:sldLayoutIdLst>
    <p:sldLayoutId id="2147483675" r:id="rId1"/>
    <p:sldLayoutId id="2147483680" r:id="rId2"/>
    <p:sldLayoutId id="2147483686" r:id="rId3"/>
    <p:sldLayoutId id="2147483687"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tdsb.on.ca/AboutUs/DirectorofEducation/VisionforLearning.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hyperlink" Target="https://vimeo.com/user22707415/visionforlearning"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tiff"/></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6.mp3"/><Relationship Id="rId7" Type="http://schemas.openxmlformats.org/officeDocument/2006/relationships/image" Target="../media/image14.jp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audio" Target="../media/media6.mp3"/></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763000" cy="5334000"/>
          </a:xfrm>
        </p:spPr>
        <p:txBody>
          <a:bodyPr>
            <a:normAutofit/>
          </a:bodyPr>
          <a:lstStyle/>
          <a:p>
            <a:r>
              <a:rPr lang="en-US" sz="4800" b="1" dirty="0" smtClean="0"/>
              <a:t/>
            </a:r>
            <a:br>
              <a:rPr lang="en-US" sz="4800" b="1" dirty="0" smtClean="0"/>
            </a:br>
            <a:endParaRPr lang="en-US" b="1" dirty="0">
              <a:solidFill>
                <a:srgbClr val="FF0000"/>
              </a:solidFill>
            </a:endParaRPr>
          </a:p>
        </p:txBody>
      </p:sp>
      <p:sp>
        <p:nvSpPr>
          <p:cNvPr id="3" name="TextBox 2"/>
          <p:cNvSpPr txBox="1"/>
          <p:nvPr/>
        </p:nvSpPr>
        <p:spPr>
          <a:xfrm>
            <a:off x="0" y="228600"/>
            <a:ext cx="9067800" cy="4708981"/>
          </a:xfrm>
          <a:prstGeom prst="rect">
            <a:avLst/>
          </a:prstGeom>
          <a:noFill/>
        </p:spPr>
        <p:txBody>
          <a:bodyPr wrap="square" rtlCol="0">
            <a:spAutoFit/>
          </a:bodyPr>
          <a:lstStyle/>
          <a:p>
            <a:pPr algn="ctr"/>
            <a:endParaRPr lang="en-US" sz="2500" b="1" dirty="0" smtClean="0"/>
          </a:p>
          <a:p>
            <a:pPr algn="ctr"/>
            <a:endParaRPr lang="en-US" sz="2500" b="1" dirty="0"/>
          </a:p>
          <a:p>
            <a:pPr algn="ctr"/>
            <a:r>
              <a:rPr lang="en-US" sz="2500" b="1" dirty="0" smtClean="0"/>
              <a:t>Toronto </a:t>
            </a:r>
            <a:r>
              <a:rPr lang="en-US" sz="2500" b="1" dirty="0"/>
              <a:t>District School Board</a:t>
            </a:r>
            <a:br>
              <a:rPr lang="en-US" sz="2500" b="1" dirty="0"/>
            </a:br>
            <a:r>
              <a:rPr lang="en-US" sz="2500" b="1" dirty="0"/>
              <a:t>A Vision for Learning in </a:t>
            </a:r>
            <a:r>
              <a:rPr lang="en-US" sz="2500" b="1" dirty="0" smtClean="0"/>
              <a:t>TDSB</a:t>
            </a:r>
          </a:p>
          <a:p>
            <a:pPr algn="ctr"/>
            <a:r>
              <a:rPr lang="en-US" sz="2500" b="1" dirty="0"/>
              <a:t/>
            </a:r>
            <a:br>
              <a:rPr lang="en-US" sz="2500" b="1" dirty="0"/>
            </a:br>
            <a:r>
              <a:rPr lang="en-US" sz="2500" b="1" dirty="0"/>
              <a:t> A Process for </a:t>
            </a:r>
            <a:r>
              <a:rPr lang="en-US" sz="2500" b="1" dirty="0" smtClean="0"/>
              <a:t>Engagement in School Effectiveness </a:t>
            </a:r>
          </a:p>
          <a:p>
            <a:pPr algn="ctr"/>
            <a:r>
              <a:rPr lang="en-US" sz="2500" b="1" dirty="0" smtClean="0"/>
              <a:t>and School </a:t>
            </a:r>
            <a:r>
              <a:rPr lang="en-US" sz="2500" b="1" dirty="0"/>
              <a:t>Improvement </a:t>
            </a:r>
            <a:endParaRPr lang="en-US" sz="2500" b="1" dirty="0" smtClean="0"/>
          </a:p>
          <a:p>
            <a:pPr algn="ctr"/>
            <a:endParaRPr lang="en-US" sz="2500" dirty="0"/>
          </a:p>
          <a:p>
            <a:pPr algn="ctr"/>
            <a:r>
              <a:rPr lang="en-US" sz="2500" dirty="0" smtClean="0"/>
              <a:t>Student Learning in </a:t>
            </a:r>
            <a:r>
              <a:rPr lang="en-US" sz="2500" dirty="0"/>
              <a:t>a</a:t>
            </a:r>
            <a:r>
              <a:rPr lang="en-US" sz="2500" dirty="0" smtClean="0"/>
              <a:t> Culture of Shared Leadership</a:t>
            </a:r>
            <a:r>
              <a:rPr lang="en-US" sz="2500" b="1" dirty="0"/>
              <a:t/>
            </a:r>
            <a:br>
              <a:rPr lang="en-US" sz="2500" b="1" dirty="0"/>
            </a:br>
            <a:r>
              <a:rPr lang="en-US" sz="2500" b="1" dirty="0"/>
              <a:t/>
            </a:r>
            <a:br>
              <a:rPr lang="en-US" sz="2500" b="1" dirty="0"/>
            </a:br>
            <a:r>
              <a:rPr lang="en-US" sz="2500" b="1" dirty="0"/>
              <a:t/>
            </a:r>
            <a:br>
              <a:rPr lang="en-US" sz="2500" b="1" dirty="0"/>
            </a:br>
            <a:endParaRPr lang="en-CA" sz="2500" b="1" dirty="0"/>
          </a:p>
        </p:txBody>
      </p:sp>
      <p:pic>
        <p:nvPicPr>
          <p:cNvPr id="2" name="Slide1_8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8200" y="6248400"/>
            <a:ext cx="533400" cy="533400"/>
          </a:xfrm>
          <a:prstGeom prst="rect">
            <a:avLst/>
          </a:prstGeom>
        </p:spPr>
      </p:pic>
    </p:spTree>
    <p:extLst>
      <p:ext uri="{BB962C8B-B14F-4D97-AF65-F5344CB8AC3E}">
        <p14:creationId xmlns:p14="http://schemas.microsoft.com/office/powerpoint/2010/main" val="10426058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22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12830" y="225837"/>
            <a:ext cx="6184508" cy="8111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Exploring Equity (1/3)</a:t>
            </a:r>
            <a:endParaRPr lang="en-US" sz="3600" b="1" dirty="0"/>
          </a:p>
        </p:txBody>
      </p:sp>
      <p:sp>
        <p:nvSpPr>
          <p:cNvPr id="12" name="TextBox 11"/>
          <p:cNvSpPr txBox="1"/>
          <p:nvPr/>
        </p:nvSpPr>
        <p:spPr>
          <a:xfrm>
            <a:off x="455071" y="1371600"/>
            <a:ext cx="8345348" cy="1077218"/>
          </a:xfrm>
          <a:prstGeom prst="rect">
            <a:avLst/>
          </a:prstGeom>
          <a:noFill/>
        </p:spPr>
        <p:txBody>
          <a:bodyPr wrap="square" rtlCol="0">
            <a:spAutoFit/>
          </a:bodyPr>
          <a:lstStyle/>
          <a:p>
            <a:r>
              <a:rPr lang="en-CA" sz="1600" dirty="0" smtClean="0"/>
              <a:t>The outcome of exploring the data will be that each school identify three goals, one each in the areas of equity, well-being and achievement.  This exploration will include consideration of content, pedagogy, access and climate, and takes into account school  climate, safe schools, demographic and achievement information.</a:t>
            </a:r>
            <a:endParaRPr lang="en-CA" sz="1600" dirty="0"/>
          </a:p>
        </p:txBody>
      </p:sp>
      <p:sp>
        <p:nvSpPr>
          <p:cNvPr id="7" name="Rectangle 6"/>
          <p:cNvSpPr/>
          <p:nvPr/>
        </p:nvSpPr>
        <p:spPr>
          <a:xfrm>
            <a:off x="649935" y="3048000"/>
            <a:ext cx="8163622" cy="1815882"/>
          </a:xfrm>
          <a:prstGeom prst="rect">
            <a:avLst/>
          </a:prstGeom>
        </p:spPr>
        <p:txBody>
          <a:bodyPr wrap="square">
            <a:spAutoFit/>
          </a:bodyPr>
          <a:lstStyle/>
          <a:p>
            <a:r>
              <a:rPr lang="en-CA" sz="1400" b="1" dirty="0"/>
              <a:t>Content:</a:t>
            </a:r>
          </a:p>
          <a:p>
            <a:pPr marL="285750" indent="-285750">
              <a:buFont typeface="Arial" panose="020B0604020202020204" pitchFamily="34" charset="0"/>
              <a:buChar char="•"/>
            </a:pPr>
            <a:r>
              <a:rPr lang="en-CA" sz="1400" dirty="0"/>
              <a:t>What are we teaching (curriculum)?</a:t>
            </a:r>
          </a:p>
          <a:p>
            <a:pPr marL="285750" indent="-285750">
              <a:buFont typeface="Arial" panose="020B0604020202020204" pitchFamily="34" charset="0"/>
              <a:buChar char="•"/>
            </a:pPr>
            <a:r>
              <a:rPr lang="en-CA" sz="1400" dirty="0"/>
              <a:t>How do we ensure the curriculum is inclusive and includes a variety of knowledge of all peoples as the basis for instruction?</a:t>
            </a:r>
          </a:p>
          <a:p>
            <a:pPr marL="285750" indent="-285750">
              <a:buFont typeface="Arial" panose="020B0604020202020204" pitchFamily="34" charset="0"/>
              <a:buChar char="•"/>
            </a:pPr>
            <a:r>
              <a:rPr lang="en-CA" sz="1400" dirty="0"/>
              <a:t>Whose voices are missing and how do we change that?</a:t>
            </a:r>
          </a:p>
          <a:p>
            <a:pPr marL="285750" indent="-285750">
              <a:buFont typeface="Arial" panose="020B0604020202020204" pitchFamily="34" charset="0"/>
              <a:buChar char="•"/>
            </a:pPr>
            <a:r>
              <a:rPr lang="en-CA" sz="1400" dirty="0"/>
              <a:t>How do we ensure students acquire the skills and knowledge that enable them to challenge unjust practices, and to build positive and healthy human relationships among their fellow students, and among all members of society?</a:t>
            </a:r>
          </a:p>
        </p:txBody>
      </p:sp>
      <p:sp>
        <p:nvSpPr>
          <p:cNvPr id="8" name="Rounded Rectangle 7"/>
          <p:cNvSpPr/>
          <p:nvPr/>
        </p:nvSpPr>
        <p:spPr>
          <a:xfrm>
            <a:off x="368261" y="2961346"/>
            <a:ext cx="8432158" cy="1989189"/>
          </a:xfrm>
          <a:prstGeom prst="round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Slide10_8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03634" y="6364582"/>
            <a:ext cx="493418" cy="493418"/>
          </a:xfrm>
          <a:prstGeom prst="rect">
            <a:avLst/>
          </a:prstGeom>
        </p:spPr>
      </p:pic>
    </p:spTree>
    <p:extLst>
      <p:ext uri="{BB962C8B-B14F-4D97-AF65-F5344CB8AC3E}">
        <p14:creationId xmlns:p14="http://schemas.microsoft.com/office/powerpoint/2010/main" val="33422623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2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12830" y="225837"/>
            <a:ext cx="6184508" cy="8111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Exploring Equity (2/3)</a:t>
            </a:r>
            <a:endParaRPr lang="en-US" sz="3600" b="1" dirty="0"/>
          </a:p>
        </p:txBody>
      </p:sp>
      <p:sp>
        <p:nvSpPr>
          <p:cNvPr id="3" name="Rounded Rectangle 2"/>
          <p:cNvSpPr/>
          <p:nvPr/>
        </p:nvSpPr>
        <p:spPr>
          <a:xfrm>
            <a:off x="410202" y="1534510"/>
            <a:ext cx="8276598" cy="3124200"/>
          </a:xfrm>
          <a:prstGeom prst="round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622541" y="1757782"/>
            <a:ext cx="8064259" cy="2677656"/>
          </a:xfrm>
          <a:prstGeom prst="rect">
            <a:avLst/>
          </a:prstGeom>
          <a:noFill/>
        </p:spPr>
        <p:txBody>
          <a:bodyPr wrap="square" rtlCol="0">
            <a:spAutoFit/>
          </a:bodyPr>
          <a:lstStyle/>
          <a:p>
            <a:r>
              <a:rPr lang="en-CA" sz="1400" b="1" dirty="0" smtClean="0"/>
              <a:t>Pedagogy:</a:t>
            </a:r>
          </a:p>
          <a:p>
            <a:pPr marL="285750" indent="-285750">
              <a:buFont typeface="Arial" panose="020B0604020202020204" pitchFamily="34" charset="0"/>
              <a:buChar char="•"/>
            </a:pPr>
            <a:r>
              <a:rPr lang="en-CA" sz="1400" dirty="0" smtClean="0"/>
              <a:t>How do we encourage and support student voice?</a:t>
            </a:r>
          </a:p>
          <a:p>
            <a:pPr marL="285750" indent="-285750">
              <a:buFont typeface="Arial" panose="020B0604020202020204" pitchFamily="34" charset="0"/>
              <a:buChar char="•"/>
            </a:pPr>
            <a:r>
              <a:rPr lang="en-CA" sz="1400" dirty="0" smtClean="0"/>
              <a:t>How do we demonstrate commitment that all students are capable of learning and achieving?</a:t>
            </a:r>
          </a:p>
          <a:p>
            <a:pPr marL="285750" indent="-285750">
              <a:buFont typeface="Arial" panose="020B0604020202020204" pitchFamily="34" charset="0"/>
              <a:buChar char="•"/>
            </a:pPr>
            <a:r>
              <a:rPr lang="en-CA" sz="1400" dirty="0" smtClean="0"/>
              <a:t>How do we engage in conversations about bias and who is achieving/not achieving?</a:t>
            </a:r>
          </a:p>
          <a:p>
            <a:pPr marL="285750" indent="-285750">
              <a:buFont typeface="Arial" panose="020B0604020202020204" pitchFamily="34" charset="0"/>
              <a:buChar char="•"/>
            </a:pPr>
            <a:r>
              <a:rPr lang="en-CA" sz="1400" dirty="0" smtClean="0"/>
              <a:t>How do we demonstrate commitment to equity and inclusion?</a:t>
            </a:r>
          </a:p>
          <a:p>
            <a:pPr marL="285750" indent="-285750">
              <a:buFont typeface="Arial" panose="020B0604020202020204" pitchFamily="34" charset="0"/>
              <a:buChar char="•"/>
            </a:pPr>
            <a:r>
              <a:rPr lang="en-CA" sz="1400" dirty="0" smtClean="0"/>
              <a:t>How do we engage in culturally relevant and responsive pedagogy?</a:t>
            </a:r>
          </a:p>
          <a:p>
            <a:pPr marL="285750" indent="-285750">
              <a:buFont typeface="Arial" panose="020B0604020202020204" pitchFamily="34" charset="0"/>
              <a:buChar char="•"/>
            </a:pPr>
            <a:r>
              <a:rPr lang="en-CA" sz="1400" dirty="0" smtClean="0"/>
              <a:t>Do we employ a variety of assessment strategies as well as instruments used to inform short and long-term planning to reduce gaps in student achievement and improve student learning and well-being?</a:t>
            </a:r>
          </a:p>
          <a:p>
            <a:pPr marL="285750" indent="-285750">
              <a:buFont typeface="Arial" panose="020B0604020202020204" pitchFamily="34" charset="0"/>
              <a:buChar char="•"/>
            </a:pPr>
            <a:r>
              <a:rPr lang="en-CA" sz="1400" dirty="0" smtClean="0"/>
              <a:t>Do we support co-curricular activities that offer student opportunities to achieve success outside the classroom that can contribute to their engagement in learning and success inside the classroom (e.g. before and after-school child care and/or programs that are focused on sport, recreation, the arts, and culture)</a:t>
            </a:r>
          </a:p>
        </p:txBody>
      </p:sp>
    </p:spTree>
    <p:extLst>
      <p:ext uri="{BB962C8B-B14F-4D97-AF65-F5344CB8AC3E}">
        <p14:creationId xmlns:p14="http://schemas.microsoft.com/office/powerpoint/2010/main" val="107014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444303"/>
            <a:ext cx="8441755" cy="2031325"/>
          </a:xfrm>
          <a:prstGeom prst="rect">
            <a:avLst/>
          </a:prstGeom>
          <a:noFill/>
        </p:spPr>
        <p:txBody>
          <a:bodyPr wrap="square" rtlCol="0">
            <a:spAutoFit/>
          </a:bodyPr>
          <a:lstStyle/>
          <a:p>
            <a:r>
              <a:rPr lang="en-CA" sz="1400" b="1" dirty="0" smtClean="0"/>
              <a:t>Climate:</a:t>
            </a:r>
          </a:p>
          <a:p>
            <a:pPr marL="285750" indent="-285750">
              <a:buFont typeface="Arial" panose="020B0604020202020204" pitchFamily="34" charset="0"/>
              <a:buChar char="•"/>
            </a:pPr>
            <a:r>
              <a:rPr lang="en-CA" sz="1400" dirty="0" smtClean="0"/>
              <a:t>How do we ensure the school environment is welcoming for all (students, staff, parents/guardians, and community)?</a:t>
            </a:r>
          </a:p>
          <a:p>
            <a:pPr marL="285750" indent="-285750">
              <a:buFont typeface="Arial" panose="020B0604020202020204" pitchFamily="34" charset="0"/>
              <a:buChar char="•"/>
            </a:pPr>
            <a:r>
              <a:rPr lang="en-CA" sz="1400" dirty="0" smtClean="0"/>
              <a:t>How do we support student engagement opportunities?</a:t>
            </a:r>
          </a:p>
          <a:p>
            <a:pPr marL="285750" indent="-285750">
              <a:buFont typeface="Arial" panose="020B0604020202020204" pitchFamily="34" charset="0"/>
              <a:buChar char="•"/>
            </a:pPr>
            <a:r>
              <a:rPr lang="en-CA" sz="1400" dirty="0" smtClean="0"/>
              <a:t>Do students see diversity and equity represented widely?</a:t>
            </a:r>
          </a:p>
          <a:p>
            <a:pPr marL="285750" indent="-285750">
              <a:buFont typeface="Arial" panose="020B0604020202020204" pitchFamily="34" charset="0"/>
              <a:buChar char="•"/>
            </a:pPr>
            <a:r>
              <a:rPr lang="en-CA" sz="1400" dirty="0" smtClean="0"/>
              <a:t>How do we ensure students have input into dress codes and school codes?  Is safety an issue?  Is there a means of safe reporting?  Do students understand the causes and impacts of inequity in society, and understand the similarities, differences, intersectionality of multiple social identities and the connections between different forms of discrimination?</a:t>
            </a:r>
            <a:endParaRPr lang="en-CA" sz="1400" dirty="0"/>
          </a:p>
        </p:txBody>
      </p:sp>
      <p:sp>
        <p:nvSpPr>
          <p:cNvPr id="6" name="Rounded Rectangle 5"/>
          <p:cNvSpPr/>
          <p:nvPr/>
        </p:nvSpPr>
        <p:spPr>
          <a:xfrm>
            <a:off x="399692" y="3258207"/>
            <a:ext cx="8429585" cy="2366733"/>
          </a:xfrm>
          <a:prstGeom prst="round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2"/>
          <p:cNvSpPr txBox="1">
            <a:spLocks/>
          </p:cNvSpPr>
          <p:nvPr/>
        </p:nvSpPr>
        <p:spPr>
          <a:xfrm>
            <a:off x="412830" y="225837"/>
            <a:ext cx="6184508" cy="8111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Exploring Equity (3/3)</a:t>
            </a:r>
            <a:endParaRPr lang="en-US" sz="3600" b="1" dirty="0"/>
          </a:p>
        </p:txBody>
      </p:sp>
      <p:sp>
        <p:nvSpPr>
          <p:cNvPr id="2" name="TextBox 1"/>
          <p:cNvSpPr txBox="1"/>
          <p:nvPr/>
        </p:nvSpPr>
        <p:spPr>
          <a:xfrm>
            <a:off x="457200" y="5867400"/>
            <a:ext cx="8441754" cy="276999"/>
          </a:xfrm>
          <a:prstGeom prst="rect">
            <a:avLst/>
          </a:prstGeom>
          <a:noFill/>
        </p:spPr>
        <p:txBody>
          <a:bodyPr wrap="square" rtlCol="0">
            <a:spAutoFit/>
          </a:bodyPr>
          <a:lstStyle/>
          <a:p>
            <a:r>
              <a:rPr lang="en-CA" sz="1200" dirty="0" smtClean="0">
                <a:latin typeface="Myriad Pro" pitchFamily="34" charset="0"/>
              </a:rPr>
              <a:t>Nora </a:t>
            </a:r>
            <a:r>
              <a:rPr lang="en-CA" sz="1200" dirty="0" err="1" smtClean="0">
                <a:latin typeface="Myriad Pro" pitchFamily="34" charset="0"/>
              </a:rPr>
              <a:t>Allingham</a:t>
            </a:r>
            <a:r>
              <a:rPr lang="en-CA" sz="1200" dirty="0" smtClean="0">
                <a:latin typeface="Myriad Pro" pitchFamily="34" charset="0"/>
              </a:rPr>
              <a:t>, 1992 (From: District Process Guide, TDSB, Pg. 2).</a:t>
            </a:r>
            <a:endParaRPr lang="en-CA" sz="1200" dirty="0">
              <a:latin typeface="Myriad Pro" pitchFamily="34" charset="0"/>
            </a:endParaRPr>
          </a:p>
        </p:txBody>
      </p:sp>
      <p:sp>
        <p:nvSpPr>
          <p:cNvPr id="8" name="Rounded Rectangle 7"/>
          <p:cNvSpPr/>
          <p:nvPr/>
        </p:nvSpPr>
        <p:spPr>
          <a:xfrm>
            <a:off x="399692" y="1295400"/>
            <a:ext cx="8429585" cy="1600200"/>
          </a:xfrm>
          <a:prstGeom prst="round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96266" y="1510724"/>
            <a:ext cx="8163622" cy="1169551"/>
          </a:xfrm>
          <a:prstGeom prst="rect">
            <a:avLst/>
          </a:prstGeom>
        </p:spPr>
        <p:txBody>
          <a:bodyPr wrap="square">
            <a:spAutoFit/>
          </a:bodyPr>
          <a:lstStyle/>
          <a:p>
            <a:r>
              <a:rPr lang="en-CA" sz="1400" b="1" dirty="0" smtClean="0"/>
              <a:t>Access:</a:t>
            </a:r>
          </a:p>
          <a:p>
            <a:pPr marL="285750" indent="-285750">
              <a:buFont typeface="Arial" panose="020B0604020202020204" pitchFamily="34" charset="0"/>
              <a:buChar char="•"/>
            </a:pPr>
            <a:r>
              <a:rPr lang="en-CA" sz="1400" dirty="0" smtClean="0"/>
              <a:t>What are the physical barriers to access (e.g. washrooms, ramps, site safety, special needs equipment, breakfast programs, etc.)?</a:t>
            </a:r>
          </a:p>
          <a:p>
            <a:pPr marL="285750" indent="-285750">
              <a:buFont typeface="Arial" panose="020B0604020202020204" pitchFamily="34" charset="0"/>
              <a:buChar char="•"/>
            </a:pPr>
            <a:r>
              <a:rPr lang="en-CA" sz="1400" dirty="0" smtClean="0"/>
              <a:t>Are the social barriers to access (e.g. language, information and data collection, dress codes, school fees, social emotional supports, etc.)?</a:t>
            </a:r>
            <a:endParaRPr lang="en-CA" sz="1400" dirty="0"/>
          </a:p>
        </p:txBody>
      </p:sp>
    </p:spTree>
    <p:extLst>
      <p:ext uri="{BB962C8B-B14F-4D97-AF65-F5344CB8AC3E}">
        <p14:creationId xmlns:p14="http://schemas.microsoft.com/office/powerpoint/2010/main" val="2844620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3045" y="3774141"/>
            <a:ext cx="1423844" cy="1430963"/>
          </a:xfrm>
          <a:prstGeom prst="rect">
            <a:avLst/>
          </a:prstGeom>
        </p:spPr>
      </p:pic>
      <p:sp>
        <p:nvSpPr>
          <p:cNvPr id="21" name="Rectangle 20"/>
          <p:cNvSpPr/>
          <p:nvPr/>
        </p:nvSpPr>
        <p:spPr>
          <a:xfrm>
            <a:off x="5264531" y="4083880"/>
            <a:ext cx="376125" cy="451694"/>
          </a:xfrm>
          <a:prstGeom prst="rect">
            <a:avLst/>
          </a:prstGeom>
          <a:solidFill>
            <a:schemeClr val="accent3">
              <a:lumMod val="20000"/>
              <a:lumOff val="80000"/>
            </a:schemeClr>
          </a:solidFill>
          <a:ln>
            <a:solidFill>
              <a:schemeClr val="bg1">
                <a:lumMod val="5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6</a:t>
            </a:r>
          </a:p>
        </p:txBody>
      </p:sp>
      <p:sp>
        <p:nvSpPr>
          <p:cNvPr id="43" name="Circular Arrow 42"/>
          <p:cNvSpPr/>
          <p:nvPr/>
        </p:nvSpPr>
        <p:spPr>
          <a:xfrm rot="16752149">
            <a:off x="5322126" y="3316819"/>
            <a:ext cx="2645933" cy="2387679"/>
          </a:xfrm>
          <a:prstGeom prst="circularArrow">
            <a:avLst>
              <a:gd name="adj1" fmla="val 6719"/>
              <a:gd name="adj2" fmla="val 1269945"/>
              <a:gd name="adj3" fmla="val 13499657"/>
              <a:gd name="adj4" fmla="val 21440832"/>
              <a:gd name="adj5" fmla="val 8366"/>
            </a:avLst>
          </a:prstGeom>
          <a:solidFill>
            <a:schemeClr val="accent3">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8" name="Circular Arrow 27"/>
          <p:cNvSpPr/>
          <p:nvPr/>
        </p:nvSpPr>
        <p:spPr>
          <a:xfrm rot="16200000">
            <a:off x="4827560" y="2665903"/>
            <a:ext cx="3577412" cy="3516990"/>
          </a:xfrm>
          <a:prstGeom prst="circularArrow">
            <a:avLst>
              <a:gd name="adj1" fmla="val 5274"/>
              <a:gd name="adj2" fmla="val 1182343"/>
              <a:gd name="adj3" fmla="val 14264564"/>
              <a:gd name="adj4" fmla="val 17557809"/>
              <a:gd name="adj5" fmla="val 8366"/>
            </a:avLst>
          </a:pr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 name="Title 2"/>
          <p:cNvSpPr txBox="1">
            <a:spLocks/>
          </p:cNvSpPr>
          <p:nvPr/>
        </p:nvSpPr>
        <p:spPr>
          <a:xfrm>
            <a:off x="457200" y="320691"/>
            <a:ext cx="6184508" cy="8111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Our process is circular</a:t>
            </a:r>
            <a:endParaRPr lang="en-US" sz="3200" b="1" dirty="0"/>
          </a:p>
        </p:txBody>
      </p:sp>
      <p:sp>
        <p:nvSpPr>
          <p:cNvPr id="3" name="TextBox 2"/>
          <p:cNvSpPr txBox="1"/>
          <p:nvPr/>
        </p:nvSpPr>
        <p:spPr>
          <a:xfrm>
            <a:off x="499479" y="955497"/>
            <a:ext cx="8500684" cy="954107"/>
          </a:xfrm>
          <a:prstGeom prst="rect">
            <a:avLst/>
          </a:prstGeom>
          <a:noFill/>
        </p:spPr>
        <p:txBody>
          <a:bodyPr wrap="square" rtlCol="0">
            <a:spAutoFit/>
          </a:bodyPr>
          <a:lstStyle/>
          <a:p>
            <a:r>
              <a:rPr lang="en-US" sz="1400" dirty="0" smtClean="0"/>
              <a:t>The process is a circular, iterative process that supports each school in their own journey. Like the System Improvement Learning Cycle, at each stage of the process, there will be planning, acting, assessing and reflecting. The process is staged to make explicit the outputs and interactions that facilitate the process. As we explore this process, there are fundamental questions that frame our conversations – these are our guiding questions. </a:t>
            </a:r>
            <a:endParaRPr lang="en-US" sz="1400" dirty="0"/>
          </a:p>
        </p:txBody>
      </p:sp>
      <p:sp>
        <p:nvSpPr>
          <p:cNvPr id="10" name="Rectangle 9"/>
          <p:cNvSpPr/>
          <p:nvPr/>
        </p:nvSpPr>
        <p:spPr>
          <a:xfrm>
            <a:off x="7799602" y="3213774"/>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4</a:t>
            </a:r>
          </a:p>
        </p:txBody>
      </p:sp>
      <p:sp>
        <p:nvSpPr>
          <p:cNvPr id="11" name="Rectangle 10"/>
          <p:cNvSpPr/>
          <p:nvPr/>
        </p:nvSpPr>
        <p:spPr>
          <a:xfrm>
            <a:off x="7372440" y="3902116"/>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5</a:t>
            </a:r>
          </a:p>
        </p:txBody>
      </p:sp>
      <p:sp>
        <p:nvSpPr>
          <p:cNvPr id="16" name="TextBox 15"/>
          <p:cNvSpPr txBox="1"/>
          <p:nvPr/>
        </p:nvSpPr>
        <p:spPr>
          <a:xfrm>
            <a:off x="8205744" y="3213774"/>
            <a:ext cx="1050139" cy="461665"/>
          </a:xfrm>
          <a:prstGeom prst="rect">
            <a:avLst/>
          </a:prstGeom>
          <a:noFill/>
        </p:spPr>
        <p:txBody>
          <a:bodyPr wrap="square" rtlCol="0">
            <a:spAutoFit/>
          </a:bodyPr>
          <a:lstStyle/>
          <a:p>
            <a:r>
              <a:rPr lang="en-US" sz="1200" dirty="0" smtClean="0"/>
              <a:t>How do we know?</a:t>
            </a:r>
            <a:endParaRPr lang="en-US" sz="1200" dirty="0"/>
          </a:p>
        </p:txBody>
      </p:sp>
      <p:sp>
        <p:nvSpPr>
          <p:cNvPr id="17" name="TextBox 16"/>
          <p:cNvSpPr txBox="1"/>
          <p:nvPr/>
        </p:nvSpPr>
        <p:spPr>
          <a:xfrm>
            <a:off x="7742840" y="4010914"/>
            <a:ext cx="391454" cy="276999"/>
          </a:xfrm>
          <a:prstGeom prst="rect">
            <a:avLst/>
          </a:prstGeom>
          <a:noFill/>
        </p:spPr>
        <p:txBody>
          <a:bodyPr wrap="none" rtlCol="0">
            <a:spAutoFit/>
          </a:bodyPr>
          <a:lstStyle/>
          <a:p>
            <a:r>
              <a:rPr lang="en-US" sz="1200" dirty="0" smtClean="0"/>
              <a:t>Act</a:t>
            </a:r>
            <a:endParaRPr lang="en-US" sz="1200" dirty="0"/>
          </a:p>
        </p:txBody>
      </p:sp>
      <p:sp>
        <p:nvSpPr>
          <p:cNvPr id="7" name="Rectangle 6"/>
          <p:cNvSpPr/>
          <p:nvPr/>
        </p:nvSpPr>
        <p:spPr>
          <a:xfrm>
            <a:off x="5108158" y="3724549"/>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1</a:t>
            </a:r>
            <a:endParaRPr lang="en-US" sz="2400" dirty="0">
              <a:solidFill>
                <a:schemeClr val="tx1"/>
              </a:solidFill>
            </a:endParaRPr>
          </a:p>
        </p:txBody>
      </p:sp>
      <p:sp>
        <p:nvSpPr>
          <p:cNvPr id="8" name="Rectangle 7"/>
          <p:cNvSpPr/>
          <p:nvPr/>
        </p:nvSpPr>
        <p:spPr>
          <a:xfrm>
            <a:off x="5527936" y="3033322"/>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2</a:t>
            </a:r>
          </a:p>
        </p:txBody>
      </p:sp>
      <p:sp>
        <p:nvSpPr>
          <p:cNvPr id="9" name="Rectangle 8"/>
          <p:cNvSpPr/>
          <p:nvPr/>
        </p:nvSpPr>
        <p:spPr>
          <a:xfrm>
            <a:off x="6160263" y="2644391"/>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3</a:t>
            </a:r>
          </a:p>
        </p:txBody>
      </p:sp>
      <p:sp>
        <p:nvSpPr>
          <p:cNvPr id="13" name="TextBox 12"/>
          <p:cNvSpPr txBox="1"/>
          <p:nvPr/>
        </p:nvSpPr>
        <p:spPr>
          <a:xfrm>
            <a:off x="5504998" y="3704505"/>
            <a:ext cx="1031390" cy="461665"/>
          </a:xfrm>
          <a:prstGeom prst="rect">
            <a:avLst/>
          </a:prstGeom>
          <a:noFill/>
        </p:spPr>
        <p:txBody>
          <a:bodyPr wrap="square" rtlCol="0">
            <a:spAutoFit/>
          </a:bodyPr>
          <a:lstStyle/>
          <a:p>
            <a:r>
              <a:rPr lang="en-US" sz="1200" dirty="0" smtClean="0"/>
              <a:t>Where are we now?</a:t>
            </a:r>
            <a:endParaRPr lang="en-US" sz="1200" dirty="0"/>
          </a:p>
        </p:txBody>
      </p:sp>
      <p:sp>
        <p:nvSpPr>
          <p:cNvPr id="14" name="TextBox 13"/>
          <p:cNvSpPr txBox="1"/>
          <p:nvPr/>
        </p:nvSpPr>
        <p:spPr>
          <a:xfrm>
            <a:off x="5904061" y="3184807"/>
            <a:ext cx="1037314" cy="461665"/>
          </a:xfrm>
          <a:prstGeom prst="rect">
            <a:avLst/>
          </a:prstGeom>
          <a:noFill/>
        </p:spPr>
        <p:txBody>
          <a:bodyPr wrap="square" rtlCol="0">
            <a:spAutoFit/>
          </a:bodyPr>
          <a:lstStyle/>
          <a:p>
            <a:r>
              <a:rPr lang="en-US" sz="1200" dirty="0" smtClean="0"/>
              <a:t>Where are we going?</a:t>
            </a:r>
            <a:endParaRPr lang="en-US" sz="1200" dirty="0"/>
          </a:p>
        </p:txBody>
      </p:sp>
      <p:sp>
        <p:nvSpPr>
          <p:cNvPr id="15" name="TextBox 14"/>
          <p:cNvSpPr txBox="1"/>
          <p:nvPr/>
        </p:nvSpPr>
        <p:spPr>
          <a:xfrm>
            <a:off x="6662907" y="2608624"/>
            <a:ext cx="1262048" cy="461665"/>
          </a:xfrm>
          <a:prstGeom prst="rect">
            <a:avLst/>
          </a:prstGeom>
          <a:noFill/>
        </p:spPr>
        <p:txBody>
          <a:bodyPr wrap="square" rtlCol="0">
            <a:spAutoFit/>
          </a:bodyPr>
          <a:lstStyle/>
          <a:p>
            <a:r>
              <a:rPr lang="en-US" sz="1200" dirty="0" smtClean="0"/>
              <a:t>What do we need to learn?</a:t>
            </a:r>
            <a:endParaRPr lang="en-US" sz="1200" dirty="0"/>
          </a:p>
        </p:txBody>
      </p:sp>
      <p:sp>
        <p:nvSpPr>
          <p:cNvPr id="12" name="Rectangle 11"/>
          <p:cNvSpPr/>
          <p:nvPr/>
        </p:nvSpPr>
        <p:spPr>
          <a:xfrm>
            <a:off x="6616266" y="5505992"/>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6</a:t>
            </a:r>
          </a:p>
        </p:txBody>
      </p:sp>
      <p:sp>
        <p:nvSpPr>
          <p:cNvPr id="18" name="TextBox 17"/>
          <p:cNvSpPr txBox="1"/>
          <p:nvPr/>
        </p:nvSpPr>
        <p:spPr>
          <a:xfrm>
            <a:off x="6996237" y="5431814"/>
            <a:ext cx="1575682" cy="646331"/>
          </a:xfrm>
          <a:prstGeom prst="rect">
            <a:avLst/>
          </a:prstGeom>
          <a:noFill/>
        </p:spPr>
        <p:txBody>
          <a:bodyPr wrap="square" rtlCol="0">
            <a:spAutoFit/>
          </a:bodyPr>
          <a:lstStyle/>
          <a:p>
            <a:r>
              <a:rPr lang="en-US" sz="1200" dirty="0" smtClean="0"/>
              <a:t>What change will we make to our thinking and behaviour?</a:t>
            </a:r>
            <a:endParaRPr lang="en-US" sz="1200" dirty="0"/>
          </a:p>
        </p:txBody>
      </p:sp>
      <p:sp>
        <p:nvSpPr>
          <p:cNvPr id="29" name="TextBox 28"/>
          <p:cNvSpPr txBox="1"/>
          <p:nvPr/>
        </p:nvSpPr>
        <p:spPr>
          <a:xfrm>
            <a:off x="513422" y="1943436"/>
            <a:ext cx="3920748" cy="1384995"/>
          </a:xfrm>
          <a:prstGeom prst="rect">
            <a:avLst/>
          </a:prstGeom>
          <a:noFill/>
        </p:spPr>
        <p:txBody>
          <a:bodyPr wrap="square" rtlCol="0">
            <a:spAutoFit/>
          </a:bodyPr>
          <a:lstStyle/>
          <a:p>
            <a:r>
              <a:rPr lang="en-US" sz="1400" dirty="0" smtClean="0"/>
              <a:t>While the process is circular, the output must be:</a:t>
            </a:r>
          </a:p>
          <a:p>
            <a:pPr marL="285750" indent="-285750">
              <a:buFont typeface="Arial" charset="0"/>
              <a:buChar char="•"/>
            </a:pPr>
            <a:r>
              <a:rPr lang="en-US" sz="1400" dirty="0" smtClean="0"/>
              <a:t>Concrete and actionable</a:t>
            </a:r>
          </a:p>
          <a:p>
            <a:pPr marL="285750" indent="-285750">
              <a:buFont typeface="Arial" charset="0"/>
              <a:buChar char="•"/>
            </a:pPr>
            <a:r>
              <a:rPr lang="en-US" sz="1400" dirty="0" smtClean="0"/>
              <a:t>Specific to the school and authentically created for each school</a:t>
            </a:r>
          </a:p>
          <a:p>
            <a:pPr marL="285750" indent="-285750">
              <a:buFont typeface="Arial" charset="0"/>
              <a:buChar char="•"/>
            </a:pPr>
            <a:r>
              <a:rPr lang="en-US" sz="1400" dirty="0" smtClean="0"/>
              <a:t>Demonstrate the thinking between leaders and collaborators</a:t>
            </a:r>
            <a:endParaRPr lang="en-US" sz="1400" dirty="0"/>
          </a:p>
        </p:txBody>
      </p:sp>
      <p:sp>
        <p:nvSpPr>
          <p:cNvPr id="19" name="5-Point Star 18"/>
          <p:cNvSpPr/>
          <p:nvPr/>
        </p:nvSpPr>
        <p:spPr>
          <a:xfrm>
            <a:off x="4915424" y="4314109"/>
            <a:ext cx="294509" cy="290023"/>
          </a:xfrm>
          <a:prstGeom prst="star5">
            <a:avLst/>
          </a:prstGeom>
          <a:solidFill>
            <a:srgbClr val="FFFF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3917986" y="4254063"/>
            <a:ext cx="1031390" cy="461665"/>
          </a:xfrm>
          <a:prstGeom prst="rect">
            <a:avLst/>
          </a:prstGeom>
          <a:noFill/>
        </p:spPr>
        <p:txBody>
          <a:bodyPr wrap="square" rtlCol="0">
            <a:spAutoFit/>
          </a:bodyPr>
          <a:lstStyle/>
          <a:p>
            <a:pPr algn="r"/>
            <a:r>
              <a:rPr lang="en-US" sz="1200" dirty="0" smtClean="0"/>
              <a:t>Our starting point</a:t>
            </a:r>
            <a:endParaRPr lang="en-US" sz="1200" dirty="0"/>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73" y="3355114"/>
            <a:ext cx="2781445" cy="2698002"/>
          </a:xfrm>
          <a:prstGeom prst="rect">
            <a:avLst/>
          </a:prstGeom>
        </p:spPr>
      </p:pic>
      <p:sp>
        <p:nvSpPr>
          <p:cNvPr id="6" name="TextBox 5"/>
          <p:cNvSpPr txBox="1"/>
          <p:nvPr/>
        </p:nvSpPr>
        <p:spPr>
          <a:xfrm>
            <a:off x="292900" y="5970423"/>
            <a:ext cx="3888494" cy="215444"/>
          </a:xfrm>
          <a:prstGeom prst="rect">
            <a:avLst/>
          </a:prstGeom>
          <a:noFill/>
        </p:spPr>
        <p:txBody>
          <a:bodyPr wrap="square" rtlCol="0">
            <a:spAutoFit/>
          </a:bodyPr>
          <a:lstStyle/>
          <a:p>
            <a:r>
              <a:rPr lang="en-CA" sz="800" i="1" dirty="0" smtClean="0"/>
              <a:t>Adapted from Ministry of Education System Improvement Learning Cycle </a:t>
            </a:r>
            <a:endParaRPr lang="en-CA" sz="800" i="1" dirty="0"/>
          </a:p>
        </p:txBody>
      </p:sp>
    </p:spTree>
    <p:extLst>
      <p:ext uri="{BB962C8B-B14F-4D97-AF65-F5344CB8AC3E}">
        <p14:creationId xmlns:p14="http://schemas.microsoft.com/office/powerpoint/2010/main" val="39172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320691"/>
            <a:ext cx="6184508" cy="8111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Begin exploring</a:t>
            </a:r>
            <a:endParaRPr lang="en-US" sz="3200" b="1" dirty="0"/>
          </a:p>
        </p:txBody>
      </p:sp>
      <p:sp>
        <p:nvSpPr>
          <p:cNvPr id="12" name="TextBox 11"/>
          <p:cNvSpPr txBox="1"/>
          <p:nvPr/>
        </p:nvSpPr>
        <p:spPr>
          <a:xfrm>
            <a:off x="457199" y="1051805"/>
            <a:ext cx="7192537" cy="954107"/>
          </a:xfrm>
          <a:prstGeom prst="rect">
            <a:avLst/>
          </a:prstGeom>
          <a:noFill/>
        </p:spPr>
        <p:txBody>
          <a:bodyPr wrap="square" rtlCol="0">
            <a:spAutoFit/>
          </a:bodyPr>
          <a:lstStyle/>
          <a:p>
            <a:r>
              <a:rPr lang="en-CA" sz="1400" dirty="0" smtClean="0"/>
              <a:t>The online resource will also include information that will give you a deeper dive into areas in our Vision for Learning. You will be able to click on areas of the Vision for Learning for access to further information and resources. As schools engage in this process, this is a living site with a central repository where others can contribute.</a:t>
            </a:r>
            <a:endParaRPr lang="en-CA" sz="1400" dirty="0"/>
          </a:p>
        </p:txBody>
      </p:sp>
      <p:sp>
        <p:nvSpPr>
          <p:cNvPr id="4" name="TextBox 3"/>
          <p:cNvSpPr txBox="1"/>
          <p:nvPr/>
        </p:nvSpPr>
        <p:spPr>
          <a:xfrm>
            <a:off x="457199" y="5054210"/>
            <a:ext cx="3757352" cy="461665"/>
          </a:xfrm>
          <a:prstGeom prst="rect">
            <a:avLst/>
          </a:prstGeom>
          <a:noFill/>
        </p:spPr>
        <p:txBody>
          <a:bodyPr wrap="square" rtlCol="0">
            <a:spAutoFit/>
          </a:bodyPr>
          <a:lstStyle/>
          <a:p>
            <a:r>
              <a:rPr lang="en-CA" sz="1200" i="1" dirty="0" smtClean="0"/>
              <a:t>Landing page for School Effectiveness and School Improvement </a:t>
            </a:r>
            <a:endParaRPr lang="en-CA" sz="1200" i="1" dirty="0"/>
          </a:p>
        </p:txBody>
      </p:sp>
      <p:sp>
        <p:nvSpPr>
          <p:cNvPr id="14" name="TextBox 13"/>
          <p:cNvSpPr txBox="1"/>
          <p:nvPr/>
        </p:nvSpPr>
        <p:spPr>
          <a:xfrm>
            <a:off x="4761689" y="5054210"/>
            <a:ext cx="3897857" cy="461665"/>
          </a:xfrm>
          <a:prstGeom prst="rect">
            <a:avLst/>
          </a:prstGeom>
          <a:noFill/>
        </p:spPr>
        <p:txBody>
          <a:bodyPr wrap="square" rtlCol="0">
            <a:spAutoFit/>
          </a:bodyPr>
          <a:lstStyle/>
          <a:p>
            <a:r>
              <a:rPr lang="en-CA" sz="1200" i="1" dirty="0" smtClean="0"/>
              <a:t>Mock-up of Equity landing page with information and resource to explore. </a:t>
            </a:r>
            <a:endParaRPr lang="en-CA" sz="1200" i="1"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133598"/>
            <a:ext cx="3897857" cy="2923393"/>
          </a:xfrm>
          <a:prstGeom prst="rect">
            <a:avLst/>
          </a:prstGeom>
          <a:ln w="12700">
            <a:noFill/>
          </a:ln>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1689" y="2124069"/>
            <a:ext cx="3897857" cy="2923393"/>
          </a:xfrm>
          <a:prstGeom prst="rect">
            <a:avLst/>
          </a:prstGeom>
          <a:ln w="12700">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9374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551" y="1284046"/>
            <a:ext cx="2890346" cy="2233449"/>
          </a:xfrm>
          <a:prstGeom prst="rect">
            <a:avLst/>
          </a:prstGeom>
          <a:effectLst>
            <a:outerShdw blurRad="76200" dir="18900000" sy="23000" kx="-1200000" algn="bl" rotWithShape="0">
              <a:prstClr val="black">
                <a:alpha val="20000"/>
              </a:prstClr>
            </a:outerShdw>
          </a:effectLst>
        </p:spPr>
      </p:pic>
      <p:sp>
        <p:nvSpPr>
          <p:cNvPr id="4" name="TextBox 3"/>
          <p:cNvSpPr txBox="1"/>
          <p:nvPr/>
        </p:nvSpPr>
        <p:spPr>
          <a:xfrm>
            <a:off x="381000" y="304800"/>
            <a:ext cx="3352800" cy="646331"/>
          </a:xfrm>
          <a:prstGeom prst="rect">
            <a:avLst/>
          </a:prstGeom>
          <a:noFill/>
        </p:spPr>
        <p:txBody>
          <a:bodyPr wrap="square" rtlCol="0">
            <a:spAutoFit/>
          </a:bodyPr>
          <a:lstStyle/>
          <a:p>
            <a:r>
              <a:rPr lang="en-CA" sz="3600" b="1" dirty="0" smtClean="0">
                <a:solidFill>
                  <a:srgbClr val="F07B05"/>
                </a:solidFill>
              </a:rPr>
              <a:t>Resources</a:t>
            </a:r>
            <a:endParaRPr lang="en-CA" sz="3600" b="1" dirty="0">
              <a:solidFill>
                <a:srgbClr val="F07B05"/>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687147" y="1908658"/>
            <a:ext cx="2893753" cy="22360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671951" y="3347615"/>
            <a:ext cx="2614660" cy="1690513"/>
          </a:xfrm>
          <a:prstGeom prst="rect">
            <a:avLst/>
          </a:prstGeom>
          <a:effectLst>
            <a:outerShdw blurRad="76200" dir="18900000" sy="23000" kx="-1200000" algn="bl" rotWithShape="0">
              <a:prstClr val="black">
                <a:alpha val="20000"/>
              </a:prst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7140" y="1981200"/>
            <a:ext cx="2053583" cy="312420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5257" y="3639657"/>
            <a:ext cx="1490757" cy="2227208"/>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555865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3352800" cy="646331"/>
          </a:xfrm>
          <a:prstGeom prst="rect">
            <a:avLst/>
          </a:prstGeom>
          <a:noFill/>
        </p:spPr>
        <p:txBody>
          <a:bodyPr wrap="square" rtlCol="0">
            <a:spAutoFit/>
          </a:bodyPr>
          <a:lstStyle/>
          <a:p>
            <a:r>
              <a:rPr lang="en-CA" sz="3600" b="1" dirty="0" smtClean="0">
                <a:solidFill>
                  <a:srgbClr val="F07B05"/>
                </a:solidFill>
              </a:rPr>
              <a:t>Resources</a:t>
            </a:r>
            <a:endParaRPr lang="en-CA" sz="3600" b="1" dirty="0">
              <a:solidFill>
                <a:srgbClr val="F07B05"/>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77" y="1219200"/>
            <a:ext cx="1994917" cy="2590800"/>
          </a:xfrm>
          <a:prstGeom prst="rect">
            <a:avLst/>
          </a:prstGeom>
          <a:effectLst>
            <a:outerShdw blurRad="76200" dir="18900000" sy="23000" kx="-1200000" algn="bl" rotWithShape="0">
              <a:prstClr val="black">
                <a:alpha val="20000"/>
              </a:prst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828800"/>
            <a:ext cx="1895329" cy="2707613"/>
          </a:xfrm>
          <a:prstGeom prst="rect">
            <a:avLst/>
          </a:prstGeom>
          <a:effectLst>
            <a:outerShdw blurRad="76200" dir="18900000" sy="23000" kx="-1200000" algn="bl" rotWithShape="0">
              <a:prstClr val="black">
                <a:alpha val="20000"/>
              </a:prst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2946" y="2590800"/>
            <a:ext cx="1729359" cy="2590800"/>
          </a:xfrm>
          <a:prstGeom prst="rect">
            <a:avLst/>
          </a:prstGeom>
          <a:effectLst>
            <a:outerShdw blurRad="76200" dir="18900000" sy="23000" kx="-1200000" algn="bl" rotWithShape="0">
              <a:prstClr val="black">
                <a:alpha val="2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6080" y="3124200"/>
            <a:ext cx="2001393" cy="2590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063318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48" y="1193212"/>
            <a:ext cx="2175701" cy="2686050"/>
          </a:xfrm>
          <a:prstGeom prst="rect">
            <a:avLst/>
          </a:prstGeom>
          <a:effectLst>
            <a:outerShdw blurRad="76200" dir="18900000" sy="23000" kx="-1200000" algn="bl" rotWithShape="0">
              <a:prstClr val="black">
                <a:alpha val="20000"/>
              </a:prstClr>
            </a:outerShdw>
          </a:effec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828800"/>
            <a:ext cx="2057400" cy="3031958"/>
          </a:xfrm>
          <a:prstGeom prst="rect">
            <a:avLst/>
          </a:prstGeom>
          <a:noFill/>
          <a:ln w="9525">
            <a:noFill/>
            <a:miter lim="800000"/>
            <a:headEnd/>
            <a:tailEnd/>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286000"/>
            <a:ext cx="2513474" cy="3508494"/>
          </a:xfrm>
          <a:prstGeom prst="rect">
            <a:avLst/>
          </a:prstGeom>
          <a:noFill/>
          <a:ln w="6350">
            <a:solidFill>
              <a:schemeClr val="bg1">
                <a:lumMod val="65000"/>
              </a:schemeClr>
            </a:solidFill>
            <a:miter lim="800000"/>
            <a:headEnd/>
            <a:tailEnd/>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381000" y="304800"/>
            <a:ext cx="3352800" cy="646331"/>
          </a:xfrm>
          <a:prstGeom prst="rect">
            <a:avLst/>
          </a:prstGeom>
          <a:noFill/>
        </p:spPr>
        <p:txBody>
          <a:bodyPr wrap="square" rtlCol="0">
            <a:spAutoFit/>
          </a:bodyPr>
          <a:lstStyle/>
          <a:p>
            <a:r>
              <a:rPr lang="en-CA" sz="3600" b="1" dirty="0" smtClean="0">
                <a:solidFill>
                  <a:srgbClr val="F07B05"/>
                </a:solidFill>
              </a:rPr>
              <a:t>Resources</a:t>
            </a:r>
            <a:endParaRPr lang="en-CA" sz="3600" b="1" dirty="0">
              <a:solidFill>
                <a:srgbClr val="F07B05"/>
              </a:solidFill>
            </a:endParaRPr>
          </a:p>
        </p:txBody>
      </p:sp>
    </p:spTree>
    <p:extLst>
      <p:ext uri="{BB962C8B-B14F-4D97-AF65-F5344CB8AC3E}">
        <p14:creationId xmlns:p14="http://schemas.microsoft.com/office/powerpoint/2010/main" val="4135091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7047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1034826"/>
            <a:ext cx="3962400" cy="4015027"/>
          </a:xfrm>
          <a:prstGeom prst="rect">
            <a:avLst/>
          </a:prstGeom>
        </p:spPr>
      </p:pic>
      <p:sp>
        <p:nvSpPr>
          <p:cNvPr id="3" name="TextBox 2"/>
          <p:cNvSpPr txBox="1"/>
          <p:nvPr/>
        </p:nvSpPr>
        <p:spPr>
          <a:xfrm>
            <a:off x="4495800" y="1014174"/>
            <a:ext cx="4114800" cy="4801314"/>
          </a:xfrm>
          <a:prstGeom prst="rect">
            <a:avLst/>
          </a:prstGeom>
          <a:noFill/>
        </p:spPr>
        <p:txBody>
          <a:bodyPr wrap="square" rtlCol="0">
            <a:spAutoFit/>
          </a:bodyPr>
          <a:lstStyle/>
          <a:p>
            <a:r>
              <a:rPr lang="en-US" dirty="0"/>
              <a:t>We have a foundational commitment to </a:t>
            </a:r>
            <a:r>
              <a:rPr lang="en-US" dirty="0" smtClean="0"/>
              <a:t>equity, student </a:t>
            </a:r>
            <a:r>
              <a:rPr lang="en-US" dirty="0"/>
              <a:t>achievement, </a:t>
            </a:r>
            <a:r>
              <a:rPr lang="en-US" dirty="0" smtClean="0"/>
              <a:t>and well-being</a:t>
            </a:r>
            <a:r>
              <a:rPr lang="en-US" dirty="0"/>
              <a:t>, supported by technology through the lens of global competencies.</a:t>
            </a:r>
          </a:p>
          <a:p>
            <a:endParaRPr lang="en-US" dirty="0"/>
          </a:p>
          <a:p>
            <a:r>
              <a:rPr lang="en-US" b="1" dirty="0" smtClean="0">
                <a:solidFill>
                  <a:srgbClr val="0070C0"/>
                </a:solidFill>
              </a:rPr>
              <a:t>Action:</a:t>
            </a:r>
          </a:p>
          <a:p>
            <a:endParaRPr lang="en-US" b="1" dirty="0">
              <a:solidFill>
                <a:srgbClr val="0070C0"/>
              </a:solidFill>
            </a:endParaRPr>
          </a:p>
          <a:p>
            <a:r>
              <a:rPr lang="en-US" b="1" dirty="0">
                <a:solidFill>
                  <a:srgbClr val="0070C0"/>
                </a:solidFill>
              </a:rPr>
              <a:t>Every school, in partnership with their superintendent and school community, will develop authentic foci where equity is embedded throughout the school community. </a:t>
            </a:r>
            <a:endParaRPr lang="en-US" b="1" dirty="0" smtClean="0">
              <a:solidFill>
                <a:srgbClr val="0070C0"/>
              </a:solidFill>
            </a:endParaRPr>
          </a:p>
          <a:p>
            <a:endParaRPr lang="en-US" b="1" dirty="0">
              <a:solidFill>
                <a:srgbClr val="0070C0"/>
              </a:solidFill>
            </a:endParaRPr>
          </a:p>
          <a:p>
            <a:r>
              <a:rPr lang="en-US" b="1" dirty="0" smtClean="0">
                <a:solidFill>
                  <a:srgbClr val="0070C0"/>
                </a:solidFill>
              </a:rPr>
              <a:t>It </a:t>
            </a:r>
            <a:r>
              <a:rPr lang="en-US" b="1" dirty="0">
                <a:solidFill>
                  <a:srgbClr val="0070C0"/>
                </a:solidFill>
              </a:rPr>
              <a:t>is through equity, that we will enable student achievement, well-being and learning</a:t>
            </a:r>
            <a:r>
              <a:rPr lang="en-US" b="1" dirty="0" smtClean="0">
                <a:solidFill>
                  <a:srgbClr val="0070C0"/>
                </a:solidFill>
              </a:rPr>
              <a:t>.</a:t>
            </a:r>
            <a:endParaRPr lang="en-US" b="1" dirty="0">
              <a:solidFill>
                <a:srgbClr val="0070C0"/>
              </a:solidFill>
            </a:endParaRPr>
          </a:p>
          <a:p>
            <a:endParaRPr lang="en-CA" dirty="0"/>
          </a:p>
        </p:txBody>
      </p:sp>
      <p:sp>
        <p:nvSpPr>
          <p:cNvPr id="4" name="TextBox 3"/>
          <p:cNvSpPr txBox="1"/>
          <p:nvPr/>
        </p:nvSpPr>
        <p:spPr>
          <a:xfrm>
            <a:off x="1143000" y="152400"/>
            <a:ext cx="7391400" cy="861774"/>
          </a:xfrm>
          <a:prstGeom prst="rect">
            <a:avLst/>
          </a:prstGeom>
          <a:noFill/>
        </p:spPr>
        <p:txBody>
          <a:bodyPr wrap="square" rtlCol="0">
            <a:spAutoFit/>
          </a:bodyPr>
          <a:lstStyle/>
          <a:p>
            <a:pPr algn="ctr"/>
            <a:r>
              <a:rPr lang="en-US" sz="3200" b="1" dirty="0">
                <a:solidFill>
                  <a:srgbClr val="00B050"/>
                </a:solidFill>
              </a:rPr>
              <a:t>TDSB Vision for Learning</a:t>
            </a:r>
          </a:p>
          <a:p>
            <a:endParaRPr lang="en-CA" dirty="0"/>
          </a:p>
        </p:txBody>
      </p:sp>
      <p:pic>
        <p:nvPicPr>
          <p:cNvPr id="5" name="Slide2_8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5914" y="6337418"/>
            <a:ext cx="545507" cy="545507"/>
          </a:xfrm>
          <a:prstGeom prst="rect">
            <a:avLst/>
          </a:prstGeom>
        </p:spPr>
      </p:pic>
    </p:spTree>
    <p:extLst>
      <p:ext uri="{BB962C8B-B14F-4D97-AF65-F5344CB8AC3E}">
        <p14:creationId xmlns:p14="http://schemas.microsoft.com/office/powerpoint/2010/main" val="2845970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6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990600"/>
            <a:ext cx="4292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0"/>
            <a:ext cx="8991600" cy="1569660"/>
          </a:xfrm>
          <a:prstGeom prst="rect">
            <a:avLst/>
          </a:prstGeom>
          <a:noFill/>
        </p:spPr>
        <p:txBody>
          <a:bodyPr wrap="square" rtlCol="0">
            <a:spAutoFit/>
          </a:bodyPr>
          <a:lstStyle/>
          <a:p>
            <a:pPr algn="ctr"/>
            <a:r>
              <a:rPr lang="en-US" sz="2400" b="1" dirty="0"/>
              <a:t>Leadership that Engages and Empowers </a:t>
            </a:r>
            <a:r>
              <a:rPr lang="en-US" sz="2400" b="1" dirty="0" smtClean="0"/>
              <a:t>All</a:t>
            </a:r>
          </a:p>
          <a:p>
            <a:pPr algn="ctr"/>
            <a:endParaRPr lang="en-US" b="1" dirty="0" smtClean="0"/>
          </a:p>
          <a:p>
            <a:pPr algn="ctr"/>
            <a:r>
              <a:rPr lang="en-US" dirty="0"/>
              <a:t>We are building a system that supports student learning in a culture of shared leadership.</a:t>
            </a:r>
          </a:p>
          <a:p>
            <a:endParaRPr lang="en-US" b="1" dirty="0"/>
          </a:p>
          <a:p>
            <a:endParaRPr lang="en-CA" dirty="0"/>
          </a:p>
        </p:txBody>
      </p:sp>
      <p:pic>
        <p:nvPicPr>
          <p:cNvPr id="2" name="Slide3_8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1551" y="6332434"/>
            <a:ext cx="533400" cy="533400"/>
          </a:xfrm>
          <a:prstGeom prst="rect">
            <a:avLst/>
          </a:prstGeom>
        </p:spPr>
      </p:pic>
    </p:spTree>
    <p:extLst>
      <p:ext uri="{BB962C8B-B14F-4D97-AF65-F5344CB8AC3E}">
        <p14:creationId xmlns:p14="http://schemas.microsoft.com/office/powerpoint/2010/main" val="26869242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187051"/>
            <a:ext cx="7696200" cy="4093428"/>
          </a:xfrm>
          <a:prstGeom prst="rect">
            <a:avLst/>
          </a:prstGeom>
          <a:pattFill prst="pct40">
            <a:fgClr>
              <a:schemeClr val="accent6">
                <a:lumMod val="20000"/>
                <a:lumOff val="80000"/>
              </a:schemeClr>
            </a:fgClr>
            <a:bgClr>
              <a:schemeClr val="bg1"/>
            </a:bgClr>
          </a:pattFill>
          <a:ln w="57150">
            <a:solidFill>
              <a:srgbClr val="F07B05"/>
            </a:solidFill>
          </a:ln>
        </p:spPr>
        <p:txBody>
          <a:bodyPr wrap="square">
            <a:spAutoFit/>
          </a:bodyPr>
          <a:lstStyle/>
          <a:p>
            <a:pPr marL="342900" lvl="0" indent="-342900" fontAlgn="base">
              <a:spcAft>
                <a:spcPts val="1200"/>
              </a:spcAft>
              <a:buFont typeface="Arial" charset="0"/>
              <a:buChar char="•"/>
            </a:pPr>
            <a:r>
              <a:rPr lang="en-US" sz="2000" dirty="0" smtClean="0"/>
              <a:t>Sharing </a:t>
            </a:r>
            <a:r>
              <a:rPr lang="en-US" sz="2000" dirty="0"/>
              <a:t>new learning and solving challenging issues </a:t>
            </a:r>
          </a:p>
          <a:p>
            <a:pPr marL="342900" lvl="0" indent="-342900" fontAlgn="base">
              <a:spcAft>
                <a:spcPts val="1200"/>
              </a:spcAft>
              <a:buFont typeface="Arial" charset="0"/>
              <a:buChar char="•"/>
            </a:pPr>
            <a:r>
              <a:rPr lang="en-US" sz="2000" dirty="0" smtClean="0"/>
              <a:t>Promoting </a:t>
            </a:r>
            <a:r>
              <a:rPr lang="en-US" sz="2000" dirty="0"/>
              <a:t>questioning </a:t>
            </a:r>
          </a:p>
          <a:p>
            <a:pPr marL="342900" lvl="0" indent="-342900" fontAlgn="base">
              <a:spcAft>
                <a:spcPts val="1200"/>
              </a:spcAft>
              <a:buFont typeface="Arial" charset="0"/>
              <a:buChar char="•"/>
            </a:pPr>
            <a:r>
              <a:rPr lang="en-US" sz="2000" dirty="0" smtClean="0"/>
              <a:t>Working </a:t>
            </a:r>
            <a:r>
              <a:rPr lang="en-US" sz="2000" dirty="0"/>
              <a:t>in collaborative trusting teams</a:t>
            </a:r>
          </a:p>
          <a:p>
            <a:pPr marL="342900" lvl="0" indent="-342900" fontAlgn="base">
              <a:spcAft>
                <a:spcPts val="1200"/>
              </a:spcAft>
              <a:buFont typeface="Arial" charset="0"/>
              <a:buChar char="•"/>
            </a:pPr>
            <a:r>
              <a:rPr lang="en-US" sz="2000" dirty="0" smtClean="0"/>
              <a:t>Encouraging </a:t>
            </a:r>
            <a:r>
              <a:rPr lang="en-US" sz="2000" dirty="0"/>
              <a:t>innovation and creativity</a:t>
            </a:r>
          </a:p>
          <a:p>
            <a:pPr marL="342900" lvl="0" indent="-342900" fontAlgn="base">
              <a:spcAft>
                <a:spcPts val="1200"/>
              </a:spcAft>
              <a:buFont typeface="Arial" charset="0"/>
              <a:buChar char="•"/>
            </a:pPr>
            <a:r>
              <a:rPr lang="en-US" sz="2000" dirty="0" smtClean="0"/>
              <a:t>Infusing </a:t>
            </a:r>
            <a:r>
              <a:rPr lang="en-US" sz="2000" dirty="0"/>
              <a:t>global competencies through the lens of equity using rich authentic learning tasks</a:t>
            </a:r>
          </a:p>
          <a:p>
            <a:pPr marL="342900" lvl="0" indent="-342900" fontAlgn="base">
              <a:spcAft>
                <a:spcPts val="1200"/>
              </a:spcAft>
              <a:buFont typeface="Arial" charset="0"/>
              <a:buChar char="•"/>
            </a:pPr>
            <a:r>
              <a:rPr lang="en-US" sz="2000" dirty="0" smtClean="0"/>
              <a:t>Holding </a:t>
            </a:r>
            <a:r>
              <a:rPr lang="en-US" sz="2000" dirty="0"/>
              <a:t>high expectations for all learners </a:t>
            </a:r>
          </a:p>
          <a:p>
            <a:pPr marL="342900" lvl="0" indent="-342900" fontAlgn="base">
              <a:spcAft>
                <a:spcPts val="1200"/>
              </a:spcAft>
              <a:buFont typeface="Arial" charset="0"/>
              <a:buChar char="•"/>
            </a:pPr>
            <a:r>
              <a:rPr lang="en-US" sz="2000" dirty="0" smtClean="0"/>
              <a:t>Building </a:t>
            </a:r>
            <a:r>
              <a:rPr lang="en-US" sz="2000" dirty="0"/>
              <a:t>relationships that are positive leading to increased engagement and </a:t>
            </a:r>
            <a:r>
              <a:rPr lang="en-US" sz="2000" dirty="0" smtClean="0"/>
              <a:t>empowerment of </a:t>
            </a:r>
            <a:r>
              <a:rPr lang="en-US" sz="2000" dirty="0"/>
              <a:t>students, staff, parents and communities </a:t>
            </a:r>
            <a:endParaRPr lang="en-CA" sz="2000" dirty="0"/>
          </a:p>
        </p:txBody>
      </p:sp>
      <p:sp>
        <p:nvSpPr>
          <p:cNvPr id="5" name="TextBox 4"/>
          <p:cNvSpPr txBox="1"/>
          <p:nvPr/>
        </p:nvSpPr>
        <p:spPr>
          <a:xfrm>
            <a:off x="1371600" y="228600"/>
            <a:ext cx="6477000" cy="707886"/>
          </a:xfrm>
          <a:prstGeom prst="rect">
            <a:avLst/>
          </a:prstGeom>
          <a:noFill/>
        </p:spPr>
        <p:txBody>
          <a:bodyPr wrap="square" rtlCol="0">
            <a:spAutoFit/>
          </a:bodyPr>
          <a:lstStyle/>
          <a:p>
            <a:pPr algn="ctr"/>
            <a:r>
              <a:rPr lang="en-CA" sz="4000" b="1" dirty="0" smtClean="0">
                <a:solidFill>
                  <a:srgbClr val="F07B05"/>
                </a:solidFill>
              </a:rPr>
              <a:t>Shared Leadership</a:t>
            </a:r>
            <a:endParaRPr lang="en-CA" sz="4000" b="1" dirty="0">
              <a:solidFill>
                <a:srgbClr val="F07B05"/>
              </a:solidFill>
            </a:endParaRPr>
          </a:p>
        </p:txBody>
      </p:sp>
    </p:spTree>
    <p:extLst>
      <p:ext uri="{BB962C8B-B14F-4D97-AF65-F5344CB8AC3E}">
        <p14:creationId xmlns:p14="http://schemas.microsoft.com/office/powerpoint/2010/main" val="852414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320691"/>
            <a:ext cx="6184508" cy="81119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Our process for engagement</a:t>
            </a:r>
            <a:endParaRPr lang="en-US" sz="3200" b="1" dirty="0"/>
          </a:p>
        </p:txBody>
      </p:sp>
      <p:sp>
        <p:nvSpPr>
          <p:cNvPr id="3" name="TextBox 2"/>
          <p:cNvSpPr txBox="1"/>
          <p:nvPr/>
        </p:nvSpPr>
        <p:spPr>
          <a:xfrm>
            <a:off x="499479" y="955497"/>
            <a:ext cx="5878172" cy="1600438"/>
          </a:xfrm>
          <a:prstGeom prst="rect">
            <a:avLst/>
          </a:prstGeom>
          <a:noFill/>
        </p:spPr>
        <p:txBody>
          <a:bodyPr wrap="square" rtlCol="0">
            <a:spAutoFit/>
          </a:bodyPr>
          <a:lstStyle/>
          <a:p>
            <a:endParaRPr lang="en-CA" sz="1400" dirty="0"/>
          </a:p>
          <a:p>
            <a:r>
              <a:rPr lang="en-US" sz="1400" dirty="0"/>
              <a:t>In the TDSB, a school’s strategy is not simply about the number of students or its EQAO scores. A school’s strategy is a collection of choices made by every individual in the </a:t>
            </a:r>
            <a:r>
              <a:rPr lang="en-US" sz="1400" dirty="0" smtClean="0"/>
              <a:t>school. Each </a:t>
            </a:r>
            <a:r>
              <a:rPr lang="en-US" sz="1400" dirty="0"/>
              <a:t>and every school’s strategy is unique and its choices must reflect its </a:t>
            </a:r>
            <a:r>
              <a:rPr lang="en-US" sz="1400" dirty="0" smtClean="0"/>
              <a:t>needs, its communities and its goals</a:t>
            </a:r>
            <a:r>
              <a:rPr lang="en-US" sz="1400" dirty="0"/>
              <a:t>. Principals will create conditions for shared leadership in collaboration with all learners. </a:t>
            </a:r>
            <a:endParaRPr lang="en-CA" sz="1400" dirty="0"/>
          </a:p>
          <a:p>
            <a:endParaRPr lang="en-US" sz="1400" dirty="0"/>
          </a:p>
        </p:txBody>
      </p:sp>
      <p:sp>
        <p:nvSpPr>
          <p:cNvPr id="14" name="Rectangle 13"/>
          <p:cNvSpPr/>
          <p:nvPr/>
        </p:nvSpPr>
        <p:spPr>
          <a:xfrm>
            <a:off x="4355708" y="2887326"/>
            <a:ext cx="4290581" cy="2893100"/>
          </a:xfrm>
          <a:prstGeom prst="rect">
            <a:avLst/>
          </a:prstGeom>
        </p:spPr>
        <p:txBody>
          <a:bodyPr wrap="square">
            <a:spAutoFit/>
          </a:bodyPr>
          <a:lstStyle/>
          <a:p>
            <a:r>
              <a:rPr lang="en-US" sz="1400" b="1" dirty="0" smtClean="0">
                <a:latin typeface="Calibri" charset="0"/>
              </a:rPr>
              <a:t>This collaborative inquiry process will support your team in:</a:t>
            </a:r>
          </a:p>
          <a:p>
            <a:endParaRPr lang="en-US" sz="1400" b="1" dirty="0" smtClean="0">
              <a:latin typeface="Calibri" charset="0"/>
            </a:endParaRPr>
          </a:p>
          <a:p>
            <a:pPr marL="285750" indent="-285750">
              <a:buFont typeface="Arial" charset="0"/>
              <a:buChar char="•"/>
            </a:pPr>
            <a:r>
              <a:rPr lang="en-US" sz="1400" b="1" dirty="0" smtClean="0">
                <a:latin typeface="Calibri" charset="0"/>
              </a:rPr>
              <a:t>Developing authentic learning foci in equity, well-being and achievement through the lens of global competencies</a:t>
            </a:r>
          </a:p>
          <a:p>
            <a:pPr marL="285750" indent="-285750">
              <a:buFont typeface="Arial" charset="0"/>
              <a:buChar char="•"/>
            </a:pPr>
            <a:r>
              <a:rPr lang="en-US" sz="1400" b="1" dirty="0" smtClean="0">
                <a:latin typeface="Calibri" charset="0"/>
              </a:rPr>
              <a:t>Exploring rich conversations that help your team to share their thinking</a:t>
            </a:r>
          </a:p>
          <a:p>
            <a:pPr marL="285750" indent="-285750">
              <a:buFont typeface="Arial" charset="0"/>
              <a:buChar char="•"/>
            </a:pPr>
            <a:r>
              <a:rPr lang="en-US" sz="1400" b="1" dirty="0" smtClean="0">
                <a:latin typeface="Calibri" charset="0"/>
              </a:rPr>
              <a:t>Taking meaningful actions, supported by data, to achieve the TDSB Vision for Learning </a:t>
            </a:r>
          </a:p>
          <a:p>
            <a:endParaRPr lang="en-US" sz="1400" b="1" dirty="0" smtClean="0">
              <a:latin typeface="Calibri" charset="0"/>
            </a:endParaRPr>
          </a:p>
          <a:p>
            <a:r>
              <a:rPr lang="en-US" sz="1400" b="1" dirty="0" smtClean="0">
                <a:latin typeface="Calibri" charset="0"/>
              </a:rPr>
              <a:t>This process will enable each and every school to build shared leadership through equity.</a:t>
            </a:r>
          </a:p>
        </p:txBody>
      </p:sp>
      <p:sp>
        <p:nvSpPr>
          <p:cNvPr id="5" name="TextBox 4"/>
          <p:cNvSpPr txBox="1"/>
          <p:nvPr/>
        </p:nvSpPr>
        <p:spPr>
          <a:xfrm>
            <a:off x="462023" y="5041762"/>
            <a:ext cx="3643551" cy="769441"/>
          </a:xfrm>
          <a:prstGeom prst="rect">
            <a:avLst/>
          </a:prstGeom>
          <a:noFill/>
        </p:spPr>
        <p:txBody>
          <a:bodyPr wrap="square" rtlCol="0">
            <a:spAutoFit/>
          </a:bodyPr>
          <a:lstStyle/>
          <a:p>
            <a:r>
              <a:rPr lang="en-US" sz="1200" dirty="0" smtClean="0">
                <a:hlinkClick r:id="rId3"/>
              </a:rPr>
              <a:t>Link 1 </a:t>
            </a:r>
            <a:r>
              <a:rPr lang="en-US" sz="800" dirty="0" smtClean="0">
                <a:hlinkClick r:id="rId3"/>
              </a:rPr>
              <a:t>(http</a:t>
            </a:r>
            <a:r>
              <a:rPr lang="en-US" sz="800" dirty="0">
                <a:hlinkClick r:id="rId3"/>
              </a:rPr>
              <a:t>://</a:t>
            </a:r>
            <a:r>
              <a:rPr lang="en-US" sz="800" dirty="0" smtClean="0">
                <a:hlinkClick r:id="rId3"/>
              </a:rPr>
              <a:t>www.tdsb.on.ca/AboutUs/DirectorofEducation/VisionforLearning.aspx</a:t>
            </a:r>
            <a:r>
              <a:rPr lang="en-US" sz="800" dirty="0" smtClean="0"/>
              <a:t>)</a:t>
            </a:r>
            <a:endParaRPr lang="en-US" sz="800" dirty="0"/>
          </a:p>
          <a:p>
            <a:endParaRPr lang="en-CA" sz="1200" dirty="0" smtClean="0"/>
          </a:p>
          <a:p>
            <a:r>
              <a:rPr lang="en-CA" sz="1200" dirty="0" smtClean="0">
                <a:hlinkClick r:id="rId4"/>
              </a:rPr>
              <a:t>Link 2 (Vimeo)</a:t>
            </a:r>
            <a:endParaRPr lang="en-CA" sz="1200" dirty="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3988" y="738821"/>
            <a:ext cx="1962302" cy="197211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479" y="2887326"/>
            <a:ext cx="3606095" cy="2010398"/>
          </a:xfrm>
          <a:prstGeom prst="rect">
            <a:avLst/>
          </a:prstGeom>
        </p:spPr>
      </p:pic>
    </p:spTree>
    <p:extLst>
      <p:ext uri="{BB962C8B-B14F-4D97-AF65-F5344CB8AC3E}">
        <p14:creationId xmlns:p14="http://schemas.microsoft.com/office/powerpoint/2010/main" val="2455615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8049" y="1211931"/>
            <a:ext cx="630961" cy="630961"/>
          </a:xfrm>
          <a:prstGeom prst="rect">
            <a:avLst/>
          </a:prstGeom>
        </p:spPr>
      </p:pic>
      <p:sp>
        <p:nvSpPr>
          <p:cNvPr id="2" name="Title 2"/>
          <p:cNvSpPr txBox="1">
            <a:spLocks/>
          </p:cNvSpPr>
          <p:nvPr/>
        </p:nvSpPr>
        <p:spPr>
          <a:xfrm>
            <a:off x="259958" y="53939"/>
            <a:ext cx="8600272" cy="70806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t>6 Key Conversations for Building Shared Leadership</a:t>
            </a:r>
            <a:endParaRPr lang="en-US" sz="2800" b="1" dirty="0"/>
          </a:p>
        </p:txBody>
      </p:sp>
      <p:sp>
        <p:nvSpPr>
          <p:cNvPr id="3" name="Right Arrow 2"/>
          <p:cNvSpPr/>
          <p:nvPr/>
        </p:nvSpPr>
        <p:spPr>
          <a:xfrm>
            <a:off x="980501" y="991324"/>
            <a:ext cx="6169446" cy="561860"/>
          </a:xfrm>
          <a:prstGeom prst="rightArrow">
            <a:avLst/>
          </a:prstGeom>
          <a:solidFill>
            <a:schemeClr val="bg1">
              <a:lumMod val="85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ight Arrow 3"/>
          <p:cNvSpPr/>
          <p:nvPr/>
        </p:nvSpPr>
        <p:spPr>
          <a:xfrm>
            <a:off x="3503365" y="1605420"/>
            <a:ext cx="3646582" cy="561860"/>
          </a:xfrm>
          <a:prstGeom prst="rightArrow">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7149947" y="1101359"/>
            <a:ext cx="981359" cy="369332"/>
          </a:xfrm>
          <a:prstGeom prst="rect">
            <a:avLst/>
          </a:prstGeom>
          <a:noFill/>
        </p:spPr>
        <p:txBody>
          <a:bodyPr wrap="none" rtlCol="0">
            <a:spAutoFit/>
          </a:bodyPr>
          <a:lstStyle/>
          <a:p>
            <a:r>
              <a:rPr lang="en-US" dirty="0" smtClean="0"/>
              <a:t>Thinking</a:t>
            </a:r>
            <a:endParaRPr lang="en-US" dirty="0"/>
          </a:p>
        </p:txBody>
      </p:sp>
      <p:sp>
        <p:nvSpPr>
          <p:cNvPr id="6" name="TextBox 5"/>
          <p:cNvSpPr txBox="1"/>
          <p:nvPr/>
        </p:nvSpPr>
        <p:spPr>
          <a:xfrm>
            <a:off x="7149947" y="1687913"/>
            <a:ext cx="788999" cy="369332"/>
          </a:xfrm>
          <a:prstGeom prst="rect">
            <a:avLst/>
          </a:prstGeom>
          <a:noFill/>
        </p:spPr>
        <p:txBody>
          <a:bodyPr wrap="none" rtlCol="0">
            <a:spAutoFit/>
          </a:bodyPr>
          <a:lstStyle/>
          <a:p>
            <a:r>
              <a:rPr lang="en-US" dirty="0" smtClean="0"/>
              <a:t>Action</a:t>
            </a:r>
            <a:endParaRPr lang="en-US" dirty="0"/>
          </a:p>
        </p:txBody>
      </p:sp>
      <p:sp>
        <p:nvSpPr>
          <p:cNvPr id="7" name="Rectangle 6"/>
          <p:cNvSpPr/>
          <p:nvPr/>
        </p:nvSpPr>
        <p:spPr>
          <a:xfrm>
            <a:off x="3503364" y="1225916"/>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4</a:t>
            </a:r>
          </a:p>
        </p:txBody>
      </p:sp>
      <p:sp>
        <p:nvSpPr>
          <p:cNvPr id="8" name="Rectangle 7"/>
          <p:cNvSpPr/>
          <p:nvPr/>
        </p:nvSpPr>
        <p:spPr>
          <a:xfrm>
            <a:off x="3994043" y="1567610"/>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5</a:t>
            </a:r>
          </a:p>
        </p:txBody>
      </p:sp>
      <p:sp>
        <p:nvSpPr>
          <p:cNvPr id="9" name="Rectangle 8"/>
          <p:cNvSpPr/>
          <p:nvPr/>
        </p:nvSpPr>
        <p:spPr>
          <a:xfrm>
            <a:off x="1109034" y="1225916"/>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1</a:t>
            </a:r>
            <a:endParaRPr lang="en-US" sz="2400" dirty="0">
              <a:solidFill>
                <a:schemeClr val="tx1"/>
              </a:solidFill>
            </a:endParaRPr>
          </a:p>
        </p:txBody>
      </p:sp>
      <p:sp>
        <p:nvSpPr>
          <p:cNvPr id="10" name="Rectangle 9"/>
          <p:cNvSpPr/>
          <p:nvPr/>
        </p:nvSpPr>
        <p:spPr>
          <a:xfrm>
            <a:off x="1691596" y="1233465"/>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2</a:t>
            </a:r>
          </a:p>
        </p:txBody>
      </p:sp>
      <p:sp>
        <p:nvSpPr>
          <p:cNvPr id="11" name="Rectangle 10"/>
          <p:cNvSpPr/>
          <p:nvPr/>
        </p:nvSpPr>
        <p:spPr>
          <a:xfrm>
            <a:off x="2338240" y="1225916"/>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3</a:t>
            </a:r>
          </a:p>
        </p:txBody>
      </p:sp>
      <p:sp>
        <p:nvSpPr>
          <p:cNvPr id="12" name="Rectangle 11"/>
          <p:cNvSpPr/>
          <p:nvPr/>
        </p:nvSpPr>
        <p:spPr>
          <a:xfrm>
            <a:off x="5617748" y="1350828"/>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6</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0738" y="963792"/>
            <a:ext cx="1036734" cy="1064592"/>
          </a:xfrm>
          <a:prstGeom prst="rect">
            <a:avLst/>
          </a:prstGeom>
        </p:spPr>
      </p:pic>
      <p:sp>
        <p:nvSpPr>
          <p:cNvPr id="17" name="TextBox 16"/>
          <p:cNvSpPr txBox="1"/>
          <p:nvPr/>
        </p:nvSpPr>
        <p:spPr>
          <a:xfrm>
            <a:off x="4141424" y="632167"/>
            <a:ext cx="2104226" cy="307777"/>
          </a:xfrm>
          <a:prstGeom prst="rect">
            <a:avLst/>
          </a:prstGeom>
          <a:noFill/>
        </p:spPr>
        <p:txBody>
          <a:bodyPr wrap="square" rtlCol="0">
            <a:spAutoFit/>
          </a:bodyPr>
          <a:lstStyle/>
          <a:p>
            <a:pPr algn="ctr"/>
            <a:r>
              <a:rPr lang="en-US" sz="1400" dirty="0" smtClean="0"/>
              <a:t>Nov +</a:t>
            </a:r>
          </a:p>
        </p:txBody>
      </p:sp>
      <p:cxnSp>
        <p:nvCxnSpPr>
          <p:cNvPr id="19" name="Straight Connector 18"/>
          <p:cNvCxnSpPr/>
          <p:nvPr/>
        </p:nvCxnSpPr>
        <p:spPr>
          <a:xfrm>
            <a:off x="4141424" y="956435"/>
            <a:ext cx="2589882" cy="6191"/>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503364" y="642608"/>
            <a:ext cx="490679" cy="307777"/>
          </a:xfrm>
          <a:prstGeom prst="rect">
            <a:avLst/>
          </a:prstGeom>
          <a:noFill/>
        </p:spPr>
        <p:txBody>
          <a:bodyPr wrap="square" rtlCol="0">
            <a:spAutoFit/>
          </a:bodyPr>
          <a:lstStyle/>
          <a:p>
            <a:pPr algn="ctr"/>
            <a:r>
              <a:rPr lang="en-US" sz="1400" dirty="0" smtClean="0"/>
              <a:t>Nov</a:t>
            </a:r>
          </a:p>
        </p:txBody>
      </p:sp>
      <p:cxnSp>
        <p:nvCxnSpPr>
          <p:cNvPr id="21" name="Straight Connector 20"/>
          <p:cNvCxnSpPr/>
          <p:nvPr/>
        </p:nvCxnSpPr>
        <p:spPr>
          <a:xfrm>
            <a:off x="3503364" y="956435"/>
            <a:ext cx="490679" cy="576"/>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132901" y="642589"/>
            <a:ext cx="2104226" cy="307777"/>
          </a:xfrm>
          <a:prstGeom prst="rect">
            <a:avLst/>
          </a:prstGeom>
          <a:noFill/>
        </p:spPr>
        <p:txBody>
          <a:bodyPr wrap="square" rtlCol="0">
            <a:spAutoFit/>
          </a:bodyPr>
          <a:lstStyle/>
          <a:p>
            <a:pPr algn="ctr"/>
            <a:r>
              <a:rPr lang="en-US" sz="1400" dirty="0" smtClean="0"/>
              <a:t>Sept - Oct</a:t>
            </a:r>
          </a:p>
        </p:txBody>
      </p:sp>
      <p:cxnSp>
        <p:nvCxnSpPr>
          <p:cNvPr id="24" name="Straight Connector 23"/>
          <p:cNvCxnSpPr/>
          <p:nvPr/>
        </p:nvCxnSpPr>
        <p:spPr>
          <a:xfrm>
            <a:off x="1132901" y="956435"/>
            <a:ext cx="2104226"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626126" y="2740759"/>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1</a:t>
            </a:r>
            <a:endParaRPr lang="en-US" sz="2400" dirty="0">
              <a:solidFill>
                <a:schemeClr val="tx1"/>
              </a:solidFill>
            </a:endParaRPr>
          </a:p>
        </p:txBody>
      </p:sp>
      <p:sp>
        <p:nvSpPr>
          <p:cNvPr id="32" name="Rectangle 31"/>
          <p:cNvSpPr/>
          <p:nvPr/>
        </p:nvSpPr>
        <p:spPr>
          <a:xfrm>
            <a:off x="626126" y="3805290"/>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2</a:t>
            </a:r>
          </a:p>
        </p:txBody>
      </p:sp>
      <p:sp>
        <p:nvSpPr>
          <p:cNvPr id="33" name="Rectangle 32"/>
          <p:cNvSpPr/>
          <p:nvPr/>
        </p:nvSpPr>
        <p:spPr>
          <a:xfrm>
            <a:off x="626125" y="5027936"/>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3</a:t>
            </a:r>
          </a:p>
        </p:txBody>
      </p:sp>
      <p:sp>
        <p:nvSpPr>
          <p:cNvPr id="35" name="TextBox 34"/>
          <p:cNvSpPr txBox="1"/>
          <p:nvPr/>
        </p:nvSpPr>
        <p:spPr>
          <a:xfrm>
            <a:off x="1116878" y="2685404"/>
            <a:ext cx="2762539" cy="861774"/>
          </a:xfrm>
          <a:prstGeom prst="rect">
            <a:avLst/>
          </a:prstGeom>
          <a:noFill/>
        </p:spPr>
        <p:txBody>
          <a:bodyPr wrap="square" rtlCol="0">
            <a:spAutoFit/>
          </a:bodyPr>
          <a:lstStyle/>
          <a:p>
            <a:r>
              <a:rPr lang="en-US" sz="1400" b="1" dirty="0" smtClean="0"/>
              <a:t>Where are we now?</a:t>
            </a:r>
          </a:p>
          <a:p>
            <a:r>
              <a:rPr lang="en-US" sz="1200" dirty="0" smtClean="0"/>
              <a:t>We start by examining data. By analyzing qualitative , quantitative and perceptual data, we determine: Where are we now?</a:t>
            </a:r>
            <a:endParaRPr lang="en-US" sz="1200" b="1" dirty="0" smtClean="0"/>
          </a:p>
        </p:txBody>
      </p:sp>
      <p:sp>
        <p:nvSpPr>
          <p:cNvPr id="36" name="TextBox 35"/>
          <p:cNvSpPr txBox="1"/>
          <p:nvPr/>
        </p:nvSpPr>
        <p:spPr>
          <a:xfrm>
            <a:off x="1109034" y="3779930"/>
            <a:ext cx="2770455" cy="1046440"/>
          </a:xfrm>
          <a:prstGeom prst="rect">
            <a:avLst/>
          </a:prstGeom>
          <a:noFill/>
        </p:spPr>
        <p:txBody>
          <a:bodyPr wrap="square" rtlCol="0">
            <a:spAutoFit/>
          </a:bodyPr>
          <a:lstStyle/>
          <a:p>
            <a:r>
              <a:rPr lang="en-US" sz="1400" b="1" dirty="0" smtClean="0"/>
              <a:t>Where are we going?</a:t>
            </a:r>
          </a:p>
          <a:p>
            <a:r>
              <a:rPr lang="en-US" sz="1200" dirty="0" smtClean="0"/>
              <a:t>Reflecting on the data we begin to focus our thinking to develop three foci - one each for equity, well-being, and achievement for the school. </a:t>
            </a:r>
            <a:endParaRPr lang="en-US" sz="1200" b="1" dirty="0" smtClean="0"/>
          </a:p>
        </p:txBody>
      </p:sp>
      <p:sp>
        <p:nvSpPr>
          <p:cNvPr id="37" name="TextBox 36"/>
          <p:cNvSpPr txBox="1"/>
          <p:nvPr/>
        </p:nvSpPr>
        <p:spPr>
          <a:xfrm>
            <a:off x="1109033" y="5026600"/>
            <a:ext cx="2770456" cy="1046440"/>
          </a:xfrm>
          <a:prstGeom prst="rect">
            <a:avLst/>
          </a:prstGeom>
          <a:noFill/>
        </p:spPr>
        <p:txBody>
          <a:bodyPr wrap="square" rtlCol="0">
            <a:spAutoFit/>
          </a:bodyPr>
          <a:lstStyle/>
          <a:p>
            <a:r>
              <a:rPr lang="en-US" sz="1400" b="1" dirty="0" smtClean="0"/>
              <a:t>What do we need to learn?</a:t>
            </a:r>
          </a:p>
          <a:p>
            <a:r>
              <a:rPr lang="en-US" sz="1200" dirty="0" smtClean="0"/>
              <a:t>In order to achieve our goals we need to identify the capabilities our learning community : What do we need to learn together?</a:t>
            </a:r>
            <a:endParaRPr lang="en-US" sz="1200" b="1" dirty="0" smtClean="0"/>
          </a:p>
        </p:txBody>
      </p:sp>
      <p:sp>
        <p:nvSpPr>
          <p:cNvPr id="38" name="Rectangle 37"/>
          <p:cNvSpPr/>
          <p:nvPr/>
        </p:nvSpPr>
        <p:spPr>
          <a:xfrm>
            <a:off x="3994044" y="2722828"/>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4</a:t>
            </a:r>
          </a:p>
        </p:txBody>
      </p:sp>
      <p:sp>
        <p:nvSpPr>
          <p:cNvPr id="39" name="Rectangle 38"/>
          <p:cNvSpPr/>
          <p:nvPr/>
        </p:nvSpPr>
        <p:spPr>
          <a:xfrm>
            <a:off x="3994044" y="3787359"/>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5</a:t>
            </a:r>
            <a:endParaRPr lang="en-US" sz="2400" dirty="0">
              <a:solidFill>
                <a:schemeClr val="tx1"/>
              </a:solidFill>
            </a:endParaRPr>
          </a:p>
        </p:txBody>
      </p:sp>
      <p:sp>
        <p:nvSpPr>
          <p:cNvPr id="40" name="Rectangle 39"/>
          <p:cNvSpPr/>
          <p:nvPr/>
        </p:nvSpPr>
        <p:spPr>
          <a:xfrm>
            <a:off x="3994043" y="4840675"/>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6</a:t>
            </a:r>
            <a:endParaRPr lang="en-US" sz="2400" dirty="0">
              <a:solidFill>
                <a:schemeClr val="tx1"/>
              </a:solidFill>
            </a:endParaRPr>
          </a:p>
        </p:txBody>
      </p:sp>
      <p:sp>
        <p:nvSpPr>
          <p:cNvPr id="41" name="TextBox 40"/>
          <p:cNvSpPr txBox="1"/>
          <p:nvPr/>
        </p:nvSpPr>
        <p:spPr>
          <a:xfrm>
            <a:off x="4484796" y="2667473"/>
            <a:ext cx="3574067" cy="861774"/>
          </a:xfrm>
          <a:prstGeom prst="rect">
            <a:avLst/>
          </a:prstGeom>
          <a:noFill/>
        </p:spPr>
        <p:txBody>
          <a:bodyPr wrap="square" rtlCol="0">
            <a:spAutoFit/>
          </a:bodyPr>
          <a:lstStyle/>
          <a:p>
            <a:r>
              <a:rPr lang="en-US" sz="1400" b="1" dirty="0" smtClean="0"/>
              <a:t>How do we know?</a:t>
            </a:r>
          </a:p>
          <a:p>
            <a:r>
              <a:rPr lang="en-US" sz="1200" dirty="0" smtClean="0"/>
              <a:t>What gets measured, gets done. We leverage evidence, data and success criteria </a:t>
            </a:r>
            <a:r>
              <a:rPr lang="en-US" sz="1200" dirty="0"/>
              <a:t>t</a:t>
            </a:r>
            <a:r>
              <a:rPr lang="en-US" sz="1200" dirty="0" smtClean="0"/>
              <a:t>o identify the key indicators to understand the impact of our actions.</a:t>
            </a:r>
            <a:endParaRPr lang="en-US" sz="1200" b="1" dirty="0" smtClean="0"/>
          </a:p>
        </p:txBody>
      </p:sp>
      <p:sp>
        <p:nvSpPr>
          <p:cNvPr id="42" name="TextBox 41"/>
          <p:cNvSpPr txBox="1"/>
          <p:nvPr/>
        </p:nvSpPr>
        <p:spPr>
          <a:xfrm>
            <a:off x="4476952" y="3761999"/>
            <a:ext cx="3017691" cy="861774"/>
          </a:xfrm>
          <a:prstGeom prst="rect">
            <a:avLst/>
          </a:prstGeom>
          <a:noFill/>
        </p:spPr>
        <p:txBody>
          <a:bodyPr wrap="square" rtlCol="0">
            <a:spAutoFit/>
          </a:bodyPr>
          <a:lstStyle/>
          <a:p>
            <a:r>
              <a:rPr lang="en-US" sz="1400" b="1" dirty="0" smtClean="0"/>
              <a:t>Act!</a:t>
            </a:r>
          </a:p>
          <a:p>
            <a:r>
              <a:rPr lang="en-US" sz="1200" dirty="0" smtClean="0"/>
              <a:t>Moving beyond thinking, we take action to achieve the results that our school is working on together.</a:t>
            </a:r>
            <a:endParaRPr lang="en-US" sz="1200" b="1" dirty="0" smtClean="0"/>
          </a:p>
        </p:txBody>
      </p:sp>
      <p:sp>
        <p:nvSpPr>
          <p:cNvPr id="43" name="TextBox 42"/>
          <p:cNvSpPr txBox="1"/>
          <p:nvPr/>
        </p:nvSpPr>
        <p:spPr>
          <a:xfrm>
            <a:off x="4476951" y="4839339"/>
            <a:ext cx="3581335" cy="1077218"/>
          </a:xfrm>
          <a:prstGeom prst="rect">
            <a:avLst/>
          </a:prstGeom>
          <a:noFill/>
        </p:spPr>
        <p:txBody>
          <a:bodyPr wrap="square" rtlCol="0">
            <a:spAutoFit/>
          </a:bodyPr>
          <a:lstStyle/>
          <a:p>
            <a:r>
              <a:rPr lang="en-US" sz="1400" b="1" dirty="0" smtClean="0"/>
              <a:t>What change will we make to our thinking and behaviour?</a:t>
            </a:r>
          </a:p>
          <a:p>
            <a:r>
              <a:rPr lang="en-US" sz="1200" dirty="0" smtClean="0"/>
              <a:t>At this stage, we reflect on what has been accomplished to re-focus our efforts and determine if our thinking or actions might need to shift. </a:t>
            </a:r>
            <a:endParaRPr lang="en-US" sz="1200" b="1" dirty="0" smtClean="0"/>
          </a:p>
        </p:txBody>
      </p:sp>
      <p:sp>
        <p:nvSpPr>
          <p:cNvPr id="16" name="TextBox 15"/>
          <p:cNvSpPr txBox="1"/>
          <p:nvPr/>
        </p:nvSpPr>
        <p:spPr>
          <a:xfrm>
            <a:off x="511824" y="2192584"/>
            <a:ext cx="6309890" cy="461665"/>
          </a:xfrm>
          <a:prstGeom prst="rect">
            <a:avLst/>
          </a:prstGeom>
          <a:noFill/>
        </p:spPr>
        <p:txBody>
          <a:bodyPr wrap="square" rtlCol="0">
            <a:spAutoFit/>
          </a:bodyPr>
          <a:lstStyle/>
          <a:p>
            <a:r>
              <a:rPr lang="en-CA" sz="1200" dirty="0" smtClean="0"/>
              <a:t>Together, superintendents and principals, will have 6 key conversations to develop a strategy that supports the school’s goals of equity, well-being and achievement:</a:t>
            </a:r>
            <a:endParaRPr lang="en-CA" sz="1200" dirty="0"/>
          </a:p>
        </p:txBody>
      </p:sp>
      <p:pic>
        <p:nvPicPr>
          <p:cNvPr id="14" name="Slide6_8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63356" y="6324600"/>
            <a:ext cx="594116" cy="594116"/>
          </a:xfrm>
          <a:prstGeom prst="rect">
            <a:avLst/>
          </a:prstGeom>
        </p:spPr>
      </p:pic>
    </p:spTree>
    <p:extLst>
      <p:ext uri="{BB962C8B-B14F-4D97-AF65-F5344CB8AC3E}">
        <p14:creationId xmlns:p14="http://schemas.microsoft.com/office/powerpoint/2010/main" val="31443839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512"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320691"/>
            <a:ext cx="6184508" cy="81119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t>Building Shared Leadership</a:t>
            </a:r>
          </a:p>
          <a:p>
            <a:pPr algn="l"/>
            <a:r>
              <a:rPr lang="en-US" sz="3200" b="1" dirty="0" smtClean="0"/>
              <a:t>Key Conversations: Where are we now?</a:t>
            </a:r>
            <a:endParaRPr lang="en-US" sz="3200" b="1" dirty="0"/>
          </a:p>
        </p:txBody>
      </p:sp>
      <p:sp>
        <p:nvSpPr>
          <p:cNvPr id="23" name="Rectangle 22"/>
          <p:cNvSpPr/>
          <p:nvPr/>
        </p:nvSpPr>
        <p:spPr>
          <a:xfrm>
            <a:off x="621951" y="1291440"/>
            <a:ext cx="376125" cy="45169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1</a:t>
            </a:r>
            <a:endParaRPr lang="en-US" sz="2400" dirty="0">
              <a:solidFill>
                <a:schemeClr val="tx1"/>
              </a:solidFill>
            </a:endParaRPr>
          </a:p>
        </p:txBody>
      </p:sp>
      <p:sp>
        <p:nvSpPr>
          <p:cNvPr id="24" name="TextBox 23"/>
          <p:cNvSpPr txBox="1"/>
          <p:nvPr/>
        </p:nvSpPr>
        <p:spPr>
          <a:xfrm>
            <a:off x="1112703" y="1236085"/>
            <a:ext cx="3338111" cy="861774"/>
          </a:xfrm>
          <a:prstGeom prst="rect">
            <a:avLst/>
          </a:prstGeom>
          <a:noFill/>
        </p:spPr>
        <p:txBody>
          <a:bodyPr wrap="square" rtlCol="0">
            <a:spAutoFit/>
          </a:bodyPr>
          <a:lstStyle/>
          <a:p>
            <a:r>
              <a:rPr lang="en-US" sz="1400" b="1" dirty="0" smtClean="0"/>
              <a:t>Where are we now?</a:t>
            </a:r>
          </a:p>
          <a:p>
            <a:r>
              <a:rPr lang="en-US" sz="1200" dirty="0"/>
              <a:t>We start with examining data. By bringing together </a:t>
            </a:r>
            <a:r>
              <a:rPr lang="en-US" sz="1200" dirty="0" smtClean="0"/>
              <a:t>qualitative, quantitative and perceptual data </a:t>
            </a:r>
            <a:r>
              <a:rPr lang="en-US" sz="1200" dirty="0"/>
              <a:t>we reflect by asking ourselves: Where are we now?</a:t>
            </a:r>
            <a:endParaRPr lang="en-US" sz="1200" b="1" dirty="0"/>
          </a:p>
        </p:txBody>
      </p:sp>
      <p:sp>
        <p:nvSpPr>
          <p:cNvPr id="6" name="TextBox 5"/>
          <p:cNvSpPr txBox="1"/>
          <p:nvPr/>
        </p:nvSpPr>
        <p:spPr>
          <a:xfrm>
            <a:off x="1112704" y="2262809"/>
            <a:ext cx="3452738" cy="1938992"/>
          </a:xfrm>
          <a:prstGeom prst="rect">
            <a:avLst/>
          </a:prstGeom>
          <a:noFill/>
        </p:spPr>
        <p:txBody>
          <a:bodyPr wrap="square" rtlCol="0">
            <a:spAutoFit/>
          </a:bodyPr>
          <a:lstStyle/>
          <a:p>
            <a:r>
              <a:rPr lang="en-US" sz="1200" dirty="0"/>
              <a:t>M</a:t>
            </a:r>
            <a:r>
              <a:rPr lang="en-US" sz="1200" dirty="0" smtClean="0"/>
              <a:t>eaningful equity, well-being and achievement foci aren’t always obvious. They need to come </a:t>
            </a:r>
            <a:r>
              <a:rPr lang="en-US" sz="1200" dirty="0"/>
              <a:t>from a deep understanding of </a:t>
            </a:r>
            <a:r>
              <a:rPr lang="en-US" sz="1200" dirty="0" smtClean="0"/>
              <a:t>your </a:t>
            </a:r>
            <a:r>
              <a:rPr lang="en-US" sz="1200" dirty="0"/>
              <a:t>current </a:t>
            </a:r>
            <a:r>
              <a:rPr lang="en-US" sz="1200" dirty="0" smtClean="0"/>
              <a:t>context: inspired by nuanced insights and triangulation of data. To start, explore data </a:t>
            </a:r>
            <a:r>
              <a:rPr lang="en-US" sz="1200" dirty="0"/>
              <a:t>about your school, students and </a:t>
            </a:r>
            <a:r>
              <a:rPr lang="en-US" sz="1200" dirty="0" smtClean="0"/>
              <a:t>community; build on this with qualitative </a:t>
            </a:r>
            <a:r>
              <a:rPr lang="en-US" sz="1200" dirty="0"/>
              <a:t>data </a:t>
            </a:r>
            <a:r>
              <a:rPr lang="en-US" sz="1200" dirty="0" smtClean="0"/>
              <a:t>drawn from </a:t>
            </a:r>
            <a:r>
              <a:rPr lang="en-US" sz="1200" dirty="0"/>
              <a:t>your </a:t>
            </a:r>
            <a:r>
              <a:rPr lang="en-US" sz="1200" dirty="0" smtClean="0"/>
              <a:t>experiences and that of your colleagues. Our goal in this conversation is to have a deep exploration of our current context and to identify areas of opportunity for improvement. </a:t>
            </a:r>
            <a:endParaRPr lang="en-CA" sz="1200" dirty="0"/>
          </a:p>
        </p:txBody>
      </p:sp>
      <p:sp>
        <p:nvSpPr>
          <p:cNvPr id="15" name="TextBox 14"/>
          <p:cNvSpPr txBox="1"/>
          <p:nvPr/>
        </p:nvSpPr>
        <p:spPr>
          <a:xfrm>
            <a:off x="5340364" y="5327339"/>
            <a:ext cx="3595292" cy="646331"/>
          </a:xfrm>
          <a:prstGeom prst="rect">
            <a:avLst/>
          </a:prstGeom>
          <a:noFill/>
        </p:spPr>
        <p:txBody>
          <a:bodyPr wrap="square" rtlCol="0">
            <a:spAutoFit/>
          </a:bodyPr>
          <a:lstStyle/>
          <a:p>
            <a:r>
              <a:rPr lang="en-US" sz="1200" b="1" dirty="0" smtClean="0"/>
              <a:t>In the next conversation…</a:t>
            </a:r>
          </a:p>
          <a:p>
            <a:r>
              <a:rPr lang="en-US" sz="1200" dirty="0"/>
              <a:t>Reflecting on the data we begin to focus our thinking to develop our core foci for the school</a:t>
            </a:r>
            <a:r>
              <a:rPr lang="en-US" sz="1200" dirty="0" smtClean="0"/>
              <a:t>.</a:t>
            </a:r>
            <a:endParaRPr lang="en-US" sz="1200" b="1" dirty="0"/>
          </a:p>
        </p:txBody>
      </p:sp>
      <p:sp>
        <p:nvSpPr>
          <p:cNvPr id="20" name="TextBox 19"/>
          <p:cNvSpPr txBox="1"/>
          <p:nvPr/>
        </p:nvSpPr>
        <p:spPr>
          <a:xfrm>
            <a:off x="1112703" y="4471822"/>
            <a:ext cx="3753806" cy="1015663"/>
          </a:xfrm>
          <a:prstGeom prst="rect">
            <a:avLst/>
          </a:prstGeom>
          <a:noFill/>
        </p:spPr>
        <p:txBody>
          <a:bodyPr wrap="square" rtlCol="0">
            <a:spAutoFit/>
          </a:bodyPr>
          <a:lstStyle/>
          <a:p>
            <a:r>
              <a:rPr lang="en-US" sz="1200" b="1" dirty="0" smtClean="0"/>
              <a:t>Inputs</a:t>
            </a:r>
          </a:p>
          <a:p>
            <a:pPr marL="171450" indent="-171450">
              <a:buFont typeface="Arial" charset="0"/>
              <a:buChar char="•"/>
            </a:pPr>
            <a:r>
              <a:rPr lang="en-US" sz="1200" dirty="0" smtClean="0"/>
              <a:t>Review the Vision for Learning</a:t>
            </a:r>
          </a:p>
          <a:p>
            <a:pPr marL="171450" indent="-171450">
              <a:buFont typeface="Arial" charset="0"/>
              <a:buChar char="•"/>
            </a:pPr>
            <a:r>
              <a:rPr lang="en-US" sz="1200" dirty="0" smtClean="0"/>
              <a:t>Gather data, both quantitative, qualitative and perceptual from board resources and your class of learners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7052" y="2217580"/>
            <a:ext cx="381463" cy="362495"/>
          </a:xfrm>
          <a:prstGeom prst="rect">
            <a:avLst/>
          </a:prstGeom>
        </p:spPr>
      </p:pic>
      <p:sp>
        <p:nvSpPr>
          <p:cNvPr id="22" name="TextBox 21"/>
          <p:cNvSpPr txBox="1"/>
          <p:nvPr/>
        </p:nvSpPr>
        <p:spPr>
          <a:xfrm>
            <a:off x="5288637" y="2165356"/>
            <a:ext cx="3299778" cy="3046988"/>
          </a:xfrm>
          <a:prstGeom prst="rect">
            <a:avLst/>
          </a:prstGeom>
          <a:noFill/>
        </p:spPr>
        <p:txBody>
          <a:bodyPr wrap="square" rtlCol="0">
            <a:spAutoFit/>
          </a:bodyPr>
          <a:lstStyle/>
          <a:p>
            <a:r>
              <a:rPr lang="en-US" sz="1200" b="1" dirty="0" smtClean="0"/>
              <a:t>Guiding Questions*</a:t>
            </a:r>
          </a:p>
          <a:p>
            <a:pPr marL="285750" lvl="0" indent="-285750">
              <a:buFont typeface="Arial" charset="0"/>
              <a:buChar char="•"/>
            </a:pPr>
            <a:r>
              <a:rPr lang="en-US" sz="1200" dirty="0" smtClean="0"/>
              <a:t>Who is not learning?</a:t>
            </a:r>
          </a:p>
          <a:p>
            <a:pPr marL="285750" lvl="0" indent="-285750">
              <a:buFont typeface="Arial" charset="0"/>
              <a:buChar char="•"/>
            </a:pPr>
            <a:r>
              <a:rPr lang="en-US" sz="1200" dirty="0" smtClean="0"/>
              <a:t>What </a:t>
            </a:r>
            <a:r>
              <a:rPr lang="en-US" sz="1200" dirty="0"/>
              <a:t>do I believe to be true about equity in my school? </a:t>
            </a:r>
            <a:r>
              <a:rPr lang="en-US" sz="1200" dirty="0" smtClean="0"/>
              <a:t>Consider: Content, Pedagogy, Access and Climate, What </a:t>
            </a:r>
            <a:r>
              <a:rPr lang="en-US" sz="1200" dirty="0"/>
              <a:t>data confirms my beliefs? What data disconfirms them?</a:t>
            </a:r>
          </a:p>
          <a:p>
            <a:pPr marL="285750" lvl="0" indent="-285750">
              <a:buFont typeface="Arial" charset="0"/>
              <a:buChar char="•"/>
            </a:pPr>
            <a:r>
              <a:rPr lang="en-US" sz="1200" dirty="0"/>
              <a:t>What </a:t>
            </a:r>
            <a:r>
              <a:rPr lang="en-US" sz="1200" dirty="0" smtClean="0"/>
              <a:t>do I and </a:t>
            </a:r>
            <a:r>
              <a:rPr lang="en-US" sz="1200" dirty="0"/>
              <a:t>our school community believe to be true about what certain groups of students are able to achieve? What </a:t>
            </a:r>
            <a:r>
              <a:rPr lang="en-US" sz="1200" dirty="0" smtClean="0"/>
              <a:t>biases are </a:t>
            </a:r>
            <a:r>
              <a:rPr lang="en-US" sz="1200" dirty="0"/>
              <a:t>influencing these beliefs? </a:t>
            </a:r>
          </a:p>
          <a:p>
            <a:pPr marL="285750" lvl="0" indent="-285750">
              <a:buFont typeface="Arial" charset="0"/>
              <a:buChar char="•"/>
            </a:pPr>
            <a:r>
              <a:rPr lang="en-US" sz="1200" dirty="0"/>
              <a:t>What do I not yet </a:t>
            </a:r>
            <a:r>
              <a:rPr lang="en-US" sz="1200" dirty="0" smtClean="0"/>
              <a:t>understand </a:t>
            </a:r>
            <a:r>
              <a:rPr lang="en-US" sz="1200" dirty="0"/>
              <a:t>about the barriers that exist in the school that might keep students from achieving? </a:t>
            </a:r>
            <a:endParaRPr lang="en-US" sz="1200" dirty="0" smtClean="0"/>
          </a:p>
          <a:p>
            <a:pPr marL="285750" lvl="0" indent="-285750">
              <a:buFont typeface="Arial" charset="0"/>
              <a:buChar char="•"/>
            </a:pPr>
            <a:r>
              <a:rPr lang="en-US" sz="1200" dirty="0" smtClean="0"/>
              <a:t>What Global Competency are our students struggling with? What equity barrier is in their way?</a:t>
            </a:r>
            <a:endParaRPr lang="en-US" sz="1200" dirty="0"/>
          </a:p>
        </p:txBody>
      </p:sp>
      <p:sp>
        <p:nvSpPr>
          <p:cNvPr id="25" name="TextBox 24"/>
          <p:cNvSpPr txBox="1"/>
          <p:nvPr/>
        </p:nvSpPr>
        <p:spPr>
          <a:xfrm>
            <a:off x="5340364" y="1236085"/>
            <a:ext cx="3125988" cy="830997"/>
          </a:xfrm>
          <a:prstGeom prst="rect">
            <a:avLst/>
          </a:prstGeom>
          <a:noFill/>
        </p:spPr>
        <p:txBody>
          <a:bodyPr wrap="square" rtlCol="0">
            <a:spAutoFit/>
          </a:bodyPr>
          <a:lstStyle/>
          <a:p>
            <a:r>
              <a:rPr lang="en-US" sz="1200" b="1" dirty="0" smtClean="0"/>
              <a:t>Resources</a:t>
            </a:r>
          </a:p>
          <a:p>
            <a:r>
              <a:rPr lang="en-US" sz="1200" dirty="0" smtClean="0"/>
              <a:t>Vision for Learning, pages 5 and 6</a:t>
            </a:r>
          </a:p>
          <a:p>
            <a:r>
              <a:rPr lang="en-US" sz="1200" dirty="0" smtClean="0"/>
              <a:t>Data Dashboard including: demographic data, achievement data, well-being/experiential data </a:t>
            </a:r>
          </a:p>
        </p:txBody>
      </p:sp>
      <p:grpSp>
        <p:nvGrpSpPr>
          <p:cNvPr id="26" name="Group 25"/>
          <p:cNvGrpSpPr/>
          <p:nvPr/>
        </p:nvGrpSpPr>
        <p:grpSpPr>
          <a:xfrm>
            <a:off x="4897052" y="1291440"/>
            <a:ext cx="371942" cy="362495"/>
            <a:chOff x="-1263059" y="1236085"/>
            <a:chExt cx="371942" cy="362495"/>
          </a:xfrm>
        </p:grpSpPr>
        <p:sp>
          <p:nvSpPr>
            <p:cNvPr id="29" name="Rounded Rectangle 28"/>
            <p:cNvSpPr/>
            <p:nvPr/>
          </p:nvSpPr>
          <p:spPr>
            <a:xfrm>
              <a:off x="-1263059" y="1236085"/>
              <a:ext cx="371942" cy="362495"/>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 name="Picture 29"/>
            <p:cNvPicPr>
              <a:picLocks noChangeAspect="1"/>
            </p:cNvPicPr>
            <p:nvPr/>
          </p:nvPicPr>
          <p:blipFill>
            <a:blip r:embed="rId4"/>
            <a:stretch>
              <a:fillRect/>
            </a:stretch>
          </p:blipFill>
          <p:spPr>
            <a:xfrm>
              <a:off x="-1214679" y="1281534"/>
              <a:ext cx="271249" cy="271249"/>
            </a:xfrm>
            <a:prstGeom prst="rect">
              <a:avLst/>
            </a:prstGeom>
          </p:spPr>
        </p:pic>
      </p:grpSp>
      <p:grpSp>
        <p:nvGrpSpPr>
          <p:cNvPr id="5" name="Group 4"/>
          <p:cNvGrpSpPr/>
          <p:nvPr/>
        </p:nvGrpSpPr>
        <p:grpSpPr>
          <a:xfrm>
            <a:off x="698868" y="4564379"/>
            <a:ext cx="371942" cy="378183"/>
            <a:chOff x="698868" y="4564379"/>
            <a:chExt cx="371942" cy="378183"/>
          </a:xfrm>
        </p:grpSpPr>
        <p:pic>
          <p:nvPicPr>
            <p:cNvPr id="19" name="Picture 18"/>
            <p:cNvPicPr>
              <a:picLocks noChangeAspect="1"/>
            </p:cNvPicPr>
            <p:nvPr/>
          </p:nvPicPr>
          <p:blipFill>
            <a:blip r:embed="rId5"/>
            <a:stretch>
              <a:fillRect/>
            </a:stretch>
          </p:blipFill>
          <p:spPr>
            <a:xfrm>
              <a:off x="698868" y="4570620"/>
              <a:ext cx="371942" cy="371942"/>
            </a:xfrm>
            <a:prstGeom prst="rect">
              <a:avLst/>
            </a:prstGeom>
          </p:spPr>
        </p:pic>
        <p:sp>
          <p:nvSpPr>
            <p:cNvPr id="27" name="Rounded Rectangle 26"/>
            <p:cNvSpPr/>
            <p:nvPr/>
          </p:nvSpPr>
          <p:spPr>
            <a:xfrm>
              <a:off x="698868" y="4564379"/>
              <a:ext cx="371942" cy="369876"/>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1541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320691"/>
            <a:ext cx="6184508" cy="8111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Let’s get started </a:t>
            </a:r>
            <a:endParaRPr lang="en-US" sz="3600" b="1" dirty="0"/>
          </a:p>
        </p:txBody>
      </p:sp>
      <p:sp>
        <p:nvSpPr>
          <p:cNvPr id="3" name="TextBox 2"/>
          <p:cNvSpPr txBox="1"/>
          <p:nvPr/>
        </p:nvSpPr>
        <p:spPr>
          <a:xfrm>
            <a:off x="499479" y="1143957"/>
            <a:ext cx="8500684" cy="338554"/>
          </a:xfrm>
          <a:prstGeom prst="rect">
            <a:avLst/>
          </a:prstGeom>
          <a:noFill/>
        </p:spPr>
        <p:txBody>
          <a:bodyPr wrap="square" rtlCol="0">
            <a:spAutoFit/>
          </a:bodyPr>
          <a:lstStyle/>
          <a:p>
            <a:r>
              <a:rPr lang="en-US" sz="1600" dirty="0" smtClean="0"/>
              <a:t>The lens of equity is relevant to all our schools.  </a:t>
            </a:r>
            <a:endParaRPr lang="en-US" sz="1600" dirty="0"/>
          </a:p>
        </p:txBody>
      </p:sp>
      <p:sp>
        <p:nvSpPr>
          <p:cNvPr id="9" name="TextBox 8"/>
          <p:cNvSpPr txBox="1"/>
          <p:nvPr/>
        </p:nvSpPr>
        <p:spPr>
          <a:xfrm>
            <a:off x="4740175" y="1905000"/>
            <a:ext cx="3794225" cy="1938992"/>
          </a:xfrm>
          <a:prstGeom prst="rect">
            <a:avLst/>
          </a:prstGeom>
          <a:noFill/>
        </p:spPr>
        <p:txBody>
          <a:bodyPr wrap="square" rtlCol="0">
            <a:spAutoFit/>
          </a:bodyPr>
          <a:lstStyle/>
          <a:p>
            <a:r>
              <a:rPr lang="en-US" sz="2400" dirty="0"/>
              <a:t>Who is not learning?</a:t>
            </a:r>
          </a:p>
          <a:p>
            <a:endParaRPr lang="en-US" sz="2400" dirty="0"/>
          </a:p>
          <a:p>
            <a:r>
              <a:rPr lang="en-US" sz="2400" dirty="0"/>
              <a:t>What are we doing to address barriers, biases </a:t>
            </a:r>
            <a:endParaRPr lang="en-US" sz="2400" dirty="0" smtClean="0"/>
          </a:p>
          <a:p>
            <a:r>
              <a:rPr lang="en-US" sz="2400" dirty="0" smtClean="0"/>
              <a:t>and </a:t>
            </a:r>
            <a:r>
              <a:rPr lang="en-US" sz="2400" dirty="0"/>
              <a:t>oppression? </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1648903"/>
            <a:ext cx="3755985" cy="3755985"/>
          </a:xfrm>
          <a:prstGeom prst="rect">
            <a:avLst/>
          </a:prstGeom>
        </p:spPr>
      </p:pic>
      <p:pic>
        <p:nvPicPr>
          <p:cNvPr id="8" name="Slide8.1_8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08687" y="6378440"/>
            <a:ext cx="457200" cy="457200"/>
          </a:xfrm>
          <a:prstGeom prst="rect">
            <a:avLst/>
          </a:prstGeom>
        </p:spPr>
      </p:pic>
      <p:sp>
        <p:nvSpPr>
          <p:cNvPr id="10" name="TextBox 9"/>
          <p:cNvSpPr txBox="1"/>
          <p:nvPr/>
        </p:nvSpPr>
        <p:spPr>
          <a:xfrm>
            <a:off x="5001123" y="6437763"/>
            <a:ext cx="1435693" cy="338554"/>
          </a:xfrm>
          <a:prstGeom prst="rect">
            <a:avLst/>
          </a:prstGeom>
          <a:noFill/>
        </p:spPr>
        <p:txBody>
          <a:bodyPr wrap="square" rtlCol="0">
            <a:spAutoFit/>
          </a:bodyPr>
          <a:lstStyle/>
          <a:p>
            <a:r>
              <a:rPr lang="en-US" sz="1600" dirty="0" smtClean="0">
                <a:solidFill>
                  <a:schemeClr val="bg1">
                    <a:lumMod val="65000"/>
                  </a:schemeClr>
                </a:solidFill>
              </a:rPr>
              <a:t>(Voice Over 1)</a:t>
            </a:r>
            <a:endParaRPr lang="en-US" sz="1600" dirty="0">
              <a:solidFill>
                <a:schemeClr val="bg1">
                  <a:lumMod val="65000"/>
                </a:schemeClr>
              </a:solidFill>
            </a:endParaRPr>
          </a:p>
        </p:txBody>
      </p:sp>
      <p:pic>
        <p:nvPicPr>
          <p:cNvPr id="12" name="slide8.2_8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478142" y="6381074"/>
            <a:ext cx="457200" cy="457200"/>
          </a:xfrm>
          <a:prstGeom prst="rect">
            <a:avLst/>
          </a:prstGeom>
        </p:spPr>
      </p:pic>
      <p:sp>
        <p:nvSpPr>
          <p:cNvPr id="13" name="TextBox 12"/>
          <p:cNvSpPr txBox="1"/>
          <p:nvPr/>
        </p:nvSpPr>
        <p:spPr>
          <a:xfrm>
            <a:off x="7098707" y="6437763"/>
            <a:ext cx="1435693" cy="338554"/>
          </a:xfrm>
          <a:prstGeom prst="rect">
            <a:avLst/>
          </a:prstGeom>
          <a:noFill/>
        </p:spPr>
        <p:txBody>
          <a:bodyPr wrap="square" rtlCol="0">
            <a:spAutoFit/>
          </a:bodyPr>
          <a:lstStyle/>
          <a:p>
            <a:r>
              <a:rPr lang="en-US" sz="1600" dirty="0" smtClean="0">
                <a:solidFill>
                  <a:schemeClr val="bg1">
                    <a:lumMod val="65000"/>
                  </a:schemeClr>
                </a:solidFill>
              </a:rPr>
              <a:t>(Voice Over 2)</a:t>
            </a:r>
            <a:endParaRPr lang="en-US" sz="1600" dirty="0">
              <a:solidFill>
                <a:schemeClr val="bg1">
                  <a:lumMod val="65000"/>
                </a:schemeClr>
              </a:solidFill>
            </a:endParaRPr>
          </a:p>
        </p:txBody>
      </p:sp>
    </p:spTree>
    <p:extLst>
      <p:ext uri="{BB962C8B-B14F-4D97-AF65-F5344CB8AC3E}">
        <p14:creationId xmlns:p14="http://schemas.microsoft.com/office/powerpoint/2010/main" val="20715115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39"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772" fill="hold"/>
                                        <p:tgtEl>
                                          <p:spTgt spid="12"/>
                                        </p:tgtEl>
                                      </p:cBhvr>
                                    </p:cmd>
                                  </p:childTnLst>
                                </p:cTn>
                              </p:par>
                            </p:childTnLst>
                          </p:cTn>
                        </p:par>
                      </p:childTnLst>
                    </p:cTn>
                  </p:par>
                </p:childTnLst>
              </p:cTn>
              <p:nextCondLst>
                <p:cond evt="onClick" delay="0">
                  <p:tgtEl>
                    <p:spTgt spid="12"/>
                  </p:tgtEl>
                </p:cond>
              </p:nextCondLst>
            </p:seq>
            <p:audio>
              <p:cMediaNode vol="80000">
                <p:cTn id="13"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219200"/>
            <a:ext cx="7848600" cy="3693319"/>
          </a:xfrm>
          <a:prstGeom prst="rect">
            <a:avLst/>
          </a:prstGeom>
          <a:pattFill prst="pct40">
            <a:fgClr>
              <a:schemeClr val="accent6">
                <a:lumMod val="20000"/>
                <a:lumOff val="80000"/>
              </a:schemeClr>
            </a:fgClr>
            <a:bgClr>
              <a:schemeClr val="bg1"/>
            </a:bgClr>
          </a:pattFill>
          <a:ln w="57150">
            <a:solidFill>
              <a:srgbClr val="F07B05"/>
            </a:solidFill>
          </a:ln>
        </p:spPr>
        <p:txBody>
          <a:bodyPr wrap="square">
            <a:spAutoFit/>
          </a:bodyPr>
          <a:lstStyle/>
          <a:p>
            <a:r>
              <a:rPr lang="en-CA" dirty="0" smtClean="0"/>
              <a:t>Equity </a:t>
            </a:r>
            <a:r>
              <a:rPr lang="en-CA" dirty="0"/>
              <a:t>and inclusive education aims to </a:t>
            </a:r>
            <a:r>
              <a:rPr lang="en-CA" b="1" dirty="0">
                <a:solidFill>
                  <a:srgbClr val="FF0000"/>
                </a:solidFill>
              </a:rPr>
              <a:t>understand, identify, address, and eliminate </a:t>
            </a:r>
            <a:r>
              <a:rPr lang="en-CA" dirty="0"/>
              <a:t>the </a:t>
            </a:r>
            <a:r>
              <a:rPr lang="en-CA" u="sng" dirty="0"/>
              <a:t>biases</a:t>
            </a:r>
            <a:r>
              <a:rPr lang="en-CA" dirty="0"/>
              <a:t>, </a:t>
            </a:r>
            <a:r>
              <a:rPr lang="en-CA" u="sng" dirty="0"/>
              <a:t>barriers</a:t>
            </a:r>
            <a:r>
              <a:rPr lang="en-CA" dirty="0"/>
              <a:t>, and </a:t>
            </a:r>
            <a:r>
              <a:rPr lang="en-CA" u="sng" dirty="0"/>
              <a:t>power dynamics </a:t>
            </a:r>
            <a:r>
              <a:rPr lang="en-CA" dirty="0"/>
              <a:t>that limit students’ prospects for learning, growing, and fully contributing to society. </a:t>
            </a:r>
            <a:endParaRPr lang="en-CA" dirty="0" smtClean="0"/>
          </a:p>
          <a:p>
            <a:endParaRPr lang="en-CA" dirty="0" smtClean="0"/>
          </a:p>
          <a:p>
            <a:endParaRPr lang="en-CA" dirty="0"/>
          </a:p>
          <a:p>
            <a:r>
              <a:rPr lang="en-CA" dirty="0" smtClean="0"/>
              <a:t>Barriers </a:t>
            </a:r>
            <a:r>
              <a:rPr lang="en-CA" dirty="0"/>
              <a:t>may be related to sex, sexual orientation, gender identity, gender expression, race, ethnic origin, religion, socio-economic background, physical or mental ability, or other factors. </a:t>
            </a:r>
            <a:endParaRPr lang="en-CA" dirty="0" smtClean="0"/>
          </a:p>
          <a:p>
            <a:endParaRPr lang="en-CA" dirty="0" smtClean="0"/>
          </a:p>
          <a:p>
            <a:endParaRPr lang="en-CA" dirty="0" smtClean="0"/>
          </a:p>
          <a:p>
            <a:r>
              <a:rPr lang="en-CA" dirty="0" smtClean="0"/>
              <a:t>It </a:t>
            </a:r>
            <a:r>
              <a:rPr lang="en-CA" dirty="0"/>
              <a:t>is now recognized that several factors may intersect to create additional barriers for some students. These barriers and biases, whether overt or subtle, intentional or unintentional, need to be identified and addressed.</a:t>
            </a:r>
          </a:p>
        </p:txBody>
      </p:sp>
      <p:sp>
        <p:nvSpPr>
          <p:cNvPr id="5" name="TextBox 4"/>
          <p:cNvSpPr txBox="1"/>
          <p:nvPr/>
        </p:nvSpPr>
        <p:spPr>
          <a:xfrm>
            <a:off x="684835" y="304800"/>
            <a:ext cx="7848600" cy="646331"/>
          </a:xfrm>
          <a:prstGeom prst="rect">
            <a:avLst/>
          </a:prstGeom>
          <a:noFill/>
        </p:spPr>
        <p:txBody>
          <a:bodyPr wrap="square" rtlCol="0">
            <a:spAutoFit/>
          </a:bodyPr>
          <a:lstStyle/>
          <a:p>
            <a:r>
              <a:rPr lang="en-CA" sz="3600" b="1" dirty="0" smtClean="0">
                <a:solidFill>
                  <a:srgbClr val="F07B05"/>
                </a:solidFill>
              </a:rPr>
              <a:t>Equity</a:t>
            </a:r>
            <a:endParaRPr lang="en-CA" sz="3600" b="1" dirty="0">
              <a:solidFill>
                <a:srgbClr val="F07B05"/>
              </a:solidFill>
            </a:endParaRPr>
          </a:p>
        </p:txBody>
      </p:sp>
      <p:pic>
        <p:nvPicPr>
          <p:cNvPr id="2" name="Slide9_8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3435" y="6400800"/>
            <a:ext cx="457200" cy="457200"/>
          </a:xfrm>
          <a:prstGeom prst="rect">
            <a:avLst/>
          </a:prstGeom>
        </p:spPr>
      </p:pic>
    </p:spTree>
    <p:extLst>
      <p:ext uri="{BB962C8B-B14F-4D97-AF65-F5344CB8AC3E}">
        <p14:creationId xmlns:p14="http://schemas.microsoft.com/office/powerpoint/2010/main" val="389657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51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B9DA42389BCA469FFC619754B59623" ma:contentTypeVersion="0" ma:contentTypeDescription="Create a new document." ma:contentTypeScope="" ma:versionID="e5ebe332fd268b61095e2b55536f450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1137C36-0533-48DB-8BA5-6B130FCE9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A439248-2C53-4EF4-A52F-0345C92DBDF4}">
  <ds:schemaRefs>
    <ds:schemaRef ds:uri="http://schemas.microsoft.com/sharepoint/v3/contenttype/forms"/>
  </ds:schemaRefs>
</ds:datastoreItem>
</file>

<file path=customXml/itemProps3.xml><?xml version="1.0" encoding="utf-8"?>
<ds:datastoreItem xmlns:ds="http://schemas.openxmlformats.org/officeDocument/2006/customXml" ds:itemID="{93A85AE6-86CA-43D3-9C71-0BD15067AF54}">
  <ds:schemaRefs>
    <ds:schemaRef ds:uri="http://schemas.microsoft.com/office/2006/metadata/properties"/>
    <ds:schemaRef ds:uri="http://purl.org/dc/term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6129</TotalTime>
  <Words>1748</Words>
  <Application>Microsoft Office PowerPoint</Application>
  <PresentationFormat>On-screen Show (4:3)</PresentationFormat>
  <Paragraphs>178</Paragraphs>
  <Slides>18</Slides>
  <Notes>17</Notes>
  <HiddenSlides>0</HiddenSlides>
  <MMClips>8</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Custom Design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Toronto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Balance 2013-14</dc:title>
  <dc:creator>eucuser</dc:creator>
  <cp:lastModifiedBy>Ratsep, Margo</cp:lastModifiedBy>
  <cp:revision>544</cp:revision>
  <cp:lastPrinted>2016-09-29T16:04:06Z</cp:lastPrinted>
  <dcterms:created xsi:type="dcterms:W3CDTF">2013-02-21T00:07:37Z</dcterms:created>
  <dcterms:modified xsi:type="dcterms:W3CDTF">2016-10-17T20:12:33Z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0x010100B3B9DA42389BCA469FFC619754B59623</vt:lpwstr>
  </property>
</Properties>
</file>