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4" r:id="rId2"/>
  </p:sldMasterIdLst>
  <p:notesMasterIdLst>
    <p:notesMasterId r:id="rId26"/>
  </p:notesMasterIdLst>
  <p:handoutMasterIdLst>
    <p:handoutMasterId r:id="rId27"/>
  </p:handoutMasterIdLst>
  <p:sldIdLst>
    <p:sldId id="258" r:id="rId3"/>
    <p:sldId id="289" r:id="rId4"/>
    <p:sldId id="290" r:id="rId5"/>
    <p:sldId id="292" r:id="rId6"/>
    <p:sldId id="293" r:id="rId7"/>
    <p:sldId id="294" r:id="rId8"/>
    <p:sldId id="295" r:id="rId9"/>
    <p:sldId id="296" r:id="rId10"/>
    <p:sldId id="297" r:id="rId11"/>
    <p:sldId id="298" r:id="rId12"/>
    <p:sldId id="271" r:id="rId13"/>
    <p:sldId id="291" r:id="rId14"/>
    <p:sldId id="268" r:id="rId15"/>
    <p:sldId id="269" r:id="rId16"/>
    <p:sldId id="276" r:id="rId17"/>
    <p:sldId id="272" r:id="rId18"/>
    <p:sldId id="273" r:id="rId19"/>
    <p:sldId id="274" r:id="rId20"/>
    <p:sldId id="275" r:id="rId21"/>
    <p:sldId id="277" r:id="rId22"/>
    <p:sldId id="284" r:id="rId23"/>
    <p:sldId id="288" r:id="rId24"/>
    <p:sldId id="282" r:id="rId2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xmlns:mv="urn:schemas-microsoft-com:mac:vml" xmlns:mc="http://schemas.openxmlformats.org/markup-compatibility/2006">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xmlns="" xmlns:mv="urn:schemas-microsoft-com:mac:vml" xmlns:mc="http://schemas.openxmlformats.org/markup-compatibility/2006">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xmlns:mv="urn:schemas-microsoft-com:mac:vml" xmlns:mc="http://schemas.openxmlformats.org/markup-compatibility/2006"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6182" autoAdjust="0"/>
  </p:normalViewPr>
  <p:slideViewPr>
    <p:cSldViewPr showGuides="1">
      <p:cViewPr>
        <p:scale>
          <a:sx n="62" d="100"/>
          <a:sy n="62" d="100"/>
        </p:scale>
        <p:origin x="-2316" y="-117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11/9/2016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11/9/2016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pPr/>
              <a:t>1</a:t>
            </a:fld>
            <a:endParaRPr lang="en-US" dirty="0"/>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Date Placeholder 4"/>
          <p:cNvSpPr>
            <a:spLocks noGrp="1"/>
          </p:cNvSpPr>
          <p:nvPr>
            <p:ph type="dt" sz="half" idx="10"/>
          </p:nvPr>
        </p:nvSpPr>
        <p:spPr/>
        <p:txBody>
          <a:bodyPr/>
          <a:lstStyle/>
          <a:p>
            <a:fld id="{42E3C847-D284-421D-B330-2D43513B0F9C}" type="datetime1">
              <a:rPr lang="en-US" smtClean="0"/>
              <a:pPr/>
              <a:t>11/9/2016</a:t>
            </a:fld>
            <a:endParaRPr lang="en-US"/>
          </a:p>
        </p:txBody>
      </p:sp>
      <p:sp>
        <p:nvSpPr>
          <p:cNvPr id="7" name="Footer Placeholder 6"/>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C5AD9-787D-40FA-8A4D-16A055B9AF81}" type="slidenum">
              <a:rPr lang="en-US" smtClean="0"/>
              <a:pPr/>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785147-19A6-4970-A04E-ED9B1D83C0F1}" type="datetime1">
              <a:rPr lang="en-US" smtClean="0"/>
              <a:pPr/>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0BA0E-20D0-4E7C-B286-26C960A6788F}" type="slidenum">
              <a:rPr lang="en-US" smtClean="0"/>
              <a:pPr/>
              <a:t>‹#›</a:t>
            </a:fld>
            <a:endParaRPr lang="en-US"/>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2" name="Date Placeholder 1"/>
          <p:cNvSpPr>
            <a:spLocks noGrp="1"/>
          </p:cNvSpPr>
          <p:nvPr>
            <p:ph type="dt" sz="half" idx="10"/>
          </p:nvPr>
        </p:nvSpPr>
        <p:spPr/>
        <p:txBody>
          <a:bodyPr/>
          <a:lstStyle/>
          <a:p>
            <a:fld id="{E8F41008-E89D-49CD-9BF4-E6F3FE09F7AC}" type="datetime1">
              <a:rPr lang="en-US" smtClean="0"/>
              <a:pPr/>
              <a:t>11/9/2016</a:t>
            </a:fld>
            <a:endParaRPr lang="en-US"/>
          </a:p>
        </p:txBody>
      </p:sp>
      <p:sp>
        <p:nvSpPr>
          <p:cNvPr id="3" name="Footer Placeholder 2"/>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pPr/>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pPr/>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pPr/>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pPr/>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FBB78A-01B4-41F2-96B0-677A4A282832}" type="slidenum">
              <a:rPr lang="en-US" smtClean="0"/>
              <a:pPr/>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pPr/>
              <a:t>11/9/2016</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75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75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778859" indent="-304747" algn="l" defTabSz="1218987" rtl="0" eaLnBrk="1" latinLnBrk="0" hangingPunct="1">
        <a:lnSpc>
          <a:spcPct val="95000"/>
        </a:lnSpc>
        <a:spcBef>
          <a:spcPts val="1066"/>
        </a:spcBef>
        <a:buClr>
          <a:schemeClr val="accent6">
            <a:lumMod val="75000"/>
          </a:schemeClr>
        </a:buClr>
        <a:buSzPct val="90000"/>
        <a:buFont typeface="Century Gothic"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tdsb.on.ca/fslac"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on.cpf.ca" TargetMode="External"/><Relationship Id="rId2" Type="http://schemas.openxmlformats.org/officeDocument/2006/relationships/hyperlink" Target="http://www.tdsb.on.ca/fslac" TargetMode="External"/><Relationship Id="rId1" Type="http://schemas.openxmlformats.org/officeDocument/2006/relationships/slideLayout" Target="../slideLayouts/slideLayout2.xml"/><Relationship Id="rId5" Type="http://schemas.openxmlformats.org/officeDocument/2006/relationships/hyperlink" Target="http://education.alberta.ca/media/3091402/yesyoucanhelp.pdf" TargetMode="External"/><Relationship Id="rId4" Type="http://schemas.openxmlformats.org/officeDocument/2006/relationships/hyperlink" Target="http://www.fslhomeworktoolbox.ca"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tdsb.on.ca/librari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on.cpf.ca" TargetMode="External"/><Relationship Id="rId2" Type="http://schemas.openxmlformats.org/officeDocument/2006/relationships/hyperlink" Target="http://www.tdsb.on.ca/fslac" TargetMode="External"/><Relationship Id="rId1" Type="http://schemas.openxmlformats.org/officeDocument/2006/relationships/slideLayout" Target="../slideLayouts/slideLayout2.xml"/><Relationship Id="rId4" Type="http://schemas.openxmlformats.org/officeDocument/2006/relationships/hyperlink" Target="http://www.french-future.or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9346" y="4343400"/>
            <a:ext cx="7008574" cy="1749896"/>
          </a:xfrm>
        </p:spPr>
        <p:txBody>
          <a:bodyPr>
            <a:normAutofit fontScale="70000" lnSpcReduction="20000"/>
          </a:bodyPr>
          <a:lstStyle/>
          <a:p>
            <a:pPr algn="ctr"/>
            <a:r>
              <a:rPr lang="en-US" b="1" dirty="0" smtClean="0"/>
              <a:t>PIAC Conference – November 19, 2016</a:t>
            </a:r>
          </a:p>
          <a:p>
            <a:pPr algn="ctr"/>
            <a:r>
              <a:rPr lang="en-US" dirty="0" smtClean="0"/>
              <a:t>Presented by:  </a:t>
            </a:r>
          </a:p>
          <a:p>
            <a:pPr algn="ctr"/>
            <a:r>
              <a:rPr lang="en-US" dirty="0" smtClean="0"/>
              <a:t>Kristina Laperle &amp; Peggy </a:t>
            </a:r>
            <a:r>
              <a:rPr lang="en-CA" dirty="0" err="1" smtClean="0"/>
              <a:t>Dufresne</a:t>
            </a:r>
            <a:endParaRPr lang="en-CA" dirty="0" smtClean="0"/>
          </a:p>
          <a:p>
            <a:pPr algn="ctr"/>
            <a:r>
              <a:rPr lang="en-CA" dirty="0" smtClean="0"/>
              <a:t>TDSB French as a Second Language Advisory Committee (FSLAC)</a:t>
            </a:r>
          </a:p>
          <a:p>
            <a:pPr algn="ctr"/>
            <a:r>
              <a:rPr lang="en-CA" dirty="0" smtClean="0">
                <a:hlinkClick r:id="rId3"/>
              </a:rPr>
              <a:t>www.tdsb.on.ca/fslac</a:t>
            </a:r>
            <a:endParaRPr lang="en-CA" dirty="0" smtClean="0"/>
          </a:p>
          <a:p>
            <a:pPr algn="ctr"/>
            <a:r>
              <a:rPr lang="en-CA" dirty="0" smtClean="0"/>
              <a:t> </a:t>
            </a:r>
            <a:r>
              <a:rPr lang="en-US" dirty="0" smtClean="0"/>
              <a:t> </a:t>
            </a:r>
          </a:p>
          <a:p>
            <a:pPr algn="r"/>
            <a:endParaRPr lang="en-US" b="1" dirty="0"/>
          </a:p>
        </p:txBody>
      </p:sp>
      <p:sp>
        <p:nvSpPr>
          <p:cNvPr id="2" name="Title 1"/>
          <p:cNvSpPr>
            <a:spLocks noGrp="1"/>
          </p:cNvSpPr>
          <p:nvPr>
            <p:ph type="ctrTitle"/>
          </p:nvPr>
        </p:nvSpPr>
        <p:spPr>
          <a:xfrm>
            <a:off x="5789612" y="457201"/>
            <a:ext cx="6098308" cy="1676399"/>
          </a:xfrm>
        </p:spPr>
        <p:txBody>
          <a:bodyPr>
            <a:normAutofit fontScale="90000"/>
          </a:bodyPr>
          <a:lstStyle/>
          <a:p>
            <a:r>
              <a:rPr lang="en-US" dirty="0" smtClean="0"/>
              <a:t/>
            </a:r>
            <a:br>
              <a:rPr lang="en-US" dirty="0" smtClean="0"/>
            </a:br>
            <a:r>
              <a:rPr lang="en-US" dirty="0" smtClean="0"/>
              <a:t/>
            </a:r>
            <a:br>
              <a:rPr lang="en-US" dirty="0" smtClean="0"/>
            </a:br>
            <a:r>
              <a:rPr lang="en-US" dirty="0" smtClean="0"/>
              <a:t> </a:t>
            </a:r>
            <a:r>
              <a:rPr lang="en-US" b="1" dirty="0" smtClean="0"/>
              <a:t>FRENCH…</a:t>
            </a:r>
            <a:r>
              <a:rPr lang="en-US" dirty="0" smtClean="0"/>
              <a:t> 	</a:t>
            </a:r>
            <a:endParaRPr lang="en-US" dirty="0"/>
          </a:p>
        </p:txBody>
      </p:sp>
      <p:sp>
        <p:nvSpPr>
          <p:cNvPr id="4" name="TextBox 3"/>
          <p:cNvSpPr txBox="1"/>
          <p:nvPr/>
        </p:nvSpPr>
        <p:spPr>
          <a:xfrm>
            <a:off x="4799011" y="2286000"/>
            <a:ext cx="7389813" cy="1031051"/>
          </a:xfrm>
          <a:prstGeom prst="rect">
            <a:avLst/>
          </a:prstGeom>
          <a:noFill/>
        </p:spPr>
        <p:txBody>
          <a:bodyPr wrap="square" rtlCol="0">
            <a:spAutoFit/>
          </a:bodyPr>
          <a:lstStyle/>
          <a:p>
            <a:pPr algn="r">
              <a:lnSpc>
                <a:spcPct val="95000"/>
              </a:lnSpc>
            </a:pPr>
            <a:r>
              <a:rPr lang="en-CA" sz="4000" b="1" dirty="0" smtClean="0">
                <a:latin typeface="Tahoma" pitchFamily="34" charset="0"/>
                <a:cs typeface="Tahoma" pitchFamily="34" charset="0"/>
              </a:rPr>
              <a:t>helping your child succeed.</a:t>
            </a:r>
          </a:p>
          <a:p>
            <a:pPr>
              <a:lnSpc>
                <a:spcPct val="95000"/>
              </a:lnSpc>
            </a:pPr>
            <a:endParaRPr lang="en-CA"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providing a healthy </a:t>
            </a:r>
            <a:r>
              <a:rPr lang="en-US" b="1" dirty="0" smtClean="0"/>
              <a:t>balance</a:t>
            </a:r>
            <a:r>
              <a:rPr lang="en-US" dirty="0" smtClean="0"/>
              <a:t> between homework, co-curricular activities and family commitments</a:t>
            </a:r>
          </a:p>
          <a:p>
            <a:r>
              <a:rPr lang="en-US" dirty="0" smtClean="0"/>
              <a:t> stopping their child from continuing to complete homework at </a:t>
            </a:r>
            <a:r>
              <a:rPr lang="en-US" b="1" dirty="0" smtClean="0"/>
              <a:t>bedtime</a:t>
            </a:r>
            <a:r>
              <a:rPr lang="en-US" dirty="0" smtClean="0"/>
              <a:t>, even if the child is not done</a:t>
            </a:r>
          </a:p>
          <a:p>
            <a:r>
              <a:rPr lang="en-US" dirty="0" smtClean="0"/>
              <a:t>contacting the classroom teacher if their child is not consistently able to do the homework by him/herself or if </a:t>
            </a:r>
            <a:r>
              <a:rPr lang="en-US" b="1" dirty="0" smtClean="0"/>
              <a:t>challenges</a:t>
            </a:r>
            <a:r>
              <a:rPr lang="en-US" dirty="0" smtClean="0"/>
              <a:t> or questions arise.  </a:t>
            </a:r>
          </a:p>
          <a:p>
            <a:endParaRPr lang="en-US" dirty="0"/>
          </a:p>
        </p:txBody>
      </p:sp>
      <p:sp>
        <p:nvSpPr>
          <p:cNvPr id="3" name="Title 2"/>
          <p:cNvSpPr>
            <a:spLocks noGrp="1"/>
          </p:cNvSpPr>
          <p:nvPr>
            <p:ph type="title"/>
          </p:nvPr>
        </p:nvSpPr>
        <p:spPr/>
        <p:txBody>
          <a:bodyPr/>
          <a:lstStyle/>
          <a:p>
            <a:r>
              <a:rPr lang="en-US" dirty="0" smtClean="0"/>
              <a:t>Family Responsibilities </a:t>
            </a:r>
            <a:r>
              <a:rPr lang="en-US" sz="2400" dirty="0" smtClean="0"/>
              <a:t>(</a:t>
            </a:r>
            <a:r>
              <a:rPr lang="en-US" sz="2400" dirty="0" err="1" smtClean="0"/>
              <a:t>con’t</a:t>
            </a:r>
            <a:r>
              <a:rPr lang="en-US" sz="2400" dirty="0" smtClean="0"/>
              <a:t>..)</a:t>
            </a:r>
            <a:endParaRPr lang="en-US" dirty="0"/>
          </a:p>
        </p:txBody>
      </p:sp>
    </p:spTree>
    <p:extLst>
      <p:ext uri="{BB962C8B-B14F-4D97-AF65-F5344CB8AC3E}">
        <p14:creationId xmlns:p14="http://schemas.microsoft.com/office/powerpoint/2010/main" val="150180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Teachers know most parents don’t speak French and assign homework that can be done independently</a:t>
            </a:r>
          </a:p>
          <a:p>
            <a:r>
              <a:rPr lang="en-US" dirty="0" smtClean="0"/>
              <a:t>Homework </a:t>
            </a:r>
            <a:r>
              <a:rPr lang="en-US" dirty="0"/>
              <a:t>is often unfinished class work, or just a review of the classroom work</a:t>
            </a:r>
          </a:p>
          <a:p>
            <a:r>
              <a:rPr lang="en-US" dirty="0" smtClean="0"/>
              <a:t>Ask your child about the classroom routine</a:t>
            </a:r>
          </a:p>
          <a:p>
            <a:r>
              <a:rPr lang="en-US" dirty="0"/>
              <a:t>Check your child’s agenda and backpack.  Discuss what you find and what you see posted in and around the classroom with your child</a:t>
            </a:r>
            <a:r>
              <a:rPr lang="en-US" dirty="0" smtClean="0"/>
              <a:t>.</a:t>
            </a:r>
          </a:p>
          <a:p>
            <a:r>
              <a:rPr lang="en-US" dirty="0" smtClean="0"/>
              <a:t>Discuss homework expectations and what’s ahead with the teacher</a:t>
            </a:r>
          </a:p>
          <a:p>
            <a:r>
              <a:rPr lang="en-US" dirty="0" smtClean="0"/>
              <a:t>Stay ahead of the game - know what is being covered in class and help prepare your child by working with the themes and skills at home in your first language</a:t>
            </a:r>
          </a:p>
        </p:txBody>
      </p:sp>
      <p:sp>
        <p:nvSpPr>
          <p:cNvPr id="3" name="Title 2"/>
          <p:cNvSpPr>
            <a:spLocks noGrp="1"/>
          </p:cNvSpPr>
          <p:nvPr>
            <p:ph type="title"/>
          </p:nvPr>
        </p:nvSpPr>
        <p:spPr/>
        <p:txBody>
          <a:bodyPr/>
          <a:lstStyle/>
          <a:p>
            <a:r>
              <a:rPr lang="en-US" dirty="0" smtClean="0"/>
              <a:t>Homework tips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b="1" dirty="0" smtClean="0"/>
              <a:t>Find </a:t>
            </a:r>
            <a:r>
              <a:rPr lang="en-US" b="1" dirty="0"/>
              <a:t>tips and help at:  </a:t>
            </a:r>
            <a:endParaRPr lang="en-US" b="1" dirty="0" smtClean="0"/>
          </a:p>
          <a:p>
            <a:r>
              <a:rPr lang="en-US" dirty="0" smtClean="0"/>
              <a:t> </a:t>
            </a:r>
            <a:r>
              <a:rPr lang="en-US" dirty="0" smtClean="0">
                <a:hlinkClick r:id="rId2"/>
              </a:rPr>
              <a:t>www.tdsb.on.ca/fslac</a:t>
            </a:r>
            <a:r>
              <a:rPr lang="en-US" dirty="0" smtClean="0"/>
              <a:t> </a:t>
            </a:r>
          </a:p>
          <a:p>
            <a:r>
              <a:rPr lang="en-US" dirty="0" smtClean="0">
                <a:hlinkClick r:id="rId3"/>
              </a:rPr>
              <a:t>http</a:t>
            </a:r>
            <a:r>
              <a:rPr lang="en-US" dirty="0">
                <a:hlinkClick r:id="rId3"/>
              </a:rPr>
              <a:t>://</a:t>
            </a:r>
            <a:r>
              <a:rPr lang="en-US" dirty="0" smtClean="0">
                <a:hlinkClick r:id="rId3"/>
              </a:rPr>
              <a:t>on.cpf.ca</a:t>
            </a:r>
            <a:r>
              <a:rPr lang="en-US" dirty="0" smtClean="0"/>
              <a:t> </a:t>
            </a:r>
            <a:endParaRPr lang="en-US" dirty="0"/>
          </a:p>
          <a:p>
            <a:r>
              <a:rPr lang="en-US" sz="2400" dirty="0" smtClean="0">
                <a:hlinkClick r:id="rId4"/>
              </a:rPr>
              <a:t>www.fslhomeworktoolbox.ca</a:t>
            </a:r>
            <a:endParaRPr lang="en-US" dirty="0"/>
          </a:p>
          <a:p>
            <a:r>
              <a:rPr lang="en-US" sz="2400" dirty="0" smtClean="0">
                <a:hlinkClick r:id="rId5"/>
              </a:rPr>
              <a:t>http</a:t>
            </a:r>
            <a:r>
              <a:rPr lang="en-US" sz="2400" dirty="0">
                <a:hlinkClick r:id="rId5"/>
              </a:rPr>
              <a:t>://education.alberta.ca/media/3091402/yesyoucanhelp.pdf</a:t>
            </a:r>
            <a:r>
              <a:rPr lang="en-US" sz="2400" dirty="0"/>
              <a:t> </a:t>
            </a:r>
          </a:p>
          <a:p>
            <a:endParaRPr lang="en-CA" dirty="0"/>
          </a:p>
        </p:txBody>
      </p:sp>
      <p:sp>
        <p:nvSpPr>
          <p:cNvPr id="3" name="Title 2"/>
          <p:cNvSpPr>
            <a:spLocks noGrp="1"/>
          </p:cNvSpPr>
          <p:nvPr>
            <p:ph type="title"/>
          </p:nvPr>
        </p:nvSpPr>
        <p:spPr/>
        <p:txBody>
          <a:bodyPr/>
          <a:lstStyle/>
          <a:p>
            <a:r>
              <a:rPr lang="en-US" dirty="0"/>
              <a:t>Homework tips</a:t>
            </a:r>
            <a:endParaRPr lang="en-CA" dirty="0"/>
          </a:p>
        </p:txBody>
      </p:sp>
    </p:spTree>
    <p:extLst>
      <p:ext uri="{BB962C8B-B14F-4D97-AF65-F5344CB8AC3E}">
        <p14:creationId xmlns:p14="http://schemas.microsoft.com/office/powerpoint/2010/main" val="142529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90000"/>
              </a:lnSpc>
            </a:pPr>
            <a:r>
              <a:rPr lang="en-US" dirty="0" smtClean="0"/>
              <a:t>Start with a good homework routine in a calm environment – No DISTRACTIONS!</a:t>
            </a:r>
          </a:p>
          <a:p>
            <a:pPr>
              <a:lnSpc>
                <a:spcPct val="90000"/>
              </a:lnSpc>
            </a:pPr>
            <a:r>
              <a:rPr lang="en-US" dirty="0" smtClean="0"/>
              <a:t>Ask the child to “think back”.  What did he/she do in class?  What did the teacher say?</a:t>
            </a:r>
          </a:p>
          <a:p>
            <a:pPr>
              <a:lnSpc>
                <a:spcPct val="90000"/>
              </a:lnSpc>
            </a:pPr>
            <a:r>
              <a:rPr lang="en-US" dirty="0" smtClean="0"/>
              <a:t>Get the child to call a friend/classmate</a:t>
            </a:r>
          </a:p>
          <a:p>
            <a:pPr>
              <a:lnSpc>
                <a:spcPct val="90000"/>
              </a:lnSpc>
            </a:pPr>
            <a:r>
              <a:rPr lang="en-US" dirty="0" smtClean="0"/>
              <a:t>Ensure a good effort is made</a:t>
            </a:r>
          </a:p>
          <a:p>
            <a:pPr>
              <a:lnSpc>
                <a:spcPct val="90000"/>
              </a:lnSpc>
            </a:pPr>
            <a:r>
              <a:rPr lang="en-US" dirty="0" smtClean="0"/>
              <a:t>Use a dictionary (avoid website translations of longer phrases and texts) and online TDSB resources</a:t>
            </a:r>
          </a:p>
          <a:p>
            <a:pPr>
              <a:lnSpc>
                <a:spcPct val="90000"/>
              </a:lnSpc>
            </a:pPr>
            <a:r>
              <a:rPr lang="en-US" dirty="0" smtClean="0"/>
              <a:t>Use the agenda to tell the teacher how the homework went</a:t>
            </a:r>
          </a:p>
          <a:p>
            <a:pPr>
              <a:lnSpc>
                <a:spcPct val="90000"/>
              </a:lnSpc>
            </a:pPr>
            <a:r>
              <a:rPr lang="en-US" dirty="0" smtClean="0"/>
              <a:t>Encourage your child to talk with the teacher the next day</a:t>
            </a:r>
          </a:p>
          <a:p>
            <a:endParaRPr lang="en-US" dirty="0"/>
          </a:p>
        </p:txBody>
      </p:sp>
      <p:sp>
        <p:nvSpPr>
          <p:cNvPr id="3" name="Title 2"/>
          <p:cNvSpPr>
            <a:spLocks noGrp="1"/>
          </p:cNvSpPr>
          <p:nvPr>
            <p:ph type="title"/>
          </p:nvPr>
        </p:nvSpPr>
        <p:spPr/>
        <p:txBody>
          <a:bodyPr/>
          <a:lstStyle/>
          <a:p>
            <a:r>
              <a:rPr lang="en-US" dirty="0" smtClean="0"/>
              <a:t>“I REALLY don’t understand the homework.”  What do I do?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nSpc>
                <a:spcPct val="90000"/>
              </a:lnSpc>
            </a:pPr>
            <a:r>
              <a:rPr lang="en-US" smtClean="0"/>
              <a:t>Do look </a:t>
            </a:r>
            <a:r>
              <a:rPr lang="en-US" dirty="0" smtClean="0"/>
              <a:t>for progress over time - how is your </a:t>
            </a:r>
            <a:r>
              <a:rPr lang="en-US" dirty="0"/>
              <a:t>child is doing today compared to last week or last </a:t>
            </a:r>
            <a:r>
              <a:rPr lang="en-US" dirty="0" smtClean="0"/>
              <a:t>month? </a:t>
            </a:r>
            <a:endParaRPr lang="en-US" dirty="0"/>
          </a:p>
          <a:p>
            <a:pPr>
              <a:lnSpc>
                <a:spcPct val="90000"/>
              </a:lnSpc>
            </a:pPr>
            <a:r>
              <a:rPr lang="en-US" dirty="0"/>
              <a:t>Do </a:t>
            </a:r>
            <a:r>
              <a:rPr lang="en-US" dirty="0" smtClean="0"/>
              <a:t>encourage your </a:t>
            </a:r>
            <a:r>
              <a:rPr lang="en-US" dirty="0"/>
              <a:t>child to explain to you in English what she is learning or reading, or watching on French TV</a:t>
            </a:r>
          </a:p>
          <a:p>
            <a:pPr>
              <a:lnSpc>
                <a:spcPct val="90000"/>
              </a:lnSpc>
            </a:pPr>
            <a:r>
              <a:rPr lang="en-US" dirty="0" smtClean="0"/>
              <a:t>Don’t expect your child to do perfect word for word translations, even in high-school- translations are not part of the expectations of the programs</a:t>
            </a:r>
          </a:p>
          <a:p>
            <a:pPr>
              <a:lnSpc>
                <a:spcPct val="90000"/>
              </a:lnSpc>
            </a:pPr>
            <a:r>
              <a:rPr lang="en-US" dirty="0"/>
              <a:t>Don’t compare your child to other children in other classes.  Though the curriculum is the same, concepts may be taught in a different order</a:t>
            </a:r>
          </a:p>
          <a:p>
            <a:pPr>
              <a:lnSpc>
                <a:spcPct val="90000"/>
              </a:lnSpc>
            </a:pPr>
            <a:r>
              <a:rPr lang="en-US" dirty="0" smtClean="0"/>
              <a:t>Don’t worry – NOT knowing French can give you an edge in getting your child to think for himself!</a:t>
            </a:r>
          </a:p>
          <a:p>
            <a:pPr>
              <a:lnSpc>
                <a:spcPct val="90000"/>
              </a:lnSpc>
            </a:pPr>
            <a:endParaRPr lang="en-US" dirty="0" smtClean="0"/>
          </a:p>
          <a:p>
            <a:pPr>
              <a:lnSpc>
                <a:spcPct val="90000"/>
              </a:lnSpc>
            </a:pPr>
            <a:endParaRPr lang="en-US" dirty="0" smtClean="0"/>
          </a:p>
          <a:p>
            <a:endParaRPr lang="en-US" dirty="0"/>
          </a:p>
        </p:txBody>
      </p:sp>
      <p:sp>
        <p:nvSpPr>
          <p:cNvPr id="3" name="Title 2"/>
          <p:cNvSpPr>
            <a:spLocks noGrp="1"/>
          </p:cNvSpPr>
          <p:nvPr>
            <p:ph type="title"/>
          </p:nvPr>
        </p:nvSpPr>
        <p:spPr/>
        <p:txBody>
          <a:bodyPr/>
          <a:lstStyle/>
          <a:p>
            <a:r>
              <a:rPr lang="en-US" dirty="0" smtClean="0"/>
              <a:t>Expectations:  Dos and DON’Ts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charset="2"/>
              <a:buChar char="²"/>
              <a:defRPr/>
            </a:pPr>
            <a:r>
              <a:rPr lang="en-US" dirty="0"/>
              <a:t>Skills transfer -Read with your child in your native language - you don’t need to read in French – (That’s the </a:t>
            </a:r>
            <a:r>
              <a:rPr lang="en-US" dirty="0" smtClean="0"/>
              <a:t>students’/teachers</a:t>
            </a:r>
            <a:r>
              <a:rPr lang="en-US" dirty="0"/>
              <a:t>’ job)</a:t>
            </a:r>
          </a:p>
          <a:p>
            <a:pPr fontAlgn="auto">
              <a:spcAft>
                <a:spcPts val="0"/>
              </a:spcAft>
              <a:buFont typeface="Wingdings" charset="2"/>
              <a:buChar char="²"/>
              <a:defRPr/>
            </a:pPr>
            <a:r>
              <a:rPr lang="en-US" dirty="0" smtClean="0"/>
              <a:t>Develop a love of reading :  Have books available at home, and visit the library together or download reading apps and e-books</a:t>
            </a:r>
          </a:p>
          <a:p>
            <a:pPr fontAlgn="auto">
              <a:spcAft>
                <a:spcPts val="0"/>
              </a:spcAft>
              <a:buFont typeface="Wingdings" charset="2"/>
              <a:buChar char="²"/>
              <a:defRPr/>
            </a:pPr>
            <a:r>
              <a:rPr lang="en-US" dirty="0" smtClean="0"/>
              <a:t>Model reading at home – Let your child see you enjoy reading</a:t>
            </a:r>
          </a:p>
          <a:p>
            <a:pPr fontAlgn="auto">
              <a:spcAft>
                <a:spcPts val="0"/>
              </a:spcAft>
              <a:buFont typeface="Wingdings" charset="2"/>
              <a:buChar char="²"/>
              <a:defRPr/>
            </a:pPr>
            <a:r>
              <a:rPr lang="en-US" dirty="0" smtClean="0"/>
              <a:t>Reading is more about </a:t>
            </a:r>
            <a:r>
              <a:rPr lang="en-US" dirty="0"/>
              <a:t>reading for meaning and making connections to experiences </a:t>
            </a:r>
            <a:r>
              <a:rPr lang="en-US" dirty="0" smtClean="0"/>
              <a:t>and not just about the sounds of letters, or pronunciation of words </a:t>
            </a:r>
          </a:p>
          <a:p>
            <a:pPr fontAlgn="auto">
              <a:spcAft>
                <a:spcPts val="0"/>
              </a:spcAft>
              <a:buFont typeface="Wingdings" charset="2"/>
              <a:buChar char="²"/>
              <a:defRPr/>
            </a:pPr>
            <a:r>
              <a:rPr lang="en-US" dirty="0" smtClean="0"/>
              <a:t>Most importantly: praise your child  to create a pleasant feeling</a:t>
            </a:r>
          </a:p>
          <a:p>
            <a:endParaRPr lang="en-US" dirty="0"/>
          </a:p>
        </p:txBody>
      </p:sp>
      <p:sp>
        <p:nvSpPr>
          <p:cNvPr id="3" name="Title 2"/>
          <p:cNvSpPr>
            <a:spLocks noGrp="1"/>
          </p:cNvSpPr>
          <p:nvPr>
            <p:ph type="title"/>
          </p:nvPr>
        </p:nvSpPr>
        <p:spPr/>
        <p:txBody>
          <a:bodyPr/>
          <a:lstStyle/>
          <a:p>
            <a:r>
              <a:rPr lang="en-US" dirty="0" smtClean="0"/>
              <a:t>READING</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Have the child read the book in French out loud to you</a:t>
            </a:r>
          </a:p>
          <a:p>
            <a:r>
              <a:rPr lang="en-US" dirty="0"/>
              <a:t>Start with the cover of the </a:t>
            </a:r>
            <a:r>
              <a:rPr lang="en-US" dirty="0" smtClean="0"/>
              <a:t>book</a:t>
            </a:r>
          </a:p>
          <a:p>
            <a:r>
              <a:rPr lang="en-US" dirty="0"/>
              <a:t>Ask your child why he/she chose the book</a:t>
            </a:r>
          </a:p>
          <a:p>
            <a:r>
              <a:rPr lang="en-US" dirty="0" smtClean="0"/>
              <a:t>Try </a:t>
            </a:r>
            <a:r>
              <a:rPr lang="en-US" dirty="0"/>
              <a:t>to figure out meaning from </a:t>
            </a:r>
            <a:r>
              <a:rPr lang="en-US" dirty="0" smtClean="0"/>
              <a:t>pictures</a:t>
            </a:r>
            <a:endParaRPr lang="en-US" dirty="0"/>
          </a:p>
          <a:p>
            <a:r>
              <a:rPr lang="en-US" dirty="0" smtClean="0"/>
              <a:t>Ask a lot of predicting questions and clarifying questions</a:t>
            </a:r>
          </a:p>
          <a:p>
            <a:pPr lvl="1"/>
            <a:r>
              <a:rPr lang="en-US" dirty="0" smtClean="0"/>
              <a:t>“What do you think will happen next?”</a:t>
            </a:r>
          </a:p>
          <a:p>
            <a:pPr lvl="1"/>
            <a:r>
              <a:rPr lang="en-US" dirty="0" smtClean="0"/>
              <a:t>‘What do you think that means?”</a:t>
            </a:r>
          </a:p>
          <a:p>
            <a:endParaRPr lang="en-US" dirty="0"/>
          </a:p>
        </p:txBody>
      </p:sp>
      <p:sp>
        <p:nvSpPr>
          <p:cNvPr id="3" name="Title 2"/>
          <p:cNvSpPr>
            <a:spLocks noGrp="1"/>
          </p:cNvSpPr>
          <p:nvPr>
            <p:ph type="title"/>
          </p:nvPr>
        </p:nvSpPr>
        <p:spPr/>
        <p:txBody>
          <a:bodyPr/>
          <a:lstStyle/>
          <a:p>
            <a:r>
              <a:rPr lang="en-US" dirty="0" smtClean="0"/>
              <a:t>What if my child’s book is in French?</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Have </a:t>
            </a:r>
            <a:r>
              <a:rPr lang="en-US" dirty="0"/>
              <a:t>your child explain the story in your native language</a:t>
            </a:r>
          </a:p>
          <a:p>
            <a:r>
              <a:rPr lang="en-US" dirty="0"/>
              <a:t>Have your child go through the sequencing of the book – “Then what happened?”</a:t>
            </a:r>
          </a:p>
          <a:p>
            <a:r>
              <a:rPr lang="en-US" dirty="0" smtClean="0"/>
              <a:t>Have your child teach you some French words</a:t>
            </a:r>
          </a:p>
          <a:p>
            <a:r>
              <a:rPr lang="en-US" dirty="0"/>
              <a:t>Use word families and context to guess meanings for unknown </a:t>
            </a:r>
            <a:r>
              <a:rPr lang="en-US" dirty="0" smtClean="0"/>
              <a:t>words instead of referring to a French dictionary</a:t>
            </a:r>
          </a:p>
          <a:p>
            <a:r>
              <a:rPr lang="en-US" dirty="0" smtClean="0"/>
              <a:t>Play word games (count the words, find a word that…)</a:t>
            </a:r>
          </a:p>
          <a:p>
            <a:endParaRPr lang="en-US" dirty="0"/>
          </a:p>
        </p:txBody>
      </p:sp>
      <p:sp>
        <p:nvSpPr>
          <p:cNvPr id="3" name="Title 2"/>
          <p:cNvSpPr>
            <a:spLocks noGrp="1"/>
          </p:cNvSpPr>
          <p:nvPr>
            <p:ph type="title"/>
          </p:nvPr>
        </p:nvSpPr>
        <p:spPr/>
        <p:txBody>
          <a:bodyPr/>
          <a:lstStyle/>
          <a:p>
            <a:r>
              <a:rPr lang="en-US" dirty="0" smtClean="0"/>
              <a:t>If the book is French, </a:t>
            </a:r>
            <a:r>
              <a:rPr lang="en-US" dirty="0" err="1" smtClean="0"/>
              <a:t>con’t</a:t>
            </a:r>
            <a:r>
              <a:rPr lang="en-US" dirty="0" smtClean="0"/>
              <a:t>…</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Keep a French journal (picture + text)</a:t>
            </a:r>
          </a:p>
          <a:p>
            <a:r>
              <a:rPr lang="en-US" dirty="0" smtClean="0"/>
              <a:t>Write a short storybook for fun</a:t>
            </a:r>
          </a:p>
          <a:p>
            <a:r>
              <a:rPr lang="en-US" dirty="0" smtClean="0"/>
              <a:t>Copy sentences from a published book and draw your own pictures</a:t>
            </a:r>
          </a:p>
          <a:p>
            <a:r>
              <a:rPr lang="en-US" dirty="0" smtClean="0"/>
              <a:t>Do crosswords, word search or other vocabulary &amp; spelling games</a:t>
            </a:r>
          </a:p>
          <a:p>
            <a:r>
              <a:rPr lang="en-US" dirty="0" smtClean="0"/>
              <a:t>Play hangman using old vocabulary lists provided by teachers </a:t>
            </a:r>
          </a:p>
          <a:p>
            <a:endParaRPr lang="en-US" dirty="0"/>
          </a:p>
        </p:txBody>
      </p:sp>
      <p:sp>
        <p:nvSpPr>
          <p:cNvPr id="3" name="Title 2"/>
          <p:cNvSpPr>
            <a:spLocks noGrp="1"/>
          </p:cNvSpPr>
          <p:nvPr>
            <p:ph type="title"/>
          </p:nvPr>
        </p:nvSpPr>
        <p:spPr/>
        <p:txBody>
          <a:bodyPr/>
          <a:lstStyle/>
          <a:p>
            <a:r>
              <a:rPr lang="en-US" dirty="0" smtClean="0"/>
              <a:t>WRITING &amp; SPELLING</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Watch TV in French or check out </a:t>
            </a:r>
            <a:r>
              <a:rPr lang="en-US" dirty="0" err="1" smtClean="0"/>
              <a:t>TFO.org</a:t>
            </a:r>
            <a:r>
              <a:rPr lang="en-US" dirty="0" smtClean="0"/>
              <a:t> for French Programs for a variety of different age groups</a:t>
            </a:r>
          </a:p>
          <a:p>
            <a:r>
              <a:rPr lang="en-US" dirty="0" smtClean="0"/>
              <a:t>listen to French radio at home or in the car:  860 AM, 90.3 FM, 105.1 FM</a:t>
            </a:r>
          </a:p>
          <a:p>
            <a:r>
              <a:rPr lang="en-US" dirty="0" smtClean="0"/>
              <a:t>Netflix &amp; DVDs- select the French language track option. Or, watch a French movie with the French subtitles on to catch all the vocabulary.</a:t>
            </a:r>
          </a:p>
          <a:p>
            <a:r>
              <a:rPr lang="en-US" dirty="0" smtClean="0"/>
              <a:t>Find apps &amp; </a:t>
            </a:r>
            <a:r>
              <a:rPr lang="en-US" dirty="0" err="1"/>
              <a:t>Y</a:t>
            </a:r>
            <a:r>
              <a:rPr lang="en-US" dirty="0" err="1" smtClean="0"/>
              <a:t>outube</a:t>
            </a:r>
            <a:r>
              <a:rPr lang="en-US" dirty="0" smtClean="0"/>
              <a:t> videos in French</a:t>
            </a:r>
          </a:p>
          <a:p>
            <a:r>
              <a:rPr lang="en-US" dirty="0" smtClean="0"/>
              <a:t>Look into French camps (</a:t>
            </a:r>
            <a:r>
              <a:rPr lang="en-US" dirty="0" err="1" smtClean="0"/>
              <a:t>frenchstreet.ca</a:t>
            </a:r>
            <a:r>
              <a:rPr lang="en-US" dirty="0" smtClean="0"/>
              <a:t>)</a:t>
            </a:r>
          </a:p>
          <a:p>
            <a:r>
              <a:rPr lang="en-US" dirty="0" smtClean="0"/>
              <a:t>Get a tutor/babysitter to play in French</a:t>
            </a:r>
          </a:p>
          <a:p>
            <a:r>
              <a:rPr lang="en-US" dirty="0" smtClean="0"/>
              <a:t>Invite a classmate over and role-play in French, </a:t>
            </a:r>
            <a:r>
              <a:rPr lang="en-US" dirty="0" err="1" smtClean="0"/>
              <a:t>ie</a:t>
            </a:r>
            <a:r>
              <a:rPr lang="en-US" dirty="0" smtClean="0"/>
              <a:t>. French restaurant, “Boutique Chez Nous”</a:t>
            </a:r>
          </a:p>
          <a:p>
            <a:endParaRPr lang="en-US" dirty="0"/>
          </a:p>
        </p:txBody>
      </p:sp>
      <p:sp>
        <p:nvSpPr>
          <p:cNvPr id="3" name="Title 2"/>
          <p:cNvSpPr>
            <a:spLocks noGrp="1"/>
          </p:cNvSpPr>
          <p:nvPr>
            <p:ph type="title"/>
          </p:nvPr>
        </p:nvSpPr>
        <p:spPr/>
        <p:txBody>
          <a:bodyPr/>
          <a:lstStyle/>
          <a:p>
            <a:r>
              <a:rPr lang="en-US" dirty="0" smtClean="0"/>
              <a:t>SPEAKING &amp; LISTENING</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TDSB offers 3 types of French programs</a:t>
            </a:r>
          </a:p>
          <a:p>
            <a:pPr lvl="3"/>
            <a:r>
              <a:rPr lang="en-US" dirty="0" smtClean="0"/>
              <a:t>Core French</a:t>
            </a:r>
            <a:endParaRPr lang="en-US" dirty="0"/>
          </a:p>
          <a:p>
            <a:pPr lvl="3"/>
            <a:r>
              <a:rPr lang="en-US" dirty="0"/>
              <a:t> French Immersion </a:t>
            </a:r>
          </a:p>
          <a:p>
            <a:pPr lvl="3"/>
            <a:r>
              <a:rPr lang="en-US" dirty="0"/>
              <a:t>Extended French </a:t>
            </a:r>
            <a:endParaRPr lang="en-CA" dirty="0"/>
          </a:p>
          <a:p>
            <a:r>
              <a:rPr lang="en-US" dirty="0" smtClean="0"/>
              <a:t>All 3 types of programs are second language programs and it is understood that the majority of students who are participating in any of these programs are not French speaking at home</a:t>
            </a:r>
          </a:p>
          <a:p>
            <a:r>
              <a:rPr lang="en-US" dirty="0" smtClean="0"/>
              <a:t>There is no obligation for parents to know or understand French for their children to be able to participate in the programs – especially French Immersion and Extended French </a:t>
            </a:r>
          </a:p>
        </p:txBody>
      </p:sp>
      <p:sp>
        <p:nvSpPr>
          <p:cNvPr id="3" name="Title 2"/>
          <p:cNvSpPr>
            <a:spLocks noGrp="1"/>
          </p:cNvSpPr>
          <p:nvPr>
            <p:ph type="title"/>
          </p:nvPr>
        </p:nvSpPr>
        <p:spPr/>
        <p:txBody>
          <a:bodyPr/>
          <a:lstStyle/>
          <a:p>
            <a:r>
              <a:rPr lang="en-US" dirty="0" smtClean="0"/>
              <a:t>FSL Programs in the TDSB</a:t>
            </a:r>
            <a:endParaRPr lang="en-CA" dirty="0"/>
          </a:p>
        </p:txBody>
      </p:sp>
    </p:spTree>
    <p:extLst>
      <p:ext uri="{BB962C8B-B14F-4D97-AF65-F5344CB8AC3E}">
        <p14:creationId xmlns:p14="http://schemas.microsoft.com/office/powerpoint/2010/main" val="340193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fontAlgn="auto">
              <a:spcAft>
                <a:spcPts val="0"/>
              </a:spcAft>
              <a:defRPr/>
            </a:pPr>
            <a:r>
              <a:rPr lang="en-US" dirty="0" smtClean="0"/>
              <a:t>Talk and read to your child in your first language</a:t>
            </a:r>
          </a:p>
          <a:p>
            <a:pPr fontAlgn="auto">
              <a:spcAft>
                <a:spcPts val="0"/>
              </a:spcAft>
              <a:defRPr/>
            </a:pPr>
            <a:r>
              <a:rPr lang="en-US" dirty="0" smtClean="0"/>
              <a:t>Visit French section of your library, check out Chapters, Scholar’s Choice, </a:t>
            </a:r>
            <a:r>
              <a:rPr lang="en-US" dirty="0" err="1" smtClean="0"/>
              <a:t>Sonsuh</a:t>
            </a:r>
            <a:endParaRPr lang="en-US" dirty="0" smtClean="0"/>
          </a:p>
          <a:p>
            <a:pPr fontAlgn="auto">
              <a:spcAft>
                <a:spcPts val="0"/>
              </a:spcAft>
              <a:defRPr/>
            </a:pPr>
            <a:r>
              <a:rPr lang="en-US" dirty="0" smtClean="0"/>
              <a:t>Learn some French yourself- let your child teach you, take a French course Join CPF –Use French games and resources online</a:t>
            </a:r>
          </a:p>
          <a:p>
            <a:pPr fontAlgn="auto">
              <a:spcAft>
                <a:spcPts val="0"/>
              </a:spcAft>
              <a:defRPr/>
            </a:pPr>
            <a:r>
              <a:rPr lang="en-US" dirty="0" smtClean="0"/>
              <a:t>Discuss class ‘themes’ in your own language –know the curriculum and stay ahead</a:t>
            </a:r>
          </a:p>
          <a:p>
            <a:pPr fontAlgn="auto">
              <a:spcAft>
                <a:spcPts val="0"/>
              </a:spcAft>
              <a:defRPr/>
            </a:pPr>
            <a:r>
              <a:rPr lang="en-US" dirty="0" smtClean="0"/>
              <a:t>Look at labels on packages – which French words do you know?</a:t>
            </a:r>
          </a:p>
          <a:p>
            <a:pPr fontAlgn="auto">
              <a:spcAft>
                <a:spcPts val="0"/>
              </a:spcAft>
              <a:defRPr/>
            </a:pPr>
            <a:r>
              <a:rPr lang="en-US" dirty="0" smtClean="0"/>
              <a:t>FRENCH BONUS TIME </a:t>
            </a:r>
            <a:r>
              <a:rPr lang="en-US" dirty="0" err="1" smtClean="0">
                <a:sym typeface="Wingdings"/>
              </a:rPr>
              <a:t></a:t>
            </a:r>
            <a:r>
              <a:rPr lang="en-US" dirty="0" smtClean="0">
                <a:sym typeface="Wingdings"/>
              </a:rPr>
              <a:t> Give an extra 15-20 minutes of computer games, TV or reading time before bed  IF IT’S DONE IN FRENCH!</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Other ways to support &amp; encourage French at home and in the community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buFont typeface="Wingdings" charset="2"/>
              <a:buChar char="§"/>
            </a:pPr>
            <a:r>
              <a:rPr lang="en-US" b="1" dirty="0" smtClean="0"/>
              <a:t>“TDSB Virtual Library” bookmark has any necessary Logins and Passwords.</a:t>
            </a:r>
          </a:p>
          <a:p>
            <a:pPr>
              <a:buFont typeface="Wingdings" charset="2"/>
              <a:buChar char="§"/>
            </a:pPr>
            <a:r>
              <a:rPr lang="en-US" b="1" dirty="0" smtClean="0"/>
              <a:t>E-BOOKS </a:t>
            </a:r>
            <a:r>
              <a:rPr lang="en-US" dirty="0" smtClean="0"/>
              <a:t>&gt; </a:t>
            </a:r>
            <a:r>
              <a:rPr lang="en-US" dirty="0" err="1" smtClean="0"/>
              <a:t>Bookflix</a:t>
            </a:r>
            <a:endParaRPr lang="en-US" dirty="0" smtClean="0"/>
          </a:p>
          <a:p>
            <a:pPr>
              <a:buFont typeface="Wingdings" charset="2"/>
              <a:buChar char="§"/>
            </a:pPr>
            <a:r>
              <a:rPr lang="en-US" b="1" dirty="0" smtClean="0"/>
              <a:t>ELEMENTARY SUBJECTS</a:t>
            </a:r>
          </a:p>
          <a:p>
            <a:pPr lvl="1">
              <a:buFont typeface="Wingdings" charset="2"/>
              <a:buChar char="Ø"/>
            </a:pPr>
            <a:r>
              <a:rPr lang="en-US" dirty="0" smtClean="0"/>
              <a:t>Language &gt; </a:t>
            </a:r>
            <a:r>
              <a:rPr lang="en-US" dirty="0" err="1" smtClean="0"/>
              <a:t>Storyvalues</a:t>
            </a:r>
            <a:endParaRPr lang="en-US" dirty="0" smtClean="0"/>
          </a:p>
          <a:p>
            <a:pPr lvl="1">
              <a:buFont typeface="Wingdings" charset="2"/>
              <a:buChar char="Ø"/>
            </a:pPr>
            <a:r>
              <a:rPr lang="en-US" dirty="0" smtClean="0"/>
              <a:t>Mathematics &gt; Coolmath4kids</a:t>
            </a:r>
          </a:p>
          <a:p>
            <a:pPr lvl="1">
              <a:buFont typeface="Wingdings" charset="2"/>
              <a:buChar char="Ø"/>
            </a:pPr>
            <a:r>
              <a:rPr lang="en-US" dirty="0" smtClean="0"/>
              <a:t>Mathematics &gt; Math Homework Help </a:t>
            </a:r>
          </a:p>
          <a:p>
            <a:r>
              <a:rPr lang="en-US" b="1" dirty="0" smtClean="0"/>
              <a:t>ONLINE DATABASES </a:t>
            </a:r>
            <a:r>
              <a:rPr lang="en-US" dirty="0" smtClean="0"/>
              <a:t>&gt; OERB (Ontario Educational Resource Bank)</a:t>
            </a:r>
          </a:p>
          <a:p>
            <a:pPr lvl="1"/>
            <a:r>
              <a:rPr lang="en-US" dirty="0" smtClean="0"/>
              <a:t>Use “Browse by Curriculum”, select “grade” and “subject”.</a:t>
            </a:r>
          </a:p>
          <a:p>
            <a:pPr lvl="1"/>
            <a:r>
              <a:rPr lang="en-US" dirty="0" smtClean="0"/>
              <a:t>Kids love “Interactive Learning” under “Resource Filter Types” on the left side panel.</a:t>
            </a:r>
          </a:p>
          <a:p>
            <a:r>
              <a:rPr lang="en-US" b="1" dirty="0" smtClean="0"/>
              <a:t>IMAGES &amp; MEDIA </a:t>
            </a:r>
            <a:r>
              <a:rPr lang="en-US" dirty="0" smtClean="0"/>
              <a:t>&gt; Learn360</a:t>
            </a:r>
          </a:p>
          <a:p>
            <a:endParaRPr lang="en-US" dirty="0"/>
          </a:p>
        </p:txBody>
      </p:sp>
      <p:sp>
        <p:nvSpPr>
          <p:cNvPr id="3" name="Title 2"/>
          <p:cNvSpPr>
            <a:spLocks noGrp="1"/>
          </p:cNvSpPr>
          <p:nvPr>
            <p:ph type="title"/>
          </p:nvPr>
        </p:nvSpPr>
        <p:spPr/>
        <p:txBody>
          <a:bodyPr/>
          <a:lstStyle/>
          <a:p>
            <a:r>
              <a:rPr lang="en-US" dirty="0" smtClean="0"/>
              <a:t>School Library Website </a:t>
            </a:r>
            <a:r>
              <a:rPr lang="en-US" dirty="0" smtClean="0">
                <a:hlinkClick r:id="rId2"/>
              </a:rPr>
              <a:t>www.tdsb.on.ca/libraries</a:t>
            </a:r>
            <a:r>
              <a:rPr lang="en-US" dirty="0" smtClean="0"/>
              <a:t>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17308" y="1701800"/>
            <a:ext cx="10593727" cy="4895552"/>
          </a:xfrm>
        </p:spPr>
        <p:txBody>
          <a:bodyPr>
            <a:normAutofit/>
          </a:bodyPr>
          <a:lstStyle/>
          <a:p>
            <a:pPr marL="0" lvl="1" indent="0">
              <a:spcBef>
                <a:spcPts val="1866"/>
              </a:spcBef>
              <a:buNone/>
            </a:pPr>
            <a:r>
              <a:rPr lang="en-US" sz="2400" dirty="0" smtClean="0"/>
              <a:t>FSLAC-French Second Language Advisory </a:t>
            </a:r>
            <a:r>
              <a:rPr lang="en-US" sz="2400" dirty="0"/>
              <a:t>Committee – </a:t>
            </a:r>
            <a:r>
              <a:rPr lang="en-US" sz="2400" dirty="0">
                <a:hlinkClick r:id="rId2"/>
              </a:rPr>
              <a:t>www.tdsb.on.ca/</a:t>
            </a:r>
            <a:r>
              <a:rPr lang="en-US" sz="2400" dirty="0" smtClean="0">
                <a:hlinkClick r:id="rId2"/>
              </a:rPr>
              <a:t>fslac</a:t>
            </a:r>
            <a:endParaRPr lang="en-US" sz="2400" dirty="0" smtClean="0"/>
          </a:p>
          <a:p>
            <a:pPr marL="342900" lvl="1" indent="-342900">
              <a:spcBef>
                <a:spcPts val="1866"/>
              </a:spcBef>
              <a:buFont typeface="Wingdings" charset="2"/>
              <a:buChar char="Ø"/>
            </a:pPr>
            <a:r>
              <a:rPr lang="en-US" dirty="0" smtClean="0"/>
              <a:t>The </a:t>
            </a:r>
            <a:r>
              <a:rPr lang="en-US" dirty="0"/>
              <a:t>parent voice at the TDSB for growth and excellence in French programs at the TDSB </a:t>
            </a:r>
            <a:endParaRPr lang="en-US" sz="2400" dirty="0" smtClean="0"/>
          </a:p>
          <a:p>
            <a:pPr marL="0" lvl="1" indent="0">
              <a:spcBef>
                <a:spcPts val="1866"/>
              </a:spcBef>
              <a:buNone/>
            </a:pPr>
            <a:r>
              <a:rPr lang="en-US" sz="2400" dirty="0"/>
              <a:t>Canadian Parents for French – </a:t>
            </a:r>
            <a:r>
              <a:rPr lang="en-US" sz="2400" dirty="0">
                <a:hlinkClick r:id="rId3"/>
              </a:rPr>
              <a:t>http://on.cpf.ca</a:t>
            </a:r>
            <a:r>
              <a:rPr lang="en-US" sz="2400" dirty="0"/>
              <a:t> </a:t>
            </a:r>
            <a:endParaRPr lang="en-US" dirty="0" smtClean="0"/>
          </a:p>
          <a:p>
            <a:pPr lvl="1">
              <a:buFont typeface="Wingdings" charset="2"/>
              <a:buChar char="Ø"/>
            </a:pPr>
            <a:r>
              <a:rPr lang="en-US" dirty="0" smtClean="0"/>
              <a:t>The national network of volunteers who support and promote opportunities for young people to become bilingual in Canada’s two official languages at the local, provincial and national level</a:t>
            </a:r>
          </a:p>
          <a:p>
            <a:pPr marL="0" indent="0">
              <a:buNone/>
            </a:pPr>
            <a:r>
              <a:rPr lang="en-US" dirty="0" smtClean="0"/>
              <a:t>French for the Future-  </a:t>
            </a:r>
            <a:r>
              <a:rPr lang="en-US" dirty="0" smtClean="0">
                <a:hlinkClick r:id="rId4"/>
              </a:rPr>
              <a:t>http://www.french-future.org</a:t>
            </a:r>
            <a:r>
              <a:rPr lang="en-US" dirty="0" smtClean="0"/>
              <a:t> </a:t>
            </a:r>
          </a:p>
          <a:p>
            <a:pPr lvl="1">
              <a:buFont typeface="Wingdings" pitchFamily="2" charset="2"/>
              <a:buChar char="Ø"/>
            </a:pPr>
            <a:r>
              <a:rPr lang="en-US" dirty="0" smtClean="0"/>
              <a:t>Supports and motivates students to stay in French</a:t>
            </a:r>
          </a:p>
          <a:p>
            <a:endParaRPr lang="en-US" dirty="0"/>
          </a:p>
        </p:txBody>
      </p:sp>
      <p:sp>
        <p:nvSpPr>
          <p:cNvPr id="3" name="Title 2"/>
          <p:cNvSpPr>
            <a:spLocks noGrp="1"/>
          </p:cNvSpPr>
          <p:nvPr>
            <p:ph type="title"/>
          </p:nvPr>
        </p:nvSpPr>
        <p:spPr/>
        <p:txBody>
          <a:bodyPr/>
          <a:lstStyle/>
          <a:p>
            <a:r>
              <a:rPr lang="en-US" dirty="0" smtClean="0"/>
              <a:t>The French as a Second Official Language Community</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We hope that you found this information to be useful.</a:t>
            </a:r>
          </a:p>
          <a:p>
            <a:pPr marL="0" indent="0" algn="ctr">
              <a:buNone/>
            </a:pPr>
            <a:r>
              <a:rPr lang="en-US" dirty="0" smtClean="0"/>
              <a:t>Remember, learning any language is a life long journey.</a:t>
            </a:r>
          </a:p>
          <a:p>
            <a:endParaRPr lang="en-US" dirty="0" smtClean="0"/>
          </a:p>
          <a:p>
            <a:pPr marL="0" indent="0" algn="ctr">
              <a:buNone/>
            </a:pPr>
            <a:r>
              <a:rPr lang="en-US" b="1" dirty="0" err="1" smtClean="0"/>
              <a:t>Travaillons</a:t>
            </a:r>
            <a:r>
              <a:rPr lang="en-US" b="1" dirty="0" smtClean="0"/>
              <a:t> ensemble pour </a:t>
            </a:r>
            <a:r>
              <a:rPr lang="en-US" b="1" dirty="0" err="1" smtClean="0"/>
              <a:t>nos</a:t>
            </a:r>
            <a:r>
              <a:rPr lang="en-US" b="1" dirty="0" smtClean="0"/>
              <a:t> </a:t>
            </a:r>
            <a:r>
              <a:rPr lang="en-US" b="1" dirty="0" err="1" smtClean="0"/>
              <a:t>élèves</a:t>
            </a:r>
            <a:endParaRPr lang="en-US" b="1" dirty="0" smtClean="0"/>
          </a:p>
          <a:p>
            <a:pPr marL="0" indent="0" algn="ctr">
              <a:buNone/>
            </a:pPr>
            <a:r>
              <a:rPr lang="en-US" b="1" dirty="0" smtClean="0"/>
              <a:t>We are all working together for our students!</a:t>
            </a:r>
          </a:p>
          <a:p>
            <a:endParaRPr lang="en-US" dirty="0" smtClean="0"/>
          </a:p>
        </p:txBody>
      </p:sp>
      <p:sp>
        <p:nvSpPr>
          <p:cNvPr id="3" name="Title 2"/>
          <p:cNvSpPr>
            <a:spLocks noGrp="1"/>
          </p:cNvSpPr>
          <p:nvPr>
            <p:ph type="title"/>
          </p:nvPr>
        </p:nvSpPr>
        <p:spPr/>
        <p:txBody>
          <a:bodyPr/>
          <a:lstStyle/>
          <a:p>
            <a:r>
              <a:rPr lang="en-US" dirty="0" smtClean="0"/>
              <a:t>THANK YOU!</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French Immersion and Extended French programs are designed to develop both students’ language skills, knowledge of content skills and critical thinking and literacy skills</a:t>
            </a:r>
          </a:p>
          <a:p>
            <a:r>
              <a:rPr lang="en-US" dirty="0" smtClean="0"/>
              <a:t>Teachers </a:t>
            </a:r>
            <a:r>
              <a:rPr lang="en-US" dirty="0"/>
              <a:t>of French Immersion and Extended French classes must be able to plan programs that consider the </a:t>
            </a:r>
            <a:r>
              <a:rPr lang="en-US" dirty="0" smtClean="0"/>
              <a:t>balance </a:t>
            </a:r>
            <a:r>
              <a:rPr lang="en-US" dirty="0"/>
              <a:t>between teaching French as a subject and developing students’ French language and literacy skills as a vehicle for the demonstration of particular subject knowledge and </a:t>
            </a:r>
            <a:r>
              <a:rPr lang="en-US" dirty="0" smtClean="0"/>
              <a:t>skills </a:t>
            </a:r>
          </a:p>
          <a:p>
            <a:r>
              <a:rPr lang="en-US" dirty="0" smtClean="0"/>
              <a:t>Teachers plan programs that include modeling and demonstration with the students so that students gradually become independent learners</a:t>
            </a:r>
          </a:p>
          <a:p>
            <a:r>
              <a:rPr lang="en-US" dirty="0" smtClean="0"/>
              <a:t>Time </a:t>
            </a:r>
            <a:r>
              <a:rPr lang="en-US" dirty="0"/>
              <a:t>for </a:t>
            </a:r>
            <a:r>
              <a:rPr lang="en-US" dirty="0" smtClean="0"/>
              <a:t>student work like research </a:t>
            </a:r>
            <a:r>
              <a:rPr lang="en-US" dirty="0"/>
              <a:t>is provided in class so the school library can be </a:t>
            </a:r>
            <a:r>
              <a:rPr lang="en-US" dirty="0" smtClean="0"/>
              <a:t>used and the teacher can be a reference for the students</a:t>
            </a:r>
            <a:endParaRPr lang="en-US" dirty="0"/>
          </a:p>
          <a:p>
            <a:pPr marL="0" indent="0">
              <a:buNone/>
            </a:pPr>
            <a:endParaRPr lang="en-US" dirty="0" smtClean="0"/>
          </a:p>
          <a:p>
            <a:endParaRPr lang="en-CA" dirty="0"/>
          </a:p>
          <a:p>
            <a:endParaRPr lang="en-CA" dirty="0"/>
          </a:p>
        </p:txBody>
      </p:sp>
      <p:sp>
        <p:nvSpPr>
          <p:cNvPr id="3" name="Title 2"/>
          <p:cNvSpPr>
            <a:spLocks noGrp="1"/>
          </p:cNvSpPr>
          <p:nvPr>
            <p:ph type="title"/>
          </p:nvPr>
        </p:nvSpPr>
        <p:spPr/>
        <p:txBody>
          <a:bodyPr/>
          <a:lstStyle/>
          <a:p>
            <a:r>
              <a:rPr lang="en-US" dirty="0" smtClean="0"/>
              <a:t>Immersion and Extended French</a:t>
            </a:r>
            <a:endParaRPr lang="en-CA" dirty="0"/>
          </a:p>
        </p:txBody>
      </p:sp>
    </p:spTree>
    <p:extLst>
      <p:ext uri="{BB962C8B-B14F-4D97-AF65-F5344CB8AC3E}">
        <p14:creationId xmlns:p14="http://schemas.microsoft.com/office/powerpoint/2010/main" val="3193245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600" dirty="0" smtClean="0"/>
              <a:t>There are four types of commonly assigned homework, each having a different intended outcome as shown below. </a:t>
            </a:r>
          </a:p>
          <a:p>
            <a:pPr lvl="1"/>
            <a:r>
              <a:rPr lang="en-US" sz="3600" dirty="0" smtClean="0"/>
              <a:t>Completion</a:t>
            </a:r>
          </a:p>
          <a:p>
            <a:pPr lvl="1"/>
            <a:r>
              <a:rPr lang="en-US" sz="3600" dirty="0" smtClean="0"/>
              <a:t>Practice</a:t>
            </a:r>
          </a:p>
          <a:p>
            <a:pPr lvl="1"/>
            <a:r>
              <a:rPr lang="en-US" sz="3600" dirty="0" smtClean="0"/>
              <a:t>Preparation</a:t>
            </a:r>
          </a:p>
          <a:p>
            <a:pPr lvl="1"/>
            <a:r>
              <a:rPr lang="en-US" sz="3600" dirty="0" smtClean="0"/>
              <a:t>Extension</a:t>
            </a:r>
          </a:p>
          <a:p>
            <a:endParaRPr lang="en-US" dirty="0"/>
          </a:p>
        </p:txBody>
      </p:sp>
      <p:sp>
        <p:nvSpPr>
          <p:cNvPr id="3" name="Title 2"/>
          <p:cNvSpPr>
            <a:spLocks noGrp="1"/>
          </p:cNvSpPr>
          <p:nvPr>
            <p:ph type="title"/>
          </p:nvPr>
        </p:nvSpPr>
        <p:spPr/>
        <p:txBody>
          <a:bodyPr/>
          <a:lstStyle/>
          <a:p>
            <a:r>
              <a:rPr lang="en-US" dirty="0" smtClean="0"/>
              <a:t>Types of Homework</a:t>
            </a:r>
            <a:endParaRPr lang="en-US" dirty="0"/>
          </a:p>
        </p:txBody>
      </p:sp>
    </p:spTree>
    <p:extLst>
      <p:ext uri="{BB962C8B-B14F-4D97-AF65-F5344CB8AC3E}">
        <p14:creationId xmlns:p14="http://schemas.microsoft.com/office/powerpoint/2010/main" val="123357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“Homework assignments shall be clearly articulated and carefully planned…where appropriate, homework assignments shall be differentiated to reflect the unique needs of the child.” </a:t>
            </a:r>
          </a:p>
          <a:p>
            <a:r>
              <a:rPr lang="en-US" sz="2800" dirty="0" smtClean="0"/>
              <a:t>“are designed to require no additional teaching outside the classroom and are engaging and relevant to student learning. Students understand what is expected of them before leaving school.” </a:t>
            </a:r>
          </a:p>
          <a:p>
            <a:endParaRPr lang="en-US" dirty="0"/>
          </a:p>
        </p:txBody>
      </p:sp>
      <p:sp>
        <p:nvSpPr>
          <p:cNvPr id="3" name="Title 2"/>
          <p:cNvSpPr>
            <a:spLocks noGrp="1"/>
          </p:cNvSpPr>
          <p:nvPr>
            <p:ph type="title"/>
          </p:nvPr>
        </p:nvSpPr>
        <p:spPr/>
        <p:txBody>
          <a:bodyPr/>
          <a:lstStyle/>
          <a:p>
            <a:r>
              <a:rPr lang="en-US" dirty="0" smtClean="0"/>
              <a:t>Homework Policy</a:t>
            </a:r>
            <a:endParaRPr lang="en-US" dirty="0"/>
          </a:p>
        </p:txBody>
      </p:sp>
    </p:spTree>
    <p:extLst>
      <p:ext uri="{BB962C8B-B14F-4D97-AF65-F5344CB8AC3E}">
        <p14:creationId xmlns:p14="http://schemas.microsoft.com/office/powerpoint/2010/main" val="1629263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JK/SK </a:t>
            </a:r>
            <a:r>
              <a:rPr lang="en-US" dirty="0" smtClean="0"/>
              <a:t>– “Homework should not be assigned to Kindergarten students…families are encouraged to engage in early learning activities such as playing, talking and reading together in English or in the family’s first language.” </a:t>
            </a:r>
          </a:p>
          <a:p>
            <a:r>
              <a:rPr lang="en-US" b="1" dirty="0" smtClean="0"/>
              <a:t>Grades 1-3</a:t>
            </a:r>
            <a:r>
              <a:rPr lang="en-US" dirty="0" smtClean="0"/>
              <a:t> – “There is a strong connection between reading to or with …children every day in English or in one’s first language and student achievement.  As a result, homework assigned… shall more often take the form of reading, playing a variety of games, having discussions and interactive activities such as building and cooking with the family.”</a:t>
            </a:r>
          </a:p>
          <a:p>
            <a:endParaRPr lang="en-US" dirty="0"/>
          </a:p>
        </p:txBody>
      </p:sp>
      <p:sp>
        <p:nvSpPr>
          <p:cNvPr id="3" name="Title 2"/>
          <p:cNvSpPr>
            <a:spLocks noGrp="1"/>
          </p:cNvSpPr>
          <p:nvPr>
            <p:ph type="title"/>
          </p:nvPr>
        </p:nvSpPr>
        <p:spPr/>
        <p:txBody>
          <a:bodyPr/>
          <a:lstStyle/>
          <a:p>
            <a:r>
              <a:rPr lang="en-US" dirty="0" smtClean="0"/>
              <a:t>Homework: Quantity JK-Gr.3</a:t>
            </a:r>
            <a:endParaRPr lang="en-US" dirty="0"/>
          </a:p>
        </p:txBody>
      </p:sp>
    </p:spTree>
    <p:extLst>
      <p:ext uri="{BB962C8B-B14F-4D97-AF65-F5344CB8AC3E}">
        <p14:creationId xmlns:p14="http://schemas.microsoft.com/office/powerpoint/2010/main" val="213220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In the late Primary and Junior grades, effective homework may begin to take the form of independent work.  In both cases, homework assigned for completion, practice, preparation or extension should be clearly articulated and differentiated to reflect the unique needs of the child. </a:t>
            </a:r>
          </a:p>
          <a:p>
            <a:r>
              <a:rPr lang="en-US" sz="2800" dirty="0" smtClean="0"/>
              <a:t>**You and your child’s teacher know your child best.  If you want your child to get additional homework, ask your child’s teacher for advice.</a:t>
            </a:r>
          </a:p>
          <a:p>
            <a:endParaRPr lang="en-US" dirty="0"/>
          </a:p>
        </p:txBody>
      </p:sp>
      <p:sp>
        <p:nvSpPr>
          <p:cNvPr id="3" name="Title 2"/>
          <p:cNvSpPr>
            <a:spLocks noGrp="1"/>
          </p:cNvSpPr>
          <p:nvPr>
            <p:ph type="title"/>
          </p:nvPr>
        </p:nvSpPr>
        <p:spPr/>
        <p:txBody>
          <a:bodyPr/>
          <a:lstStyle/>
          <a:p>
            <a:r>
              <a:rPr lang="en-US" dirty="0" smtClean="0"/>
              <a:t>Homework: Quantity Gr. 4-6</a:t>
            </a:r>
            <a:endParaRPr lang="en-US" dirty="0"/>
          </a:p>
        </p:txBody>
      </p:sp>
    </p:spTree>
    <p:extLst>
      <p:ext uri="{BB962C8B-B14F-4D97-AF65-F5344CB8AC3E}">
        <p14:creationId xmlns:p14="http://schemas.microsoft.com/office/powerpoint/2010/main" val="1126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Roles &amp; Responsibilities</a:t>
            </a:r>
            <a:endParaRPr lang="en-US" dirty="0"/>
          </a:p>
        </p:txBody>
      </p:sp>
      <p:sp>
        <p:nvSpPr>
          <p:cNvPr id="8" name="Text Placeholder 7"/>
          <p:cNvSpPr>
            <a:spLocks noGrp="1"/>
          </p:cNvSpPr>
          <p:nvPr>
            <p:ph type="body" idx="1"/>
          </p:nvPr>
        </p:nvSpPr>
        <p:spPr/>
        <p:txBody>
          <a:bodyPr/>
          <a:lstStyle/>
          <a:p>
            <a:r>
              <a:rPr lang="en-US" dirty="0" smtClean="0"/>
              <a:t>Teachers</a:t>
            </a:r>
          </a:p>
          <a:p>
            <a:endParaRPr lang="en-US" dirty="0"/>
          </a:p>
        </p:txBody>
      </p:sp>
      <p:sp>
        <p:nvSpPr>
          <p:cNvPr id="9" name="Content Placeholder 8"/>
          <p:cNvSpPr>
            <a:spLocks noGrp="1"/>
          </p:cNvSpPr>
          <p:nvPr>
            <p:ph sz="half" idx="2"/>
          </p:nvPr>
        </p:nvSpPr>
        <p:spPr/>
        <p:txBody>
          <a:bodyPr>
            <a:normAutofit fontScale="92500"/>
          </a:bodyPr>
          <a:lstStyle/>
          <a:p>
            <a:r>
              <a:rPr lang="en-US" dirty="0" smtClean="0"/>
              <a:t>encouraging a partnership with family and students that promotes… </a:t>
            </a:r>
            <a:r>
              <a:rPr lang="en-US" b="1" dirty="0" smtClean="0"/>
              <a:t>communication</a:t>
            </a:r>
            <a:r>
              <a:rPr lang="en-US" dirty="0" smtClean="0"/>
              <a:t> and supports families in the homework process; </a:t>
            </a:r>
          </a:p>
          <a:p>
            <a:r>
              <a:rPr lang="en-US" dirty="0" smtClean="0"/>
              <a:t>assigning homework… appropriate to the student’s age, developmental level, learning style, skills and </a:t>
            </a:r>
            <a:r>
              <a:rPr lang="en-US" b="1" dirty="0" smtClean="0"/>
              <a:t>individual needs</a:t>
            </a:r>
          </a:p>
          <a:p>
            <a:r>
              <a:rPr lang="en-US" dirty="0" smtClean="0"/>
              <a:t>teaching the skills necessary… to complete the homework and become successful </a:t>
            </a:r>
            <a:r>
              <a:rPr lang="en-US" b="1" dirty="0" smtClean="0"/>
              <a:t>independent learners</a:t>
            </a:r>
          </a:p>
          <a:p>
            <a:endParaRPr lang="en-US" dirty="0"/>
          </a:p>
        </p:txBody>
      </p:sp>
      <p:sp>
        <p:nvSpPr>
          <p:cNvPr id="10" name="Text Placeholder 9"/>
          <p:cNvSpPr>
            <a:spLocks noGrp="1"/>
          </p:cNvSpPr>
          <p:nvPr>
            <p:ph type="body" sz="quarter" idx="3"/>
          </p:nvPr>
        </p:nvSpPr>
        <p:spPr/>
        <p:txBody>
          <a:bodyPr/>
          <a:lstStyle/>
          <a:p>
            <a:r>
              <a:rPr lang="en-US" dirty="0" smtClean="0"/>
              <a:t>Students</a:t>
            </a:r>
          </a:p>
          <a:p>
            <a:endParaRPr lang="en-US" dirty="0"/>
          </a:p>
        </p:txBody>
      </p:sp>
      <p:sp>
        <p:nvSpPr>
          <p:cNvPr id="11" name="Content Placeholder 10"/>
          <p:cNvSpPr>
            <a:spLocks noGrp="1"/>
          </p:cNvSpPr>
          <p:nvPr>
            <p:ph sz="quarter" idx="4"/>
          </p:nvPr>
        </p:nvSpPr>
        <p:spPr/>
        <p:txBody>
          <a:bodyPr/>
          <a:lstStyle/>
          <a:p>
            <a:r>
              <a:rPr lang="en-US" dirty="0" smtClean="0"/>
              <a:t>ensuring that he/she clearly </a:t>
            </a:r>
            <a:r>
              <a:rPr lang="en-US" b="1" dirty="0" smtClean="0"/>
              <a:t>understands the homework </a:t>
            </a:r>
            <a:r>
              <a:rPr lang="en-US" dirty="0" smtClean="0"/>
              <a:t>assigned, i.e. assignments, criteria, and timelines, and asks for clarification or assistance from the teacher when not clear regularly</a:t>
            </a:r>
          </a:p>
          <a:p>
            <a:r>
              <a:rPr lang="en-US" b="1" dirty="0" smtClean="0"/>
              <a:t>Completing homework </a:t>
            </a:r>
            <a:r>
              <a:rPr lang="en-US" dirty="0" smtClean="0"/>
              <a:t>in a timely manner to the best of his/her ability</a:t>
            </a:r>
          </a:p>
          <a:p>
            <a:r>
              <a:rPr lang="en-US" dirty="0" smtClean="0"/>
              <a:t> </a:t>
            </a:r>
            <a:r>
              <a:rPr lang="en-US" b="1" dirty="0" smtClean="0"/>
              <a:t>managing time and materials</a:t>
            </a:r>
            <a:r>
              <a:rPr lang="en-US" dirty="0" smtClean="0"/>
              <a:t>, e.g. by bringing home necessary materials. </a:t>
            </a:r>
          </a:p>
          <a:p>
            <a:endParaRPr lang="en-US" dirty="0"/>
          </a:p>
        </p:txBody>
      </p:sp>
    </p:spTree>
    <p:extLst>
      <p:ext uri="{BB962C8B-B14F-4D97-AF65-F5344CB8AC3E}">
        <p14:creationId xmlns:p14="http://schemas.microsoft.com/office/powerpoint/2010/main" val="300733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reading </a:t>
            </a:r>
            <a:r>
              <a:rPr lang="en-US" dirty="0" smtClean="0"/>
              <a:t>in English, French (French Immersion) and/or the family’s first language throughout the elementary years of their children’s education</a:t>
            </a:r>
          </a:p>
          <a:p>
            <a:r>
              <a:rPr lang="en-US" dirty="0" smtClean="0"/>
              <a:t>providing an </a:t>
            </a:r>
            <a:r>
              <a:rPr lang="en-US" b="1" dirty="0" smtClean="0"/>
              <a:t>environment</a:t>
            </a:r>
            <a:r>
              <a:rPr lang="en-US" dirty="0" smtClean="0"/>
              <a:t>, i.e. workplace, block of uninterrupted time, usually in the home or in an alternative setting…for homework to be done</a:t>
            </a:r>
          </a:p>
          <a:p>
            <a:r>
              <a:rPr lang="en-US" dirty="0" smtClean="0"/>
              <a:t>providing encouragement and appropriate </a:t>
            </a:r>
            <a:r>
              <a:rPr lang="en-US" b="1" dirty="0" smtClean="0"/>
              <a:t>support</a:t>
            </a:r>
            <a:r>
              <a:rPr lang="en-US" dirty="0" smtClean="0"/>
              <a:t> without doing the homework for their child</a:t>
            </a:r>
          </a:p>
          <a:p>
            <a:endParaRPr lang="en-US" dirty="0"/>
          </a:p>
        </p:txBody>
      </p:sp>
      <p:sp>
        <p:nvSpPr>
          <p:cNvPr id="3" name="Title 2"/>
          <p:cNvSpPr>
            <a:spLocks noGrp="1"/>
          </p:cNvSpPr>
          <p:nvPr>
            <p:ph type="title"/>
          </p:nvPr>
        </p:nvSpPr>
        <p:spPr/>
        <p:txBody>
          <a:bodyPr/>
          <a:lstStyle/>
          <a:p>
            <a:r>
              <a:rPr lang="en-US" dirty="0" smtClean="0"/>
              <a:t>Family Responsibilities</a:t>
            </a:r>
            <a:endParaRPr lang="en-US" dirty="0"/>
          </a:p>
        </p:txBody>
      </p:sp>
    </p:spTree>
    <p:extLst>
      <p:ext uri="{BB962C8B-B14F-4D97-AF65-F5344CB8AC3E}">
        <p14:creationId xmlns:p14="http://schemas.microsoft.com/office/powerpoint/2010/main" val="260441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mp:transition xmlns:mp="http://schemas.microsoft.com/office/mac/powerpoint/2008/main" spd="med"/>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xmlns="" name="Welcome back to school presentation" id="{BA20AF26-224D-43BB-86DA-2BC792E36EB8}" vid="{9710191D-09DB-4AC7-B7A2-C1364C5E432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2750EA-B7A8-4FA6-B68F-CA4FDFC453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1801</Words>
  <Application>Microsoft Office PowerPoint</Application>
  <PresentationFormat>Custom</PresentationFormat>
  <Paragraphs>147</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Welcome back to school presentation</vt:lpstr>
      <vt:lpstr>   FRENCH…  </vt:lpstr>
      <vt:lpstr>FSL Programs in the TDSB</vt:lpstr>
      <vt:lpstr>Immersion and Extended French</vt:lpstr>
      <vt:lpstr>Types of Homework</vt:lpstr>
      <vt:lpstr>Homework Policy</vt:lpstr>
      <vt:lpstr>Homework: Quantity JK-Gr.3</vt:lpstr>
      <vt:lpstr>Homework: Quantity Gr. 4-6</vt:lpstr>
      <vt:lpstr>Roles &amp; Responsibilities</vt:lpstr>
      <vt:lpstr>Family Responsibilities</vt:lpstr>
      <vt:lpstr>Family Responsibilities (con’t..)</vt:lpstr>
      <vt:lpstr>Homework tips</vt:lpstr>
      <vt:lpstr>Homework tips</vt:lpstr>
      <vt:lpstr>“I REALLY don’t understand the homework.”  What do I do?</vt:lpstr>
      <vt:lpstr>Expectations:  Dos and DON’Ts</vt:lpstr>
      <vt:lpstr>READING</vt:lpstr>
      <vt:lpstr>What if my child’s book is in French?</vt:lpstr>
      <vt:lpstr>If the book is French, con’t…</vt:lpstr>
      <vt:lpstr>WRITING &amp; SPELLING</vt:lpstr>
      <vt:lpstr>SPEAKING &amp; LISTENING</vt:lpstr>
      <vt:lpstr>Other ways to support &amp; encourage French at home and in the community</vt:lpstr>
      <vt:lpstr>School Library Website www.tdsb.on.ca/libraries </vt:lpstr>
      <vt:lpstr>The French as a Second Official Language Community</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2012-12-06T04:54:45Z</dcterms:created>
  <dcterms:modified xsi:type="dcterms:W3CDTF">2016-11-09T18:47:32Z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